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69" r:id="rId4"/>
    <p:sldId id="263" r:id="rId5"/>
    <p:sldId id="276" r:id="rId6"/>
    <p:sldId id="277" r:id="rId7"/>
    <p:sldId id="278" r:id="rId8"/>
    <p:sldId id="279" r:id="rId9"/>
    <p:sldId id="280" r:id="rId10"/>
    <p:sldId id="270" r:id="rId11"/>
    <p:sldId id="275" r:id="rId12"/>
    <p:sldId id="262"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25" autoAdjust="0"/>
    <p:restoredTop sz="94660"/>
  </p:normalViewPr>
  <p:slideViewPr>
    <p:cSldViewPr snapToGrid="0">
      <p:cViewPr varScale="1">
        <p:scale>
          <a:sx n="84" d="100"/>
          <a:sy n="84" d="100"/>
        </p:scale>
        <p:origin x="96" y="13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bwMode="ltGray">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US"/>
              <a:t>Click to edit Master title style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97E0307-B85C-446A-8EF0-0407D435D787}" type="datetimeFigureOut">
              <a:rPr lang="en-US" dirty="0"/>
              <a:t>6/18/2018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255346" y="2750337"/>
            <a:ext cx="1171888" cy="1356442"/>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BD862E7-95FA-4FC4-9EC5-DDBFA8DC7417}" type="datetimeFigureOut">
              <a:rPr lang="en-US" dirty="0"/>
              <a:t>6/18/2018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309"/>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DB987F2-A784-4F72-BB57-0E9EACDE722E}" type="datetimeFigureOut">
              <a:rPr lang="en-US" dirty="0"/>
              <a:t>6/18/2018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61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0BBD51E-4B19-444E-85C0-DBD7EB6263F4}" type="datetimeFigureOut">
              <a:rPr lang="en-US" dirty="0"/>
              <a:t>6/18/2018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0D7255A-4AD5-4D3E-9A0A-689DA3BA976C}" type="datetimeFigureOut">
              <a:rPr lang="en-US" dirty="0"/>
              <a:t>6/18/2018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US"/>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3EE0AD15-87AC-45B2-9EE5-8D165AF83CD7}" type="datetimeFigureOut">
              <a:rPr lang="en-US" dirty="0"/>
              <a:t>6/18/2018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FCC40CCD-F0D6-4CC2-A4C8-2D7D0D875F02}" type="datetimeFigureOut">
              <a:rPr lang="en-US" dirty="0"/>
              <a:t>6/18/2018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CFE2CC-454D-4466-AC55-B86DA0A87BAE}" type="datetimeFigureOut">
              <a:rPr lang="en-US" dirty="0"/>
              <a:t>6/18/2018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bwMode="ltGray">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B647B1BF-4039-460D-A637-65428CBD720E}" type="datetimeFigureOut">
              <a:rPr lang="en-US" dirty="0"/>
              <a:t>6/18/2018</a:t>
            </a:fld>
            <a:endParaRPr lang="en-US" dirty="0"/>
          </a:p>
        </p:txBody>
      </p:sp>
      <p:sp>
        <p:nvSpPr>
          <p:cNvPr id="5" name="Footer Placeholder 4"/>
          <p:cNvSpPr>
            <a:spLocks noGrp="1"/>
          </p:cNvSpPr>
          <p:nvPr>
            <p:ph type="ftr" sz="quarter" idx="11"/>
          </p:nvPr>
        </p:nvSpPr>
        <p:spPr>
          <a:xfrm>
            <a:off x="680321" y="5936188"/>
            <a:ext cx="6126805" cy="365125"/>
          </a:xfrm>
        </p:spPr>
        <p:txBody>
          <a:bodyPr/>
          <a:lstStyle/>
          <a:p>
            <a:endParaRPr lang="en-US" dirty="0"/>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6D22F896-40B5-4ADD-8801-0D06FADFA09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AA39ACE-9343-4EBE-B5CA-AEA240A1DC53}" type="datetimeFigureOut">
              <a:rPr lang="en-US" dirty="0"/>
              <a:t>6/18/2018</a:t>
            </a:fld>
            <a:endParaRPr lang="en-US" dirty="0"/>
          </a:p>
        </p:txBody>
      </p:sp>
      <p:sp>
        <p:nvSpPr>
          <p:cNvPr id="5" name="Footer Placeholder 4"/>
          <p:cNvSpPr>
            <a:spLocks noGrp="1"/>
          </p:cNvSpPr>
          <p:nvPr>
            <p:ph type="ftr" sz="quarter" idx="11"/>
          </p:nvPr>
        </p:nvSpPr>
        <p:spPr/>
        <p:txBody>
          <a:bodyPr/>
          <a:lstStyle/>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bwMode="ltGray">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9A00F7B-89C5-4DF7-A309-6263220147D4}" type="datetimeFigureOut">
              <a:rPr lang="en-US" dirty="0"/>
              <a:t>6/18/2018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729455" y="286989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49C95DE-FD64-4606-AE61-EC1136867CC6}" type="datetimeFigureOut">
              <a:rPr lang="en-US" dirty="0"/>
              <a:t>6/18/2018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US"/>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DEB0BBD-30FE-4CF1-900A-0C45149F8AF8}" type="datetimeFigureOut">
              <a:rPr lang="en-US" dirty="0"/>
              <a:t>6/18/2018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91A5F7F-3E81-4C65-A4D1-CB62D5B9DB91}" type="datetimeFigureOut">
              <a:rPr lang="en-US" dirty="0"/>
              <a:t>6/18/2018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77ECC86-1672-4627-AEFE-EC5485C73905}" type="datetimeFigureOut">
              <a:rPr lang="en-US" dirty="0"/>
              <a:t>6/18/2018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CDCB01F-D966-4C62-B900-0BE008A90C98}" type="datetimeFigureOut">
              <a:rPr lang="en-US" dirty="0"/>
              <a:t>6/18/2018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E73A0EA-7DC7-4964-BB97-B173EF3B859A}" type="datetimeFigureOut">
              <a:rPr lang="en-US" dirty="0"/>
              <a:t>6/18/2018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30EF52CC-F3D9-41D4-BCE4-C208E61A3F31}" type="datetimeFigureOut">
              <a:rPr lang="en-US" dirty="0"/>
              <a:t>6/18/2018</a:t>
            </a:fld>
            <a:endParaRPr lang="en-US" dirty="0"/>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g"/><Relationship Id="rId1" Type="http://schemas.openxmlformats.org/officeDocument/2006/relationships/slideLayout" Target="../slideLayouts/slideLayout2.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2733709"/>
            <a:ext cx="8824456" cy="1373070"/>
          </a:xfrm>
        </p:spPr>
        <p:txBody>
          <a:bodyPr/>
          <a:lstStyle/>
          <a:p>
            <a:r>
              <a:rPr lang="tr-TR" sz="3500" dirty="0"/>
              <a:t>Orta Okullarda Okutulan Seçmeli Derslerin Verimliliğine İlişkin Öğretmen Görüşleri</a:t>
            </a:r>
          </a:p>
        </p:txBody>
      </p:sp>
      <p:sp>
        <p:nvSpPr>
          <p:cNvPr id="3" name="Subtitle 2"/>
          <p:cNvSpPr>
            <a:spLocks noGrp="1"/>
          </p:cNvSpPr>
          <p:nvPr>
            <p:ph type="subTitle" idx="1"/>
          </p:nvPr>
        </p:nvSpPr>
        <p:spPr/>
        <p:txBody>
          <a:bodyPr/>
          <a:lstStyle/>
          <a:p>
            <a:r>
              <a:rPr lang="tr-TR" dirty="0"/>
              <a:t>Hatice Yıldız / Bülent </a:t>
            </a:r>
            <a:r>
              <a:rPr lang="tr-TR" dirty="0" err="1"/>
              <a:t>Çezik</a:t>
            </a:r>
            <a:endParaRPr lang="tr-TR" dirty="0"/>
          </a:p>
        </p:txBody>
      </p:sp>
      <p:sp>
        <p:nvSpPr>
          <p:cNvPr id="4" name="Right Arrow 3">
            <a:hlinkClick r:id="" action="ppaction://hlinkshowjump?jump=nextslide"/>
          </p:cNvPr>
          <p:cNvSpPr/>
          <p:nvPr/>
        </p:nvSpPr>
        <p:spPr>
          <a:xfrm>
            <a:off x="10213848" y="3218688"/>
            <a:ext cx="978408" cy="484632"/>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tr-TR"/>
          </a:p>
        </p:txBody>
      </p:sp>
      <p:sp>
        <p:nvSpPr>
          <p:cNvPr id="5" name="Subtitle 2"/>
          <p:cNvSpPr txBox="1">
            <a:spLocks/>
          </p:cNvSpPr>
          <p:nvPr/>
        </p:nvSpPr>
        <p:spPr>
          <a:xfrm>
            <a:off x="0" y="6349732"/>
            <a:ext cx="4002520" cy="443137"/>
          </a:xfrm>
          <a:prstGeom prst="rect">
            <a:avLst/>
          </a:prstGeom>
        </p:spPr>
        <p:txBody>
          <a:bodyPr vert="horz" lIns="91440" tIns="45720" rIns="91440" bIns="45720" rtlCol="0">
            <a:normAutofit/>
          </a:bodyPr>
          <a:lstStyle>
            <a:lvl1pPr marL="0" indent="0" algn="r" defTabSz="914400" rtl="0" eaLnBrk="1" latinLnBrk="0" hangingPunct="1">
              <a:lnSpc>
                <a:spcPct val="90000"/>
              </a:lnSpc>
              <a:spcBef>
                <a:spcPts val="1000"/>
              </a:spcBef>
              <a:buFont typeface="Arial" panose="020B0604020202020204" pitchFamily="34" charset="0"/>
              <a:buNone/>
              <a:defRPr sz="20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tr-TR" dirty="0"/>
              <a:t>Milli Eğitim Dergisi 216 Nolu Sayı</a:t>
            </a:r>
          </a:p>
        </p:txBody>
      </p:sp>
    </p:spTree>
    <p:extLst>
      <p:ext uri="{BB962C8B-B14F-4D97-AF65-F5344CB8AC3E}">
        <p14:creationId xmlns:p14="http://schemas.microsoft.com/office/powerpoint/2010/main" val="14758069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928"/>
            <a:ext cx="12192000" cy="6854072"/>
          </a:xfrm>
          <a:prstGeom prst="rect">
            <a:avLst/>
          </a:prstGeom>
        </p:spPr>
      </p:pic>
      <p:pic>
        <p:nvPicPr>
          <p:cNvPr id="7" name="Picture 6" descr="HD-ShadowLong.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77" y="1724580"/>
            <a:ext cx="10437812" cy="321164"/>
          </a:xfrm>
          <a:prstGeom prst="rect">
            <a:avLst/>
          </a:prstGeom>
        </p:spPr>
      </p:pic>
      <p:pic>
        <p:nvPicPr>
          <p:cNvPr id="8" name="Picture 7" descr="HD-ShadowShort.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589002" y="1725574"/>
            <a:ext cx="1602997" cy="144270"/>
          </a:xfrm>
          <a:prstGeom prst="rect">
            <a:avLst/>
          </a:prstGeom>
        </p:spPr>
      </p:pic>
      <p:sp>
        <p:nvSpPr>
          <p:cNvPr id="9" name="Rectangle 8"/>
          <p:cNvSpPr/>
          <p:nvPr/>
        </p:nvSpPr>
        <p:spPr bwMode="ltGray">
          <a:xfrm>
            <a:off x="3176" y="36394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9003" y="36394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Slide Number Placeholder 5"/>
          <p:cNvSpPr txBox="1">
            <a:spLocks/>
          </p:cNvSpPr>
          <p:nvPr/>
        </p:nvSpPr>
        <p:spPr>
          <a:xfrm>
            <a:off x="10732631" y="507567"/>
            <a:ext cx="1154151" cy="1090789"/>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fld id="{6D22F896-40B5-4ADD-8801-0D06FADFA095}" type="slidenum">
              <a:rPr kumimoji="0" lang="en-US" sz="18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10</a:t>
            </a:fld>
            <a:endParaRPr kumimoji="0" lang="en-US"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2" name="Title 1"/>
          <p:cNvSpPr>
            <a:spLocks noGrp="1"/>
          </p:cNvSpPr>
          <p:nvPr>
            <p:ph type="title" idx="4294967295"/>
          </p:nvPr>
        </p:nvSpPr>
        <p:spPr>
          <a:xfrm>
            <a:off x="28277" y="471361"/>
            <a:ext cx="9613861" cy="1080938"/>
          </a:xfrm>
        </p:spPr>
        <p:txBody>
          <a:bodyPr>
            <a:noAutofit/>
          </a:bodyPr>
          <a:lstStyle/>
          <a:p>
            <a:r>
              <a:rPr lang="tr-TR" sz="3000" dirty="0"/>
              <a:t>Öğretmenlerin Seçmeli Ders Uygulamasında Karşılaşılan Sorunlara Yönelik Çözüm Önerileri</a:t>
            </a:r>
          </a:p>
        </p:txBody>
      </p:sp>
      <p:sp>
        <p:nvSpPr>
          <p:cNvPr id="6" name="Right Arrow 5">
            <a:hlinkClick r:id="" action="ppaction://hlinkshowjump?jump=nextslide"/>
          </p:cNvPr>
          <p:cNvSpPr/>
          <p:nvPr/>
        </p:nvSpPr>
        <p:spPr>
          <a:xfrm>
            <a:off x="10930618" y="805721"/>
            <a:ext cx="978408" cy="484632"/>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tr-T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4" name="Oval 13"/>
          <p:cNvSpPr/>
          <p:nvPr/>
        </p:nvSpPr>
        <p:spPr>
          <a:xfrm>
            <a:off x="373443" y="1798840"/>
            <a:ext cx="731520" cy="7315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tr-TR" sz="3000" b="0" i="0" u="none" strike="noStrike" kern="1200" cap="none" spc="0" normalizeH="0" baseline="0" noProof="0" dirty="0">
                <a:ln>
                  <a:noFill/>
                </a:ln>
                <a:solidFill>
                  <a:prstClr val="white"/>
                </a:solidFill>
                <a:effectLst/>
                <a:uLnTx/>
                <a:uFillTx/>
                <a:latin typeface="Trebuchet MS" panose="020B0603020202020204"/>
                <a:ea typeface="+mn-ea"/>
                <a:cs typeface="+mn-cs"/>
              </a:rPr>
              <a:t>T</a:t>
            </a:r>
            <a:endParaRPr kumimoji="0" lang="en-US" sz="30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15" name="Oval 14"/>
          <p:cNvSpPr/>
          <p:nvPr/>
        </p:nvSpPr>
        <p:spPr>
          <a:xfrm>
            <a:off x="1244920" y="1797510"/>
            <a:ext cx="731520" cy="73152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tr-TR" sz="3000" b="0" i="0" u="none" strike="noStrike" kern="1200" cap="none" spc="0" normalizeH="0" baseline="0" noProof="0" dirty="0">
                <a:ln>
                  <a:noFill/>
                </a:ln>
                <a:solidFill>
                  <a:prstClr val="white"/>
                </a:solidFill>
                <a:effectLst/>
                <a:uLnTx/>
                <a:uFillTx/>
                <a:latin typeface="Trebuchet MS" panose="020B0603020202020204"/>
                <a:ea typeface="+mn-ea"/>
                <a:cs typeface="+mn-cs"/>
              </a:rPr>
              <a:t>A</a:t>
            </a:r>
            <a:endParaRPr kumimoji="0" lang="en-US" sz="30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16" name="Oval 15"/>
          <p:cNvSpPr/>
          <p:nvPr/>
        </p:nvSpPr>
        <p:spPr>
          <a:xfrm>
            <a:off x="2124454" y="1797510"/>
            <a:ext cx="731520" cy="73152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tr-TR" sz="3000" b="0" i="0" u="none" strike="noStrike" kern="1200" cap="none" spc="0" normalizeH="0" baseline="0" noProof="0" dirty="0">
                <a:ln>
                  <a:noFill/>
                </a:ln>
                <a:solidFill>
                  <a:prstClr val="white"/>
                </a:solidFill>
                <a:effectLst/>
                <a:uLnTx/>
                <a:uFillTx/>
                <a:latin typeface="Trebuchet MS" panose="020B0603020202020204"/>
                <a:ea typeface="+mn-ea"/>
                <a:cs typeface="+mn-cs"/>
              </a:rPr>
              <a:t>R</a:t>
            </a:r>
            <a:endParaRPr kumimoji="0" lang="en-US" sz="30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19" name="Rectangle 18"/>
          <p:cNvSpPr/>
          <p:nvPr/>
        </p:nvSpPr>
        <p:spPr>
          <a:xfrm>
            <a:off x="120230" y="2606331"/>
            <a:ext cx="7689656" cy="3095301"/>
          </a:xfrm>
          <a:prstGeom prst="rect">
            <a:avLst/>
          </a:prstGeom>
          <a:solidFill>
            <a:srgbClr val="E5E6DA"/>
          </a:solidFill>
          <a:ln w="12700" cap="flat" cmpd="sng" algn="ctr">
            <a:noFill/>
            <a:prstDash val="solid"/>
            <a:miter lim="800000"/>
          </a:ln>
          <a:effectLst>
            <a:innerShdw blurRad="114300">
              <a:prstClr val="black"/>
            </a:innerShdw>
          </a:effectLst>
        </p:spPr>
        <p:txBody>
          <a:bodyPr rtlCol="0" anchor="ctr"/>
          <a:lstStyle/>
          <a:p>
            <a:pPr lvl="0" algn="just" defTabSz="914400"/>
            <a:r>
              <a:rPr lang="tr-TR" kern="0" dirty="0">
                <a:solidFill>
                  <a:srgbClr val="3C4743">
                    <a:lumMod val="50000"/>
                  </a:srgbClr>
                </a:solidFill>
                <a:latin typeface="Calibri" panose="020F0502020204030204"/>
              </a:rPr>
              <a:t>	Araştırma sonucunda seçmeli derslerin veliler ve öğrenciler tarafından, okul idaresinin de görüşleri doğrultusunda belirlendiği, seçmeli dersler belirlenirken öğrencilerin görüşlerinin alındığı, bu süreçte öğrencilerin ilgi ve yeteneklerinin göz önüne alındığı ve seçmeli ders seçiminden önce öğrenci ve velilere yönelik bilgilendirme yapıldığı anlaşılmıştır. </a:t>
            </a:r>
          </a:p>
          <a:p>
            <a:pPr lvl="0" algn="just" defTabSz="914400"/>
            <a:endParaRPr lang="tr-TR" kern="0" dirty="0">
              <a:solidFill>
                <a:srgbClr val="3C4743">
                  <a:lumMod val="50000"/>
                </a:srgbClr>
              </a:solidFill>
              <a:latin typeface="Calibri" panose="020F0502020204030204"/>
            </a:endParaRPr>
          </a:p>
          <a:p>
            <a:pPr lvl="0" algn="just" defTabSz="914400"/>
            <a:r>
              <a:rPr lang="tr-TR" kern="0" dirty="0">
                <a:solidFill>
                  <a:srgbClr val="3C4743">
                    <a:lumMod val="50000"/>
                  </a:srgbClr>
                </a:solidFill>
                <a:latin typeface="Calibri" panose="020F0502020204030204"/>
              </a:rPr>
              <a:t>	Bu bulgular seçmeli derslerin belirlenmesi ve seçilmesi aşamasında öğrencilerin ilgi ve ihtiyaçlarının dikkate alındığını, bu derslerin amacına ulaşması ve yararlı olması için ders seçme ve belirleme sürecinde gerekli tedbirlerin alındığını ifade etmektedir.</a:t>
            </a:r>
          </a:p>
        </p:txBody>
      </p:sp>
      <p:sp>
        <p:nvSpPr>
          <p:cNvPr id="17" name="Oval 16"/>
          <p:cNvSpPr/>
          <p:nvPr/>
        </p:nvSpPr>
        <p:spPr>
          <a:xfrm>
            <a:off x="2999959" y="1811165"/>
            <a:ext cx="731520" cy="731520"/>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tr-TR" sz="3000" b="0" i="0" u="none" strike="noStrike" kern="1200" cap="none" spc="0" normalizeH="0" baseline="0" noProof="0" dirty="0">
                <a:ln>
                  <a:noFill/>
                </a:ln>
                <a:solidFill>
                  <a:prstClr val="white"/>
                </a:solidFill>
                <a:effectLst/>
                <a:uLnTx/>
                <a:uFillTx/>
                <a:latin typeface="Trebuchet MS" panose="020B0603020202020204"/>
                <a:ea typeface="+mn-ea"/>
                <a:cs typeface="+mn-cs"/>
              </a:rPr>
              <a:t>T</a:t>
            </a:r>
            <a:endParaRPr kumimoji="0" lang="en-US" sz="30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18" name="Title 1"/>
          <p:cNvSpPr txBox="1">
            <a:spLocks/>
          </p:cNvSpPr>
          <p:nvPr/>
        </p:nvSpPr>
        <p:spPr>
          <a:xfrm>
            <a:off x="104150" y="1202966"/>
            <a:ext cx="4486138" cy="52161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tr-TR" sz="2500" b="0" i="0" u="none" strike="noStrike" kern="1200" cap="none" spc="0" normalizeH="0" baseline="0" noProof="0" dirty="0">
              <a:ln>
                <a:noFill/>
              </a:ln>
              <a:solidFill>
                <a:srgbClr val="DDCC64">
                  <a:lumMod val="75000"/>
                </a:srgbClr>
              </a:solidFill>
              <a:effectLst/>
              <a:uLnTx/>
              <a:uFillTx/>
              <a:latin typeface="Trebuchet MS" panose="020B0603020202020204"/>
              <a:ea typeface="+mj-ea"/>
              <a:cs typeface="+mj-cs"/>
            </a:endParaRPr>
          </a:p>
        </p:txBody>
      </p:sp>
      <p:sp>
        <p:nvSpPr>
          <p:cNvPr id="21" name="Oval 20"/>
          <p:cNvSpPr/>
          <p:nvPr/>
        </p:nvSpPr>
        <p:spPr>
          <a:xfrm>
            <a:off x="3800190" y="1788226"/>
            <a:ext cx="731520" cy="731520"/>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tr-TR" sz="3000" b="0" i="0" u="none" strike="noStrike" kern="1200" cap="none" spc="0" normalizeH="0" baseline="0" noProof="0" dirty="0">
                <a:ln>
                  <a:noFill/>
                </a:ln>
                <a:solidFill>
                  <a:prstClr val="white"/>
                </a:solidFill>
                <a:effectLst/>
                <a:uLnTx/>
                <a:uFillTx/>
                <a:latin typeface="Trebuchet MS" panose="020B0603020202020204"/>
                <a:ea typeface="+mn-ea"/>
                <a:cs typeface="+mn-cs"/>
              </a:rPr>
              <a:t>I</a:t>
            </a:r>
            <a:endParaRPr kumimoji="0" lang="en-US" sz="30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22" name="Oval 21"/>
          <p:cNvSpPr/>
          <p:nvPr/>
        </p:nvSpPr>
        <p:spPr>
          <a:xfrm>
            <a:off x="4600421" y="1815564"/>
            <a:ext cx="731520" cy="731520"/>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tr-TR" sz="3000" b="0" i="0" u="none" strike="noStrike" kern="1200" cap="none" spc="0" normalizeH="0" baseline="0" noProof="0" dirty="0">
                <a:ln>
                  <a:noFill/>
                </a:ln>
                <a:solidFill>
                  <a:prstClr val="white"/>
                </a:solidFill>
                <a:effectLst/>
                <a:uLnTx/>
                <a:uFillTx/>
                <a:latin typeface="Trebuchet MS" panose="020B0603020202020204"/>
                <a:ea typeface="+mn-ea"/>
                <a:cs typeface="+mn-cs"/>
              </a:rPr>
              <a:t>Ş</a:t>
            </a:r>
            <a:endParaRPr kumimoji="0" lang="en-US" sz="30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23" name="Oval 22"/>
          <p:cNvSpPr/>
          <p:nvPr/>
        </p:nvSpPr>
        <p:spPr>
          <a:xfrm>
            <a:off x="5400652" y="1828994"/>
            <a:ext cx="731520" cy="731520"/>
          </a:xfrm>
          <a:prstGeom prst="ellipse">
            <a:avLst/>
          </a:prstGeom>
          <a:solidFill>
            <a:schemeClr val="tx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tr-TR" sz="3000" b="0" i="0" u="none" strike="noStrike" kern="1200" cap="none" spc="0" normalizeH="0" baseline="0" noProof="0" dirty="0">
                <a:ln>
                  <a:noFill/>
                </a:ln>
                <a:solidFill>
                  <a:prstClr val="white"/>
                </a:solidFill>
                <a:effectLst/>
                <a:uLnTx/>
                <a:uFillTx/>
                <a:latin typeface="Trebuchet MS" panose="020B0603020202020204"/>
                <a:ea typeface="+mn-ea"/>
                <a:cs typeface="+mn-cs"/>
              </a:rPr>
              <a:t>M</a:t>
            </a:r>
            <a:endParaRPr kumimoji="0" lang="en-US" sz="30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24" name="Oval 23"/>
          <p:cNvSpPr/>
          <p:nvPr/>
        </p:nvSpPr>
        <p:spPr>
          <a:xfrm>
            <a:off x="6200883" y="1808109"/>
            <a:ext cx="731520" cy="731520"/>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tr-TR" sz="3000" b="0" i="0" u="none" strike="noStrike" kern="1200" cap="none" spc="0" normalizeH="0" baseline="0" noProof="0" dirty="0">
                <a:ln>
                  <a:noFill/>
                </a:ln>
                <a:solidFill>
                  <a:prstClr val="white"/>
                </a:solidFill>
                <a:effectLst/>
                <a:uLnTx/>
                <a:uFillTx/>
                <a:latin typeface="Trebuchet MS" panose="020B0603020202020204"/>
                <a:ea typeface="+mn-ea"/>
                <a:cs typeface="+mn-cs"/>
              </a:rPr>
              <a:t>A</a:t>
            </a:r>
            <a:endParaRPr kumimoji="0" lang="en-US" sz="30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24932038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fill="hold"/>
                                        <p:tgtEl>
                                          <p:spTgt spid="15"/>
                                        </p:tgtEl>
                                        <p:attrNameLst>
                                          <p:attrName>ppt_x</p:attrName>
                                        </p:attrNameLst>
                                      </p:cBhvr>
                                      <p:tavLst>
                                        <p:tav tm="0">
                                          <p:val>
                                            <p:strVal val="#ppt_x"/>
                                          </p:val>
                                        </p:tav>
                                        <p:tav tm="100000">
                                          <p:val>
                                            <p:strVal val="#ppt_x"/>
                                          </p:val>
                                        </p:tav>
                                      </p:tavLst>
                                    </p:anim>
                                    <p:anim calcmode="lin" valueType="num">
                                      <p:cBhvr additive="base">
                                        <p:cTn id="13" dur="500" fill="hold"/>
                                        <p:tgtEl>
                                          <p:spTgt spid="1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fill="hold"/>
                                        <p:tgtEl>
                                          <p:spTgt spid="16"/>
                                        </p:tgtEl>
                                        <p:attrNameLst>
                                          <p:attrName>ppt_x</p:attrName>
                                        </p:attrNameLst>
                                      </p:cBhvr>
                                      <p:tavLst>
                                        <p:tav tm="0">
                                          <p:val>
                                            <p:strVal val="#ppt_x"/>
                                          </p:val>
                                        </p:tav>
                                        <p:tav tm="100000">
                                          <p:val>
                                            <p:strVal val="#ppt_x"/>
                                          </p:val>
                                        </p:tav>
                                      </p:tavLst>
                                    </p:anim>
                                    <p:anim calcmode="lin" valueType="num">
                                      <p:cBhvr additive="base">
                                        <p:cTn id="18" dur="500" fill="hold"/>
                                        <p:tgtEl>
                                          <p:spTgt spid="1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500" fill="hold"/>
                                        <p:tgtEl>
                                          <p:spTgt spid="17"/>
                                        </p:tgtEl>
                                        <p:attrNameLst>
                                          <p:attrName>ppt_x</p:attrName>
                                        </p:attrNameLst>
                                      </p:cBhvr>
                                      <p:tavLst>
                                        <p:tav tm="0">
                                          <p:val>
                                            <p:strVal val="#ppt_x"/>
                                          </p:val>
                                        </p:tav>
                                        <p:tav tm="100000">
                                          <p:val>
                                            <p:strVal val="#ppt_x"/>
                                          </p:val>
                                        </p:tav>
                                      </p:tavLst>
                                    </p:anim>
                                    <p:anim calcmode="lin" valueType="num">
                                      <p:cBhvr additive="base">
                                        <p:cTn id="23" dur="500" fill="hold"/>
                                        <p:tgtEl>
                                          <p:spTgt spid="17"/>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ppt_x"/>
                                          </p:val>
                                        </p:tav>
                                        <p:tav tm="100000">
                                          <p:val>
                                            <p:strVal val="#ppt_x"/>
                                          </p:val>
                                        </p:tav>
                                      </p:tavLst>
                                    </p:anim>
                                    <p:anim calcmode="lin" valueType="num">
                                      <p:cBhvr additive="base">
                                        <p:cTn id="28" dur="500" fill="hold"/>
                                        <p:tgtEl>
                                          <p:spTgt spid="21"/>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additive="base">
                                        <p:cTn id="32" dur="500" fill="hold"/>
                                        <p:tgtEl>
                                          <p:spTgt spid="22"/>
                                        </p:tgtEl>
                                        <p:attrNameLst>
                                          <p:attrName>ppt_x</p:attrName>
                                        </p:attrNameLst>
                                      </p:cBhvr>
                                      <p:tavLst>
                                        <p:tav tm="0">
                                          <p:val>
                                            <p:strVal val="#ppt_x"/>
                                          </p:val>
                                        </p:tav>
                                        <p:tav tm="100000">
                                          <p:val>
                                            <p:strVal val="#ppt_x"/>
                                          </p:val>
                                        </p:tav>
                                      </p:tavLst>
                                    </p:anim>
                                    <p:anim calcmode="lin" valueType="num">
                                      <p:cBhvr additive="base">
                                        <p:cTn id="33" dur="500" fill="hold"/>
                                        <p:tgtEl>
                                          <p:spTgt spid="22"/>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additive="base">
                                        <p:cTn id="37" dur="500" fill="hold"/>
                                        <p:tgtEl>
                                          <p:spTgt spid="23"/>
                                        </p:tgtEl>
                                        <p:attrNameLst>
                                          <p:attrName>ppt_x</p:attrName>
                                        </p:attrNameLst>
                                      </p:cBhvr>
                                      <p:tavLst>
                                        <p:tav tm="0">
                                          <p:val>
                                            <p:strVal val="#ppt_x"/>
                                          </p:val>
                                        </p:tav>
                                        <p:tav tm="100000">
                                          <p:val>
                                            <p:strVal val="#ppt_x"/>
                                          </p:val>
                                        </p:tav>
                                      </p:tavLst>
                                    </p:anim>
                                    <p:anim calcmode="lin" valueType="num">
                                      <p:cBhvr additive="base">
                                        <p:cTn id="38" dur="500" fill="hold"/>
                                        <p:tgtEl>
                                          <p:spTgt spid="23"/>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cBhvr additive="base">
                                        <p:cTn id="42" dur="500" fill="hold"/>
                                        <p:tgtEl>
                                          <p:spTgt spid="24"/>
                                        </p:tgtEl>
                                        <p:attrNameLst>
                                          <p:attrName>ppt_x</p:attrName>
                                        </p:attrNameLst>
                                      </p:cBhvr>
                                      <p:tavLst>
                                        <p:tav tm="0">
                                          <p:val>
                                            <p:strVal val="#ppt_x"/>
                                          </p:val>
                                        </p:tav>
                                        <p:tav tm="100000">
                                          <p:val>
                                            <p:strVal val="#ppt_x"/>
                                          </p:val>
                                        </p:tav>
                                      </p:tavLst>
                                    </p:anim>
                                    <p:anim calcmode="lin" valueType="num">
                                      <p:cBhvr additive="base">
                                        <p:cTn id="43" dur="500" fill="hold"/>
                                        <p:tgtEl>
                                          <p:spTgt spid="24"/>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2" presetClass="entr" presetSubtype="1" fill="hold" grpId="0" nodeType="afterEffect">
                                  <p:stCondLst>
                                    <p:cond delay="0"/>
                                  </p:stCondLst>
                                  <p:childTnLst>
                                    <p:set>
                                      <p:cBhvr>
                                        <p:cTn id="46" dur="1" fill="hold">
                                          <p:stCondLst>
                                            <p:cond delay="0"/>
                                          </p:stCondLst>
                                        </p:cTn>
                                        <p:tgtEl>
                                          <p:spTgt spid="19">
                                            <p:bg/>
                                          </p:spTgt>
                                        </p:tgtEl>
                                        <p:attrNameLst>
                                          <p:attrName>style.visibility</p:attrName>
                                        </p:attrNameLst>
                                      </p:cBhvr>
                                      <p:to>
                                        <p:strVal val="visible"/>
                                      </p:to>
                                    </p:set>
                                    <p:animEffect transition="in" filter="wipe(up)">
                                      <p:cBhvr>
                                        <p:cTn id="47" dur="2000"/>
                                        <p:tgtEl>
                                          <p:spTgt spid="19">
                                            <p:bg/>
                                          </p:spTgt>
                                        </p:tgtEl>
                                      </p:cBhvr>
                                    </p:animEffect>
                                  </p:childTnLst>
                                </p:cTn>
                              </p:par>
                            </p:childTnLst>
                          </p:cTn>
                        </p:par>
                        <p:par>
                          <p:cTn id="48" fill="hold">
                            <p:stCondLst>
                              <p:cond delay="6000"/>
                            </p:stCondLst>
                            <p:childTnLst>
                              <p:par>
                                <p:cTn id="49" presetID="22" presetClass="entr" presetSubtype="1" fill="hold" grpId="0" nodeType="afterEffect">
                                  <p:stCondLst>
                                    <p:cond delay="0"/>
                                  </p:stCondLst>
                                  <p:childTnLst>
                                    <p:set>
                                      <p:cBhvr>
                                        <p:cTn id="50" dur="1" fill="hold">
                                          <p:stCondLst>
                                            <p:cond delay="0"/>
                                          </p:stCondLst>
                                        </p:cTn>
                                        <p:tgtEl>
                                          <p:spTgt spid="19">
                                            <p:txEl>
                                              <p:pRg st="0" end="0"/>
                                            </p:txEl>
                                          </p:spTgt>
                                        </p:tgtEl>
                                        <p:attrNameLst>
                                          <p:attrName>style.visibility</p:attrName>
                                        </p:attrNameLst>
                                      </p:cBhvr>
                                      <p:to>
                                        <p:strVal val="visible"/>
                                      </p:to>
                                    </p:set>
                                    <p:animEffect transition="in" filter="wipe(up)">
                                      <p:cBhvr>
                                        <p:cTn id="51" dur="2000"/>
                                        <p:tgtEl>
                                          <p:spTgt spid="19">
                                            <p:txEl>
                                              <p:pRg st="0" end="0"/>
                                            </p:txEl>
                                          </p:spTgt>
                                        </p:tgtEl>
                                      </p:cBhvr>
                                    </p:animEffect>
                                  </p:childTnLst>
                                </p:cTn>
                              </p:par>
                            </p:childTnLst>
                          </p:cTn>
                        </p:par>
                        <p:par>
                          <p:cTn id="52" fill="hold">
                            <p:stCondLst>
                              <p:cond delay="8000"/>
                            </p:stCondLst>
                            <p:childTnLst>
                              <p:par>
                                <p:cTn id="53" presetID="22" presetClass="entr" presetSubtype="1" fill="hold" grpId="0" nodeType="afterEffect">
                                  <p:stCondLst>
                                    <p:cond delay="0"/>
                                  </p:stCondLst>
                                  <p:childTnLst>
                                    <p:set>
                                      <p:cBhvr>
                                        <p:cTn id="54" dur="1" fill="hold">
                                          <p:stCondLst>
                                            <p:cond delay="0"/>
                                          </p:stCondLst>
                                        </p:cTn>
                                        <p:tgtEl>
                                          <p:spTgt spid="19">
                                            <p:txEl>
                                              <p:pRg st="2" end="2"/>
                                            </p:txEl>
                                          </p:spTgt>
                                        </p:tgtEl>
                                        <p:attrNameLst>
                                          <p:attrName>style.visibility</p:attrName>
                                        </p:attrNameLst>
                                      </p:cBhvr>
                                      <p:to>
                                        <p:strVal val="visible"/>
                                      </p:to>
                                    </p:set>
                                    <p:animEffect transition="in" filter="wipe(up)">
                                      <p:cBhvr>
                                        <p:cTn id="55" dur="2000"/>
                                        <p:tgtEl>
                                          <p:spTgt spid="1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9" grpId="0" build="p" animBg="1"/>
      <p:bldP spid="17" grpId="0" animBg="1"/>
      <p:bldP spid="21" grpId="0" animBg="1"/>
      <p:bldP spid="22" grpId="0" animBg="1"/>
      <p:bldP spid="23" grpId="0" animBg="1"/>
      <p:bldP spid="2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0"/>
            <a:ext cx="12188823" cy="6858000"/>
          </a:xfrm>
          <a:prstGeom prst="rect">
            <a:avLst/>
          </a:prstGeom>
        </p:spPr>
      </p:pic>
      <p:pic>
        <p:nvPicPr>
          <p:cNvPr id="7" name="Picture 6" descr="HD-ShadowLong.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77" y="1724580"/>
            <a:ext cx="10437812" cy="321164"/>
          </a:xfrm>
          <a:prstGeom prst="rect">
            <a:avLst/>
          </a:prstGeom>
        </p:spPr>
      </p:pic>
      <p:pic>
        <p:nvPicPr>
          <p:cNvPr id="8" name="Picture 7" descr="HD-ShadowShort.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589002" y="1725574"/>
            <a:ext cx="1602997" cy="144270"/>
          </a:xfrm>
          <a:prstGeom prst="rect">
            <a:avLst/>
          </a:prstGeom>
        </p:spPr>
      </p:pic>
      <p:sp>
        <p:nvSpPr>
          <p:cNvPr id="9" name="Rectangle 8"/>
          <p:cNvSpPr/>
          <p:nvPr/>
        </p:nvSpPr>
        <p:spPr bwMode="ltGray">
          <a:xfrm>
            <a:off x="3176" y="36394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9003" y="36394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Slide Number Placeholder 5"/>
          <p:cNvSpPr txBox="1">
            <a:spLocks/>
          </p:cNvSpPr>
          <p:nvPr/>
        </p:nvSpPr>
        <p:spPr>
          <a:xfrm>
            <a:off x="10732631" y="507567"/>
            <a:ext cx="1154151" cy="1090789"/>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fld id="{6D22F896-40B5-4ADD-8801-0D06FADFA095}" type="slidenum">
              <a:rPr kumimoji="0" lang="en-US" sz="18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11</a:t>
            </a:fld>
            <a:endParaRPr kumimoji="0" lang="en-US"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2" name="Title 1"/>
          <p:cNvSpPr>
            <a:spLocks noGrp="1"/>
          </p:cNvSpPr>
          <p:nvPr>
            <p:ph type="title" idx="4294967295"/>
          </p:nvPr>
        </p:nvSpPr>
        <p:spPr>
          <a:xfrm>
            <a:off x="0" y="323785"/>
            <a:ext cx="9613861" cy="1080938"/>
          </a:xfrm>
        </p:spPr>
        <p:txBody>
          <a:bodyPr>
            <a:noAutofit/>
          </a:bodyPr>
          <a:lstStyle/>
          <a:p>
            <a:r>
              <a:rPr lang="tr-TR" sz="4000" dirty="0"/>
              <a:t>Sonuç</a:t>
            </a:r>
          </a:p>
        </p:txBody>
      </p:sp>
      <p:sp>
        <p:nvSpPr>
          <p:cNvPr id="6" name="Right Arrow 5">
            <a:hlinkClick r:id="" action="ppaction://hlinkshowjump?jump=nextslide"/>
          </p:cNvPr>
          <p:cNvSpPr/>
          <p:nvPr/>
        </p:nvSpPr>
        <p:spPr>
          <a:xfrm>
            <a:off x="10930618" y="805721"/>
            <a:ext cx="978408" cy="484632"/>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tr-T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4" name="Oval 13"/>
          <p:cNvSpPr/>
          <p:nvPr/>
        </p:nvSpPr>
        <p:spPr>
          <a:xfrm>
            <a:off x="1615699" y="2318783"/>
            <a:ext cx="731520" cy="7315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tr-TR" sz="3000" b="0" i="0" u="none" strike="noStrike" kern="1200" cap="none" spc="0" normalizeH="0" baseline="0" noProof="0" dirty="0">
                <a:ln>
                  <a:noFill/>
                </a:ln>
                <a:solidFill>
                  <a:prstClr val="white"/>
                </a:solidFill>
                <a:effectLst/>
                <a:uLnTx/>
                <a:uFillTx/>
                <a:latin typeface="Trebuchet MS" panose="020B0603020202020204"/>
                <a:ea typeface="+mn-ea"/>
                <a:cs typeface="+mn-cs"/>
              </a:rPr>
              <a:t>Ö</a:t>
            </a:r>
            <a:endParaRPr kumimoji="0" lang="en-US" sz="30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15" name="Oval 14"/>
          <p:cNvSpPr/>
          <p:nvPr/>
        </p:nvSpPr>
        <p:spPr>
          <a:xfrm>
            <a:off x="1615699" y="3173601"/>
            <a:ext cx="731520" cy="73152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tr-TR" sz="3000" b="0" i="0" u="none" strike="noStrike" kern="1200" cap="none" spc="0" normalizeH="0" baseline="0" noProof="0" dirty="0">
                <a:ln>
                  <a:noFill/>
                </a:ln>
                <a:solidFill>
                  <a:prstClr val="white"/>
                </a:solidFill>
                <a:effectLst/>
                <a:uLnTx/>
                <a:uFillTx/>
                <a:latin typeface="Trebuchet MS" panose="020B0603020202020204"/>
                <a:ea typeface="+mn-ea"/>
                <a:cs typeface="+mn-cs"/>
              </a:rPr>
              <a:t>N</a:t>
            </a:r>
            <a:endParaRPr kumimoji="0" lang="en-US" sz="30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16" name="Oval 15"/>
          <p:cNvSpPr/>
          <p:nvPr/>
        </p:nvSpPr>
        <p:spPr>
          <a:xfrm>
            <a:off x="1615699" y="4048431"/>
            <a:ext cx="731520" cy="73152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tr-TR" sz="3000" b="0" i="0" u="none" strike="noStrike" kern="1200" cap="none" spc="0" normalizeH="0" baseline="0" noProof="0" dirty="0">
                <a:ln>
                  <a:noFill/>
                </a:ln>
                <a:solidFill>
                  <a:prstClr val="white"/>
                </a:solidFill>
                <a:effectLst/>
                <a:uLnTx/>
                <a:uFillTx/>
                <a:latin typeface="Trebuchet MS" panose="020B0603020202020204"/>
                <a:ea typeface="+mn-ea"/>
                <a:cs typeface="+mn-cs"/>
              </a:rPr>
              <a:t>E</a:t>
            </a:r>
            <a:endParaRPr kumimoji="0" lang="en-US" sz="30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19" name="Rectangle 18"/>
          <p:cNvSpPr/>
          <p:nvPr/>
        </p:nvSpPr>
        <p:spPr>
          <a:xfrm>
            <a:off x="3101092" y="2365601"/>
            <a:ext cx="8208614" cy="3836810"/>
          </a:xfrm>
          <a:prstGeom prst="rect">
            <a:avLst/>
          </a:prstGeom>
          <a:solidFill>
            <a:srgbClr val="E5E6DA"/>
          </a:solidFill>
          <a:ln w="12700" cap="flat" cmpd="sng" algn="ctr">
            <a:noFill/>
            <a:prstDash val="solid"/>
            <a:miter lim="800000"/>
          </a:ln>
          <a:effectLst>
            <a:innerShdw blurRad="114300">
              <a:prstClr val="black"/>
            </a:innerShdw>
          </a:effectLst>
        </p:spPr>
        <p:txBody>
          <a:bodyPr rtlCol="0" anchor="ctr"/>
          <a:lstStyle/>
          <a:p>
            <a:pPr lvl="0" algn="just" defTabSz="914400"/>
            <a:r>
              <a:rPr lang="tr-TR" kern="0" dirty="0">
                <a:solidFill>
                  <a:srgbClr val="3C4743">
                    <a:lumMod val="50000"/>
                  </a:srgbClr>
                </a:solidFill>
                <a:latin typeface="Calibri" panose="020F0502020204030204"/>
              </a:rPr>
              <a:t>	Velilere ve öğrencilere seçmeli ders sürecinde seçmeli dersleri tanıtan filmler ve okulda önceki öğretim yılları içinde yapılan seçmeli derslerle ilgili faaliyetler izletilmeli, ayrıca el broşürü, tanıtıcı yazı ve afişler herkesin görebileceği okulun herhangi bir yerine ve ulusal adres veri tabanına göre öğrenci alım bölgesindeki ilgili yerlere astırılmalıdır. Veli, 4. sınıftan 5. sınıfa geçen çocuklarının seçmeli derslerini belirleme sürecinde öğrencinin 4.sınıf öğretmeninin görüşünü alarak hareket etmelidir. </a:t>
            </a:r>
          </a:p>
          <a:p>
            <a:pPr lvl="0" algn="just" defTabSz="914400"/>
            <a:endParaRPr lang="tr-TR" kern="0" dirty="0">
              <a:solidFill>
                <a:srgbClr val="3C4743">
                  <a:lumMod val="50000"/>
                </a:srgbClr>
              </a:solidFill>
              <a:latin typeface="Calibri" panose="020F0502020204030204"/>
            </a:endParaRPr>
          </a:p>
          <a:p>
            <a:pPr lvl="0" algn="just" defTabSz="914400"/>
            <a:r>
              <a:rPr lang="tr-TR" kern="0" dirty="0">
                <a:solidFill>
                  <a:srgbClr val="3C4743">
                    <a:lumMod val="50000"/>
                  </a:srgbClr>
                </a:solidFill>
                <a:latin typeface="Calibri" panose="020F0502020204030204"/>
              </a:rPr>
              <a:t>Ayrıca okul rehber öğretmenlerinin ve şube rehber öğretmenlerinin öğrenci gelişim özelliklerini, bireysel yeteneklerini ve ihtiyaçlarını önceden tespit ederek (gözlem, test, uygulama) rapor haline getirmesi ve seçmeli ders seçme sürecinde veli ve okul idaresi ile işbirliği yaparak en son öğrencinin kendisinin karar vermesi sağlanmalıdır.</a:t>
            </a:r>
            <a:endPar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endParaRPr>
          </a:p>
        </p:txBody>
      </p:sp>
      <p:sp>
        <p:nvSpPr>
          <p:cNvPr id="17" name="Oval 16"/>
          <p:cNvSpPr/>
          <p:nvPr/>
        </p:nvSpPr>
        <p:spPr>
          <a:xfrm>
            <a:off x="1615699" y="4906465"/>
            <a:ext cx="731520" cy="731520"/>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tr-TR" sz="3000" b="0" i="0" u="none" strike="noStrike" kern="1200" cap="none" spc="0" normalizeH="0" baseline="0" noProof="0" dirty="0">
                <a:ln>
                  <a:noFill/>
                </a:ln>
                <a:solidFill>
                  <a:prstClr val="white"/>
                </a:solidFill>
                <a:effectLst/>
                <a:uLnTx/>
                <a:uFillTx/>
                <a:latin typeface="Trebuchet MS" panose="020B0603020202020204"/>
                <a:ea typeface="+mn-ea"/>
                <a:cs typeface="+mn-cs"/>
              </a:rPr>
              <a:t>R</a:t>
            </a:r>
            <a:endParaRPr kumimoji="0" lang="en-US" sz="30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18" name="Title 1"/>
          <p:cNvSpPr txBox="1">
            <a:spLocks/>
          </p:cNvSpPr>
          <p:nvPr/>
        </p:nvSpPr>
        <p:spPr>
          <a:xfrm>
            <a:off x="104150" y="1202966"/>
            <a:ext cx="4486138" cy="52161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tr-TR" sz="2500" b="0" i="0" u="none" strike="noStrike" kern="1200" cap="none" spc="0" normalizeH="0" baseline="0" noProof="0" dirty="0">
              <a:ln>
                <a:noFill/>
              </a:ln>
              <a:solidFill>
                <a:srgbClr val="DDCC64">
                  <a:lumMod val="75000"/>
                </a:srgbClr>
              </a:solidFill>
              <a:effectLst/>
              <a:uLnTx/>
              <a:uFillTx/>
              <a:latin typeface="Trebuchet MS" panose="020B0603020202020204"/>
              <a:ea typeface="+mj-ea"/>
              <a:cs typeface="+mj-cs"/>
            </a:endParaRPr>
          </a:p>
        </p:txBody>
      </p:sp>
      <p:sp>
        <p:nvSpPr>
          <p:cNvPr id="21" name="Oval 20"/>
          <p:cNvSpPr/>
          <p:nvPr/>
        </p:nvSpPr>
        <p:spPr>
          <a:xfrm>
            <a:off x="1615699" y="5764499"/>
            <a:ext cx="731520" cy="731520"/>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tr-TR" sz="3000" b="0" i="0" u="none" strike="noStrike" kern="1200" cap="none" spc="0" normalizeH="0" baseline="0" noProof="0" dirty="0">
                <a:ln>
                  <a:noFill/>
                </a:ln>
                <a:solidFill>
                  <a:prstClr val="white"/>
                </a:solidFill>
                <a:effectLst/>
                <a:uLnTx/>
                <a:uFillTx/>
                <a:latin typeface="Trebuchet MS" panose="020B0603020202020204"/>
                <a:ea typeface="+mn-ea"/>
                <a:cs typeface="+mn-cs"/>
              </a:rPr>
              <a:t>İ</a:t>
            </a:r>
            <a:endParaRPr kumimoji="0" lang="en-US" sz="30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71101094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fill="hold"/>
                                        <p:tgtEl>
                                          <p:spTgt spid="15"/>
                                        </p:tgtEl>
                                        <p:attrNameLst>
                                          <p:attrName>ppt_x</p:attrName>
                                        </p:attrNameLst>
                                      </p:cBhvr>
                                      <p:tavLst>
                                        <p:tav tm="0">
                                          <p:val>
                                            <p:strVal val="#ppt_x"/>
                                          </p:val>
                                        </p:tav>
                                        <p:tav tm="100000">
                                          <p:val>
                                            <p:strVal val="#ppt_x"/>
                                          </p:val>
                                        </p:tav>
                                      </p:tavLst>
                                    </p:anim>
                                    <p:anim calcmode="lin" valueType="num">
                                      <p:cBhvr additive="base">
                                        <p:cTn id="13" dur="500" fill="hold"/>
                                        <p:tgtEl>
                                          <p:spTgt spid="1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fill="hold"/>
                                        <p:tgtEl>
                                          <p:spTgt spid="16"/>
                                        </p:tgtEl>
                                        <p:attrNameLst>
                                          <p:attrName>ppt_x</p:attrName>
                                        </p:attrNameLst>
                                      </p:cBhvr>
                                      <p:tavLst>
                                        <p:tav tm="0">
                                          <p:val>
                                            <p:strVal val="#ppt_x"/>
                                          </p:val>
                                        </p:tav>
                                        <p:tav tm="100000">
                                          <p:val>
                                            <p:strVal val="#ppt_x"/>
                                          </p:val>
                                        </p:tav>
                                      </p:tavLst>
                                    </p:anim>
                                    <p:anim calcmode="lin" valueType="num">
                                      <p:cBhvr additive="base">
                                        <p:cTn id="18" dur="500" fill="hold"/>
                                        <p:tgtEl>
                                          <p:spTgt spid="1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500" fill="hold"/>
                                        <p:tgtEl>
                                          <p:spTgt spid="17"/>
                                        </p:tgtEl>
                                        <p:attrNameLst>
                                          <p:attrName>ppt_x</p:attrName>
                                        </p:attrNameLst>
                                      </p:cBhvr>
                                      <p:tavLst>
                                        <p:tav tm="0">
                                          <p:val>
                                            <p:strVal val="#ppt_x"/>
                                          </p:val>
                                        </p:tav>
                                        <p:tav tm="100000">
                                          <p:val>
                                            <p:strVal val="#ppt_x"/>
                                          </p:val>
                                        </p:tav>
                                      </p:tavLst>
                                    </p:anim>
                                    <p:anim calcmode="lin" valueType="num">
                                      <p:cBhvr additive="base">
                                        <p:cTn id="23" dur="500" fill="hold"/>
                                        <p:tgtEl>
                                          <p:spTgt spid="17"/>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ppt_x"/>
                                          </p:val>
                                        </p:tav>
                                        <p:tav tm="100000">
                                          <p:val>
                                            <p:strVal val="#ppt_x"/>
                                          </p:val>
                                        </p:tav>
                                      </p:tavLst>
                                    </p:anim>
                                    <p:anim calcmode="lin" valueType="num">
                                      <p:cBhvr additive="base">
                                        <p:cTn id="28" dur="500" fill="hold"/>
                                        <p:tgtEl>
                                          <p:spTgt spid="21"/>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2" presetClass="entr" presetSubtype="1" fill="hold" grpId="0" nodeType="afterEffect">
                                  <p:stCondLst>
                                    <p:cond delay="0"/>
                                  </p:stCondLst>
                                  <p:childTnLst>
                                    <p:set>
                                      <p:cBhvr>
                                        <p:cTn id="31" dur="1" fill="hold">
                                          <p:stCondLst>
                                            <p:cond delay="0"/>
                                          </p:stCondLst>
                                        </p:cTn>
                                        <p:tgtEl>
                                          <p:spTgt spid="19">
                                            <p:bg/>
                                          </p:spTgt>
                                        </p:tgtEl>
                                        <p:attrNameLst>
                                          <p:attrName>style.visibility</p:attrName>
                                        </p:attrNameLst>
                                      </p:cBhvr>
                                      <p:to>
                                        <p:strVal val="visible"/>
                                      </p:to>
                                    </p:set>
                                    <p:animEffect transition="in" filter="wipe(up)">
                                      <p:cBhvr>
                                        <p:cTn id="32" dur="2000"/>
                                        <p:tgtEl>
                                          <p:spTgt spid="19">
                                            <p:bg/>
                                          </p:spTgt>
                                        </p:tgtEl>
                                      </p:cBhvr>
                                    </p:animEffect>
                                  </p:childTnLst>
                                </p:cTn>
                              </p:par>
                            </p:childTnLst>
                          </p:cTn>
                        </p:par>
                        <p:par>
                          <p:cTn id="33" fill="hold">
                            <p:stCondLst>
                              <p:cond delay="4500"/>
                            </p:stCondLst>
                            <p:childTnLst>
                              <p:par>
                                <p:cTn id="34" presetID="22" presetClass="entr" presetSubtype="1" fill="hold" grpId="0" nodeType="afterEffect">
                                  <p:stCondLst>
                                    <p:cond delay="0"/>
                                  </p:stCondLst>
                                  <p:childTnLst>
                                    <p:set>
                                      <p:cBhvr>
                                        <p:cTn id="35" dur="1" fill="hold">
                                          <p:stCondLst>
                                            <p:cond delay="0"/>
                                          </p:stCondLst>
                                        </p:cTn>
                                        <p:tgtEl>
                                          <p:spTgt spid="19">
                                            <p:txEl>
                                              <p:pRg st="0" end="0"/>
                                            </p:txEl>
                                          </p:spTgt>
                                        </p:tgtEl>
                                        <p:attrNameLst>
                                          <p:attrName>style.visibility</p:attrName>
                                        </p:attrNameLst>
                                      </p:cBhvr>
                                      <p:to>
                                        <p:strVal val="visible"/>
                                      </p:to>
                                    </p:set>
                                    <p:animEffect transition="in" filter="wipe(up)">
                                      <p:cBhvr>
                                        <p:cTn id="36" dur="2000"/>
                                        <p:tgtEl>
                                          <p:spTgt spid="19">
                                            <p:txEl>
                                              <p:pRg st="0" end="0"/>
                                            </p:txEl>
                                          </p:spTgt>
                                        </p:tgtEl>
                                      </p:cBhvr>
                                    </p:animEffect>
                                  </p:childTnLst>
                                </p:cTn>
                              </p:par>
                            </p:childTnLst>
                          </p:cTn>
                        </p:par>
                        <p:par>
                          <p:cTn id="37" fill="hold">
                            <p:stCondLst>
                              <p:cond delay="6500"/>
                            </p:stCondLst>
                            <p:childTnLst>
                              <p:par>
                                <p:cTn id="38" presetID="22" presetClass="entr" presetSubtype="1" fill="hold" grpId="0" nodeType="afterEffect">
                                  <p:stCondLst>
                                    <p:cond delay="0"/>
                                  </p:stCondLst>
                                  <p:childTnLst>
                                    <p:set>
                                      <p:cBhvr>
                                        <p:cTn id="39" dur="1" fill="hold">
                                          <p:stCondLst>
                                            <p:cond delay="0"/>
                                          </p:stCondLst>
                                        </p:cTn>
                                        <p:tgtEl>
                                          <p:spTgt spid="19">
                                            <p:txEl>
                                              <p:pRg st="2" end="2"/>
                                            </p:txEl>
                                          </p:spTgt>
                                        </p:tgtEl>
                                        <p:attrNameLst>
                                          <p:attrName>style.visibility</p:attrName>
                                        </p:attrNameLst>
                                      </p:cBhvr>
                                      <p:to>
                                        <p:strVal val="visible"/>
                                      </p:to>
                                    </p:set>
                                    <p:animEffect transition="in" filter="wipe(up)">
                                      <p:cBhvr>
                                        <p:cTn id="40" dur="2000"/>
                                        <p:tgtEl>
                                          <p:spTgt spid="1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9" grpId="0" build="p" animBg="1"/>
      <p:bldP spid="17" grpId="0" animBg="1"/>
      <p:bldP spid="2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2733709"/>
            <a:ext cx="8824456" cy="1373070"/>
          </a:xfrm>
        </p:spPr>
        <p:txBody>
          <a:bodyPr/>
          <a:lstStyle/>
          <a:p>
            <a:r>
              <a:rPr lang="tr-TR" sz="3500" dirty="0"/>
              <a:t>Orta Okullarda Okutulan Seçmeli Derslerin Verimliliğine İlişkin Öğretmen Görüşleri</a:t>
            </a:r>
          </a:p>
        </p:txBody>
      </p:sp>
      <p:sp>
        <p:nvSpPr>
          <p:cNvPr id="3" name="Subtitle 2"/>
          <p:cNvSpPr>
            <a:spLocks noGrp="1"/>
          </p:cNvSpPr>
          <p:nvPr>
            <p:ph type="subTitle" idx="1"/>
          </p:nvPr>
        </p:nvSpPr>
        <p:spPr>
          <a:xfrm>
            <a:off x="680322" y="4394039"/>
            <a:ext cx="8144134" cy="396325"/>
          </a:xfrm>
        </p:spPr>
        <p:txBody>
          <a:bodyPr/>
          <a:lstStyle/>
          <a:p>
            <a:r>
              <a:rPr lang="tr-TR" dirty="0"/>
              <a:t>Hatice Yıldız / Bülent </a:t>
            </a:r>
            <a:r>
              <a:rPr lang="tr-TR" dirty="0" err="1"/>
              <a:t>Çezik</a:t>
            </a:r>
            <a:endParaRPr lang="tr-TR" dirty="0"/>
          </a:p>
        </p:txBody>
      </p:sp>
      <p:sp>
        <p:nvSpPr>
          <p:cNvPr id="4" name="Right Arrow 3">
            <a:hlinkClick r:id="" action="ppaction://hlinkshowjump?jump=endshow"/>
          </p:cNvPr>
          <p:cNvSpPr/>
          <p:nvPr/>
        </p:nvSpPr>
        <p:spPr>
          <a:xfrm>
            <a:off x="10213848" y="3218688"/>
            <a:ext cx="978408" cy="484632"/>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tr-T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5" name="Subtitle 2"/>
          <p:cNvSpPr txBox="1">
            <a:spLocks/>
          </p:cNvSpPr>
          <p:nvPr/>
        </p:nvSpPr>
        <p:spPr>
          <a:xfrm>
            <a:off x="680322" y="4879461"/>
            <a:ext cx="8144134" cy="396325"/>
          </a:xfrm>
          <a:prstGeom prst="rect">
            <a:avLst/>
          </a:prstGeom>
        </p:spPr>
        <p:txBody>
          <a:bodyPr vert="horz" lIns="91440" tIns="45720" rIns="91440" bIns="45720" rtlCol="0">
            <a:normAutofit/>
          </a:bodyPr>
          <a:lstStyle>
            <a:lvl1pPr marL="0" indent="0" algn="r" defTabSz="914400" rtl="0" eaLnBrk="1" latinLnBrk="0" hangingPunct="1">
              <a:lnSpc>
                <a:spcPct val="90000"/>
              </a:lnSpc>
              <a:spcBef>
                <a:spcPts val="1000"/>
              </a:spcBef>
              <a:buFont typeface="Arial" panose="020B0604020202020204" pitchFamily="34" charset="0"/>
              <a:buNone/>
              <a:defRPr sz="20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tr-TR" dirty="0"/>
              <a:t>Sunu Hazırlama : www.mebders.com</a:t>
            </a:r>
          </a:p>
        </p:txBody>
      </p:sp>
    </p:spTree>
    <p:extLst>
      <p:ext uri="{BB962C8B-B14F-4D97-AF65-F5344CB8AC3E}">
        <p14:creationId xmlns:p14="http://schemas.microsoft.com/office/powerpoint/2010/main" val="893081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04477" y="3677505"/>
            <a:ext cx="4590243" cy="3057569"/>
          </a:xfrm>
          <a:prstGeom prst="rect">
            <a:avLst/>
          </a:prstGeom>
          <a:ln>
            <a:noFill/>
          </a:ln>
          <a:effectLst>
            <a:outerShdw blurRad="190500" algn="tl" rotWithShape="0">
              <a:srgbClr val="000000">
                <a:alpha val="70000"/>
              </a:srgbClr>
            </a:outerShdw>
          </a:effectLst>
          <a:scene3d>
            <a:camera prst="orthographicFront"/>
            <a:lightRig rig="threePt" dir="t"/>
          </a:scene3d>
          <a:sp3d>
            <a:bevelT w="139700" prst="cross"/>
          </a:sp3d>
        </p:spPr>
      </p:pic>
      <p:pic>
        <p:nvPicPr>
          <p:cNvPr id="14" name="Picture 13" descr="HD-ShadowLong.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77" y="1724580"/>
            <a:ext cx="10437812" cy="321164"/>
          </a:xfrm>
          <a:prstGeom prst="rect">
            <a:avLst/>
          </a:prstGeom>
        </p:spPr>
      </p:pic>
      <p:pic>
        <p:nvPicPr>
          <p:cNvPr id="15" name="Picture 14" descr="HD-ShadowShort.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589002" y="1725574"/>
            <a:ext cx="1602997" cy="144270"/>
          </a:xfrm>
          <a:prstGeom prst="rect">
            <a:avLst/>
          </a:prstGeom>
        </p:spPr>
      </p:pic>
      <p:sp>
        <p:nvSpPr>
          <p:cNvPr id="16" name="Rectangle 15"/>
          <p:cNvSpPr/>
          <p:nvPr/>
        </p:nvSpPr>
        <p:spPr bwMode="ltGray">
          <a:xfrm>
            <a:off x="3176" y="36394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9003" y="36394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Slide Number Placeholder 5"/>
          <p:cNvSpPr txBox="1">
            <a:spLocks/>
          </p:cNvSpPr>
          <p:nvPr/>
        </p:nvSpPr>
        <p:spPr>
          <a:xfrm>
            <a:off x="10732631" y="507567"/>
            <a:ext cx="1154151" cy="1090789"/>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tr-TR" dirty="0"/>
              <a:t>2</a:t>
            </a:r>
            <a:endParaRPr lang="en-US" dirty="0"/>
          </a:p>
        </p:txBody>
      </p:sp>
      <p:sp>
        <p:nvSpPr>
          <p:cNvPr id="19" name="Title 1"/>
          <p:cNvSpPr txBox="1">
            <a:spLocks/>
          </p:cNvSpPr>
          <p:nvPr/>
        </p:nvSpPr>
        <p:spPr>
          <a:xfrm>
            <a:off x="683497" y="507568"/>
            <a:ext cx="9613861" cy="108093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r>
              <a:rPr lang="tr-TR" dirty="0"/>
              <a:t>Giriş</a:t>
            </a:r>
          </a:p>
        </p:txBody>
      </p:sp>
      <p:sp>
        <p:nvSpPr>
          <p:cNvPr id="20" name="Right Arrow 19">
            <a:hlinkClick r:id="" action="ppaction://hlinkshowjump?jump=nextslide"/>
          </p:cNvPr>
          <p:cNvSpPr/>
          <p:nvPr/>
        </p:nvSpPr>
        <p:spPr>
          <a:xfrm>
            <a:off x="10930618" y="805721"/>
            <a:ext cx="978408" cy="484632"/>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tr-T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1" name="Rectangle 10"/>
          <p:cNvSpPr/>
          <p:nvPr/>
        </p:nvSpPr>
        <p:spPr>
          <a:xfrm>
            <a:off x="4526280" y="1927220"/>
            <a:ext cx="7360502" cy="4930780"/>
          </a:xfrm>
          <a:prstGeom prst="rect">
            <a:avLst/>
          </a:prstGeom>
          <a:solidFill>
            <a:srgbClr val="E5E6DA"/>
          </a:solidFill>
          <a:ln w="12700" cap="flat" cmpd="sng" algn="ctr">
            <a:noFill/>
            <a:prstDash val="solid"/>
            <a:miter lim="800000"/>
          </a:ln>
          <a:effectLst>
            <a:innerShdw blurRad="114300">
              <a:prstClr val="black"/>
            </a:innerShdw>
          </a:effectLst>
        </p:spPr>
        <p:txBody>
          <a:bodyPr rtlCol="0" anchor="ctr"/>
          <a:lstStyle/>
          <a:p>
            <a:pPr lvl="0" algn="just" defTabSz="914400"/>
            <a:r>
              <a:rPr lang="tr-TR" kern="0" dirty="0">
                <a:solidFill>
                  <a:srgbClr val="3C4743">
                    <a:lumMod val="50000"/>
                  </a:srgbClr>
                </a:solidFill>
                <a:latin typeface="Calibri" panose="020F0502020204030204"/>
              </a:rPr>
              <a:t>	21. yüzyılda bireylerin, hızla gelişen ve değişen şartlara ayak uydurması kendi ilgi ve yetenekleri doğrultusunda eğitim almasına bağlıdır. Bireysel farklılıkların göz önünde bulundurularak değişik ilgi, yetenek ve ihtiyaçlara sahip bireylere farklı ders seçenekleri sunmak; bireylerin bilişsel, </a:t>
            </a:r>
            <a:r>
              <a:rPr lang="tr-TR" kern="0" dirty="0" err="1">
                <a:solidFill>
                  <a:srgbClr val="3C4743">
                    <a:lumMod val="50000"/>
                  </a:srgbClr>
                </a:solidFill>
                <a:latin typeface="Calibri" panose="020F0502020204030204"/>
              </a:rPr>
              <a:t>duyuşsal</a:t>
            </a:r>
            <a:r>
              <a:rPr lang="tr-TR" kern="0" dirty="0">
                <a:solidFill>
                  <a:srgbClr val="3C4743">
                    <a:lumMod val="50000"/>
                  </a:srgbClr>
                </a:solidFill>
                <a:latin typeface="Calibri" panose="020F0502020204030204"/>
              </a:rPr>
              <a:t> ve sosyal gelişimlerini sağlayarak onların toplumsal becerilerini geliştirmesine ve topluma uyum sağlamasına katkı sağlayacaktır.</a:t>
            </a:r>
          </a:p>
          <a:p>
            <a:pPr lvl="0" algn="just" defTabSz="914400"/>
            <a:endPar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endParaRPr>
          </a:p>
          <a:p>
            <a:pPr lvl="0" algn="just" defTabSz="914400"/>
            <a:r>
              <a:rPr lang="tr-TR" kern="0" dirty="0">
                <a:solidFill>
                  <a:srgbClr val="3C4743">
                    <a:lumMod val="50000"/>
                  </a:srgbClr>
                </a:solidFill>
                <a:latin typeface="Calibri" panose="020F0502020204030204"/>
              </a:rPr>
              <a:t>	Zorunlu eğitimin süresinin ve kademelerinin yeniden belirlenmesiyle yeni kademelere uygun programlar ve ders çizelgeleri hazırlanmıştır. Talim Terbiye Kurulunca kabul edilen 25.06.2012 ve 69 sayılı kararla ilkokul ve ortaokullar haftalık ders çizelgeleri yeniden düzenlenerek 5. ve 6. sınıflarda 30 olan ders saati sayısı 36’ya, 7. ve 8.sınıflarda 30 olan ders saati sayısı 37’ye çıkarılmıştır. Bu değişimin getirdiği en önemli yenilik öğrencilerin ilgi ve yetenekleri çerçevesinde sistemin belirlediği birçok seçmeli dersi seçebilmeleridir. Bunun için 2012-2013 eğitim öğretim yılından itibaren kademeli olarak 5., 6., 7., 8. sınıflar seçmeli ders sayısı haftada 8 saat olarak belirlenmiştir.</a:t>
            </a:r>
            <a:endParaRPr kumimoji="0"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753758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par>
                          <p:cTn id="8" fill="hold">
                            <p:stCondLst>
                              <p:cond delay="1000"/>
                            </p:stCondLst>
                            <p:childTnLst>
                              <p:par>
                                <p:cTn id="9" presetID="22" presetClass="entr" presetSubtype="2" fill="hold" grpId="0" nodeType="afterEffect">
                                  <p:stCondLst>
                                    <p:cond delay="1000"/>
                                  </p:stCondLst>
                                  <p:childTnLst>
                                    <p:set>
                                      <p:cBhvr>
                                        <p:cTn id="10" dur="1" fill="hold">
                                          <p:stCondLst>
                                            <p:cond delay="0"/>
                                          </p:stCondLst>
                                        </p:cTn>
                                        <p:tgtEl>
                                          <p:spTgt spid="11"/>
                                        </p:tgtEl>
                                        <p:attrNameLst>
                                          <p:attrName>style.visibility</p:attrName>
                                        </p:attrNameLst>
                                      </p:cBhvr>
                                      <p:to>
                                        <p:strVal val="visible"/>
                                      </p:to>
                                    </p:set>
                                    <p:animEffect transition="in" filter="wipe(right)">
                                      <p:cBhvr>
                                        <p:cTn id="11"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538561" y="2607229"/>
            <a:ext cx="4588617" cy="3286948"/>
          </a:xfrm>
          <a:prstGeom prst="rect">
            <a:avLst/>
          </a:prstGeom>
          <a:ln>
            <a:noFill/>
          </a:ln>
          <a:effectLst>
            <a:outerShdw blurRad="190500" algn="tl" rotWithShape="0">
              <a:srgbClr val="000000">
                <a:alpha val="70000"/>
              </a:srgbClr>
            </a:outerShdw>
          </a:effectLst>
          <a:scene3d>
            <a:camera prst="orthographicFront"/>
            <a:lightRig rig="threePt" dir="t"/>
          </a:scene3d>
          <a:sp3d>
            <a:bevelT w="139700" prst="cross"/>
          </a:sp3d>
        </p:spPr>
      </p:pic>
      <p:pic>
        <p:nvPicPr>
          <p:cNvPr id="14" name="Picture 13" descr="HD-ShadowLong.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77" y="1724580"/>
            <a:ext cx="10437812" cy="321164"/>
          </a:xfrm>
          <a:prstGeom prst="rect">
            <a:avLst/>
          </a:prstGeom>
        </p:spPr>
      </p:pic>
      <p:pic>
        <p:nvPicPr>
          <p:cNvPr id="15" name="Picture 14" descr="HD-ShadowShort.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589002" y="1725574"/>
            <a:ext cx="1602997" cy="144270"/>
          </a:xfrm>
          <a:prstGeom prst="rect">
            <a:avLst/>
          </a:prstGeom>
        </p:spPr>
      </p:pic>
      <p:sp>
        <p:nvSpPr>
          <p:cNvPr id="16" name="Rectangle 15"/>
          <p:cNvSpPr/>
          <p:nvPr/>
        </p:nvSpPr>
        <p:spPr bwMode="ltGray">
          <a:xfrm>
            <a:off x="3176" y="36394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9003" y="36394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Slide Number Placeholder 5"/>
          <p:cNvSpPr txBox="1">
            <a:spLocks/>
          </p:cNvSpPr>
          <p:nvPr/>
        </p:nvSpPr>
        <p:spPr>
          <a:xfrm>
            <a:off x="10732631" y="507567"/>
            <a:ext cx="1154151" cy="1090789"/>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tr-TR" sz="1800" b="0" i="0" u="none" strike="noStrike" kern="1200" cap="none" spc="0" normalizeH="0" baseline="0" noProof="0" dirty="0">
                <a:ln>
                  <a:noFill/>
                </a:ln>
                <a:solidFill>
                  <a:prstClr val="white"/>
                </a:solidFill>
                <a:effectLst/>
                <a:uLnTx/>
                <a:uFillTx/>
                <a:latin typeface="Trebuchet MS" panose="020B0603020202020204"/>
                <a:ea typeface="+mn-ea"/>
                <a:cs typeface="+mn-cs"/>
              </a:rPr>
              <a:t>3</a:t>
            </a:r>
            <a:endParaRPr kumimoji="0" lang="en-US"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19" name="Title 1"/>
          <p:cNvSpPr txBox="1">
            <a:spLocks/>
          </p:cNvSpPr>
          <p:nvPr/>
        </p:nvSpPr>
        <p:spPr>
          <a:xfrm>
            <a:off x="683497" y="507568"/>
            <a:ext cx="9613861" cy="108093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tr-TR" sz="3600" b="0" i="0" u="none" strike="noStrike" kern="1200" cap="none" spc="0" normalizeH="0" baseline="0" noProof="0" dirty="0">
                <a:ln>
                  <a:noFill/>
                </a:ln>
                <a:solidFill>
                  <a:prstClr val="white"/>
                </a:solidFill>
                <a:effectLst/>
                <a:uLnTx/>
                <a:uFillTx/>
                <a:latin typeface="Trebuchet MS" panose="020B0603020202020204"/>
                <a:ea typeface="+mj-ea"/>
                <a:cs typeface="+mj-cs"/>
              </a:rPr>
              <a:t>Giriş</a:t>
            </a:r>
          </a:p>
        </p:txBody>
      </p:sp>
      <p:sp>
        <p:nvSpPr>
          <p:cNvPr id="20" name="Right Arrow 19">
            <a:hlinkClick r:id="" action="ppaction://hlinkshowjump?jump=nextslide"/>
          </p:cNvPr>
          <p:cNvSpPr/>
          <p:nvPr/>
        </p:nvSpPr>
        <p:spPr>
          <a:xfrm>
            <a:off x="10930618" y="805721"/>
            <a:ext cx="978408" cy="484632"/>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tr-T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1" name="Rectangle 10"/>
          <p:cNvSpPr/>
          <p:nvPr/>
        </p:nvSpPr>
        <p:spPr>
          <a:xfrm>
            <a:off x="3176" y="1875766"/>
            <a:ext cx="7360502" cy="4876726"/>
          </a:xfrm>
          <a:prstGeom prst="rect">
            <a:avLst/>
          </a:prstGeom>
          <a:solidFill>
            <a:srgbClr val="E5E6DA"/>
          </a:solidFill>
          <a:ln w="12700" cap="flat" cmpd="sng" algn="ctr">
            <a:noFill/>
            <a:prstDash val="solid"/>
            <a:miter lim="800000"/>
          </a:ln>
          <a:effectLst>
            <a:innerShdw blurRad="114300">
              <a:prstClr val="black"/>
            </a:innerShdw>
          </a:effectLst>
        </p:spPr>
        <p:txBody>
          <a:bodyPr rtlCol="0" anchor="ctr"/>
          <a:lstStyle/>
          <a:p>
            <a:pPr lvl="0" algn="just" defTabSz="914400"/>
            <a:r>
              <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rPr>
              <a:t>	</a:t>
            </a:r>
            <a:r>
              <a:rPr lang="tr-TR" kern="0" dirty="0">
                <a:solidFill>
                  <a:srgbClr val="3C4743">
                    <a:lumMod val="50000"/>
                  </a:srgbClr>
                </a:solidFill>
                <a:latin typeface="Calibri" panose="020F0502020204030204"/>
              </a:rPr>
              <a:t>4+4+4 kademeli eğitim sistemiyle birlikte öğrenciler 5. sınıftan itibaren seçmeli ders seçebilmektedirler. Öğrencilerin her sınıfta haftada en fazla altışar saat ders seçilebilmesi kararlaştırılmıştır. </a:t>
            </a:r>
          </a:p>
          <a:p>
            <a:pPr lvl="0" algn="just" defTabSz="914400"/>
            <a:endParaRPr lang="tr-TR" kern="0" dirty="0">
              <a:solidFill>
                <a:srgbClr val="3C4743">
                  <a:lumMod val="50000"/>
                </a:srgbClr>
              </a:solidFill>
              <a:latin typeface="Calibri" panose="020F0502020204030204"/>
            </a:endParaRPr>
          </a:p>
          <a:p>
            <a:pPr lvl="0" algn="just" defTabSz="914400"/>
            <a:r>
              <a:rPr lang="tr-TR" kern="0" dirty="0">
                <a:solidFill>
                  <a:srgbClr val="3C4743">
                    <a:lumMod val="50000"/>
                  </a:srgbClr>
                </a:solidFill>
                <a:latin typeface="Calibri" panose="020F0502020204030204"/>
              </a:rPr>
              <a:t>Seçmeli dersler 6 ayrı gruba ayrılmıştır. </a:t>
            </a:r>
          </a:p>
          <a:p>
            <a:pPr lvl="0" algn="just" defTabSz="914400"/>
            <a:r>
              <a:rPr lang="tr-TR" kern="0" dirty="0">
                <a:solidFill>
                  <a:srgbClr val="3C4743">
                    <a:lumMod val="50000"/>
                  </a:srgbClr>
                </a:solidFill>
                <a:latin typeface="Calibri" panose="020F0502020204030204"/>
              </a:rPr>
              <a:t>Buna göre Din, Ahlak ve Değerler grubunda: “Kuran-ı Kerim, Hz. Muhammed’in Hayatı”; Temel Dini </a:t>
            </a:r>
            <a:r>
              <a:rPr lang="tr-TR" kern="0" dirty="0" err="1">
                <a:solidFill>
                  <a:srgbClr val="3C4743">
                    <a:lumMod val="50000"/>
                  </a:srgbClr>
                </a:solidFill>
                <a:latin typeface="Calibri" panose="020F0502020204030204"/>
              </a:rPr>
              <a:t>Bilgiler’de</a:t>
            </a:r>
            <a:r>
              <a:rPr lang="tr-TR" kern="0" dirty="0">
                <a:solidFill>
                  <a:srgbClr val="3C4743">
                    <a:lumMod val="50000"/>
                  </a:srgbClr>
                </a:solidFill>
                <a:latin typeface="Calibri" panose="020F0502020204030204"/>
              </a:rPr>
              <a:t>: “İslam Dini, Hıristiyanlık, Musevilik dinleri ile Alevilik”; Dil ve </a:t>
            </a:r>
            <a:r>
              <a:rPr lang="tr-TR" kern="0" dirty="0" err="1">
                <a:solidFill>
                  <a:srgbClr val="3C4743">
                    <a:lumMod val="50000"/>
                  </a:srgbClr>
                </a:solidFill>
                <a:latin typeface="Calibri" panose="020F0502020204030204"/>
              </a:rPr>
              <a:t>Anlatım’da</a:t>
            </a:r>
            <a:r>
              <a:rPr lang="tr-TR" kern="0" dirty="0">
                <a:solidFill>
                  <a:srgbClr val="3C4743">
                    <a:lumMod val="50000"/>
                  </a:srgbClr>
                </a:solidFill>
                <a:latin typeface="Calibri" panose="020F0502020204030204"/>
              </a:rPr>
              <a:t>: “Okuma Becerileri, Yazarlık ve Yazma Becerileri”; Yaşayan Diller ve </a:t>
            </a:r>
            <a:r>
              <a:rPr lang="tr-TR" kern="0" dirty="0" err="1">
                <a:solidFill>
                  <a:srgbClr val="3C4743">
                    <a:lumMod val="50000"/>
                  </a:srgbClr>
                </a:solidFill>
                <a:latin typeface="Calibri" panose="020F0502020204030204"/>
              </a:rPr>
              <a:t>Lehçeler’de</a:t>
            </a:r>
            <a:r>
              <a:rPr lang="tr-TR" kern="0" dirty="0">
                <a:solidFill>
                  <a:srgbClr val="3C4743">
                    <a:lumMod val="50000"/>
                  </a:srgbClr>
                </a:solidFill>
                <a:latin typeface="Calibri" panose="020F0502020204030204"/>
              </a:rPr>
              <a:t>: “Kürtçe, Lazca, </a:t>
            </a:r>
            <a:r>
              <a:rPr lang="tr-TR" kern="0" dirty="0" err="1">
                <a:solidFill>
                  <a:srgbClr val="3C4743">
                    <a:lumMod val="50000"/>
                  </a:srgbClr>
                </a:solidFill>
                <a:latin typeface="Calibri" panose="020F0502020204030204"/>
              </a:rPr>
              <a:t>Zazaca</a:t>
            </a:r>
            <a:r>
              <a:rPr lang="tr-TR" kern="0" dirty="0">
                <a:solidFill>
                  <a:srgbClr val="3C4743">
                    <a:lumMod val="50000"/>
                  </a:srgbClr>
                </a:solidFill>
                <a:latin typeface="Calibri" panose="020F0502020204030204"/>
              </a:rPr>
              <a:t> vd.”; Yabancı Dil’de: “İngilizce, Fransızca ve Bakanlar Kurulu kararı ile kabul edilen diller”; Fen Bilimleri ve </a:t>
            </a:r>
            <a:r>
              <a:rPr lang="tr-TR" kern="0" dirty="0" err="1">
                <a:solidFill>
                  <a:srgbClr val="3C4743">
                    <a:lumMod val="50000"/>
                  </a:srgbClr>
                </a:solidFill>
                <a:latin typeface="Calibri" panose="020F0502020204030204"/>
              </a:rPr>
              <a:t>Matematik’te</a:t>
            </a:r>
            <a:r>
              <a:rPr lang="tr-TR" kern="0" dirty="0">
                <a:solidFill>
                  <a:srgbClr val="3C4743">
                    <a:lumMod val="50000"/>
                  </a:srgbClr>
                </a:solidFill>
                <a:latin typeface="Calibri" panose="020F0502020204030204"/>
              </a:rPr>
              <a:t>: “Bilim Uygulamaları,</a:t>
            </a:r>
          </a:p>
          <a:p>
            <a:pPr lvl="0" algn="just" defTabSz="914400"/>
            <a:r>
              <a:rPr lang="tr-TR" kern="0" dirty="0">
                <a:solidFill>
                  <a:srgbClr val="3C4743">
                    <a:lumMod val="50000"/>
                  </a:srgbClr>
                </a:solidFill>
                <a:latin typeface="Calibri" panose="020F0502020204030204"/>
              </a:rPr>
              <a:t>Hatice Yıldız / Bülent </a:t>
            </a:r>
            <a:r>
              <a:rPr lang="tr-TR" kern="0" dirty="0" err="1">
                <a:solidFill>
                  <a:srgbClr val="3C4743">
                    <a:lumMod val="50000"/>
                  </a:srgbClr>
                </a:solidFill>
                <a:latin typeface="Calibri" panose="020F0502020204030204"/>
              </a:rPr>
              <a:t>Çezik</a:t>
            </a:r>
            <a:r>
              <a:rPr lang="tr-TR" kern="0" dirty="0">
                <a:solidFill>
                  <a:srgbClr val="3C4743">
                    <a:lumMod val="50000"/>
                  </a:srgbClr>
                </a:solidFill>
                <a:latin typeface="Calibri" panose="020F0502020204030204"/>
              </a:rPr>
              <a:t> 56 Millî Eğitim Sayı 216 Güz/2017 Matematik Uygulamaları, Çevre ve Bilim, Bilişim Teknolojileri ve Yazılım”; Sanat ve </a:t>
            </a:r>
            <a:r>
              <a:rPr lang="tr-TR" kern="0" dirty="0" err="1">
                <a:solidFill>
                  <a:srgbClr val="3C4743">
                    <a:lumMod val="50000"/>
                  </a:srgbClr>
                </a:solidFill>
                <a:latin typeface="Calibri" panose="020F0502020204030204"/>
              </a:rPr>
              <a:t>Spor’da</a:t>
            </a:r>
            <a:r>
              <a:rPr lang="tr-TR" kern="0" dirty="0">
                <a:solidFill>
                  <a:srgbClr val="3C4743">
                    <a:lumMod val="50000"/>
                  </a:srgbClr>
                </a:solidFill>
                <a:latin typeface="Calibri" panose="020F0502020204030204"/>
              </a:rPr>
              <a:t>: “Görsel Sanatlar, Müzik”; Spor ve Fiziki Etkinlikler, Drama, Zekâ Oyunları”; Sosyal </a:t>
            </a:r>
            <a:r>
              <a:rPr lang="tr-TR" kern="0" dirty="0" err="1">
                <a:solidFill>
                  <a:srgbClr val="3C4743">
                    <a:lumMod val="50000"/>
                  </a:srgbClr>
                </a:solidFill>
                <a:latin typeface="Calibri" panose="020F0502020204030204"/>
              </a:rPr>
              <a:t>Bilimler’de</a:t>
            </a:r>
            <a:r>
              <a:rPr lang="tr-TR" kern="0" dirty="0">
                <a:solidFill>
                  <a:srgbClr val="3C4743">
                    <a:lumMod val="50000"/>
                  </a:srgbClr>
                </a:solidFill>
                <a:latin typeface="Calibri" panose="020F0502020204030204"/>
              </a:rPr>
              <a:t>: “Halk Kültürü, Medya Okuryazarlığı, Hukuk ve Adalet, Düşünme Eğitimi” derslerinin yer alması kararlaştırılmıştır.</a:t>
            </a:r>
            <a:endParaRPr kumimoji="0"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8906324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par>
                          <p:cTn id="8" fill="hold">
                            <p:stCondLst>
                              <p:cond delay="1000"/>
                            </p:stCondLst>
                            <p:childTnLst>
                              <p:par>
                                <p:cTn id="9" presetID="22" presetClass="entr" presetSubtype="2" fill="hold" grpId="0" nodeType="afterEffect">
                                  <p:stCondLst>
                                    <p:cond delay="1000"/>
                                  </p:stCondLst>
                                  <p:childTnLst>
                                    <p:set>
                                      <p:cBhvr>
                                        <p:cTn id="10" dur="1" fill="hold">
                                          <p:stCondLst>
                                            <p:cond delay="0"/>
                                          </p:stCondLst>
                                        </p:cTn>
                                        <p:tgtEl>
                                          <p:spTgt spid="11"/>
                                        </p:tgtEl>
                                        <p:attrNameLst>
                                          <p:attrName>style.visibility</p:attrName>
                                        </p:attrNameLst>
                                      </p:cBhvr>
                                      <p:to>
                                        <p:strVal val="visible"/>
                                      </p:to>
                                    </p:set>
                                    <p:animEffect transition="in" filter="wipe(right)">
                                      <p:cBhvr>
                                        <p:cTn id="11"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0"/>
            <a:ext cx="12298679" cy="6827519"/>
          </a:xfrm>
          <a:prstGeom prst="rect">
            <a:avLst/>
          </a:prstGeom>
        </p:spPr>
      </p:pic>
      <p:pic>
        <p:nvPicPr>
          <p:cNvPr id="7" name="Picture 6" descr="HD-ShadowLong.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77" y="1724580"/>
            <a:ext cx="10437812" cy="321164"/>
          </a:xfrm>
          <a:prstGeom prst="rect">
            <a:avLst/>
          </a:prstGeom>
        </p:spPr>
      </p:pic>
      <p:pic>
        <p:nvPicPr>
          <p:cNvPr id="8" name="Picture 7" descr="HD-ShadowShort.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589002" y="1725574"/>
            <a:ext cx="1602997" cy="144270"/>
          </a:xfrm>
          <a:prstGeom prst="rect">
            <a:avLst/>
          </a:prstGeom>
        </p:spPr>
      </p:pic>
      <p:sp>
        <p:nvSpPr>
          <p:cNvPr id="9" name="Rectangle 8"/>
          <p:cNvSpPr/>
          <p:nvPr/>
        </p:nvSpPr>
        <p:spPr bwMode="ltGray">
          <a:xfrm>
            <a:off x="3176" y="363940"/>
            <a:ext cx="10437812" cy="839026"/>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9003" y="36394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Slide Number Placeholder 5"/>
          <p:cNvSpPr txBox="1">
            <a:spLocks/>
          </p:cNvSpPr>
          <p:nvPr/>
        </p:nvSpPr>
        <p:spPr>
          <a:xfrm>
            <a:off x="10732631" y="507567"/>
            <a:ext cx="1154151" cy="1090789"/>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fld id="{6D22F896-40B5-4ADD-8801-0D06FADFA095}" type="slidenum">
              <a:rPr kumimoji="0" lang="en-US" sz="18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4</a:t>
            </a:fld>
            <a:endParaRPr kumimoji="0" lang="en-US"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2" name="Title 1"/>
          <p:cNvSpPr>
            <a:spLocks noGrp="1"/>
          </p:cNvSpPr>
          <p:nvPr>
            <p:ph type="title" idx="4294967295"/>
          </p:nvPr>
        </p:nvSpPr>
        <p:spPr>
          <a:xfrm>
            <a:off x="0" y="323785"/>
            <a:ext cx="10306030" cy="1080938"/>
          </a:xfrm>
        </p:spPr>
        <p:txBody>
          <a:bodyPr>
            <a:noAutofit/>
          </a:bodyPr>
          <a:lstStyle/>
          <a:p>
            <a:r>
              <a:rPr lang="tr-TR" sz="2600" dirty="0"/>
              <a:t>Seçmeli Derslerin Verimliliğine İlişkin Öğretmen Görüşleri</a:t>
            </a:r>
          </a:p>
        </p:txBody>
      </p:sp>
      <p:sp>
        <p:nvSpPr>
          <p:cNvPr id="6" name="Right Arrow 5">
            <a:hlinkClick r:id="" action="ppaction://hlinkshowjump?jump=nextslide"/>
          </p:cNvPr>
          <p:cNvSpPr/>
          <p:nvPr/>
        </p:nvSpPr>
        <p:spPr>
          <a:xfrm>
            <a:off x="10930618" y="805721"/>
            <a:ext cx="978408" cy="484632"/>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tr-T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9" name="Rectangle 18"/>
          <p:cNvSpPr/>
          <p:nvPr/>
        </p:nvSpPr>
        <p:spPr>
          <a:xfrm>
            <a:off x="104150" y="1902072"/>
            <a:ext cx="4757996" cy="1851048"/>
          </a:xfrm>
          <a:prstGeom prst="rect">
            <a:avLst/>
          </a:prstGeom>
          <a:solidFill>
            <a:srgbClr val="E5E6DA"/>
          </a:solidFill>
          <a:ln w="12700" cap="flat" cmpd="sng" algn="ctr">
            <a:noFill/>
            <a:prstDash val="solid"/>
            <a:miter lim="800000"/>
          </a:ln>
          <a:effectLst>
            <a:innerShdw blurRad="114300">
              <a:prstClr val="black"/>
            </a:innerShdw>
          </a:effectLst>
        </p:spPr>
        <p:txBody>
          <a:bodyPr rtlCol="0" anchor="ctr"/>
          <a:lstStyle/>
          <a:p>
            <a:pPr lvl="0" algn="just" defTabSz="914400"/>
            <a:r>
              <a:rPr lang="tr-TR" kern="0" dirty="0">
                <a:solidFill>
                  <a:srgbClr val="3C4743">
                    <a:lumMod val="50000"/>
                  </a:srgbClr>
                </a:solidFill>
                <a:latin typeface="Calibri" panose="020F0502020204030204"/>
              </a:rPr>
              <a:t>	Seçmeli derslerin belirlenme ve uygulanma sürecine ilişkin öğretmenlere ilk olarak okullarında seçmeli dersleri kimlerin belirlediği sorulmuştur.</a:t>
            </a:r>
          </a:p>
        </p:txBody>
      </p:sp>
      <p:sp>
        <p:nvSpPr>
          <p:cNvPr id="18" name="Title 1"/>
          <p:cNvSpPr txBox="1">
            <a:spLocks/>
          </p:cNvSpPr>
          <p:nvPr/>
        </p:nvSpPr>
        <p:spPr>
          <a:xfrm>
            <a:off x="104150" y="1202966"/>
            <a:ext cx="4486138" cy="52161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endParaRPr lang="tr-TR" sz="2500" dirty="0">
              <a:solidFill>
                <a:schemeClr val="accent3">
                  <a:lumMod val="75000"/>
                </a:schemeClr>
              </a:solidFill>
            </a:endParaRPr>
          </a:p>
        </p:txBody>
      </p:sp>
      <p:sp>
        <p:nvSpPr>
          <p:cNvPr id="20" name="Rectangle 18">
            <a:extLst>
              <a:ext uri="{FF2B5EF4-FFF2-40B4-BE49-F238E27FC236}">
                <a16:creationId xmlns:a16="http://schemas.microsoft.com/office/drawing/2014/main" id="{ED0A9B79-914E-49E5-B261-F059641EC048}"/>
              </a:ext>
            </a:extLst>
          </p:cNvPr>
          <p:cNvSpPr/>
          <p:nvPr/>
        </p:nvSpPr>
        <p:spPr>
          <a:xfrm>
            <a:off x="6703324" y="1902072"/>
            <a:ext cx="5384525" cy="1851048"/>
          </a:xfrm>
          <a:prstGeom prst="rect">
            <a:avLst/>
          </a:prstGeom>
          <a:solidFill>
            <a:srgbClr val="E5E6DA"/>
          </a:solidFill>
          <a:ln w="12700" cap="flat" cmpd="sng" algn="ctr">
            <a:noFill/>
            <a:prstDash val="solid"/>
            <a:miter lim="800000"/>
          </a:ln>
          <a:effectLst>
            <a:innerShdw blurRad="114300">
              <a:prstClr val="black"/>
            </a:innerShdw>
          </a:effectLst>
        </p:spPr>
        <p:txBody>
          <a:bodyPr rtlCol="0" anchor="ctr"/>
          <a:lstStyle/>
          <a:p>
            <a:pPr lvl="0" algn="just" defTabSz="914400"/>
            <a:r>
              <a:rPr lang="tr-TR" kern="0" dirty="0">
                <a:solidFill>
                  <a:srgbClr val="3C4743">
                    <a:lumMod val="50000"/>
                  </a:srgbClr>
                </a:solidFill>
                <a:latin typeface="Calibri" panose="020F0502020204030204"/>
              </a:rPr>
              <a:t>	Ankete katılan öğretmenlerin çoğu seçmeli derslerin veli ve öğrencilerin görüşüne göre belirlendiğini, beş öğretmen de öğrencilerin görüşlerine göre belirlendiğini söylemiştir. Öğretmen görüşlerine göre seçmeli derslerin belirlenmesinde öğrencilerin görüşlerinin dikkate alındığı anlaşılmaktadır. </a:t>
            </a:r>
          </a:p>
        </p:txBody>
      </p:sp>
      <p:sp>
        <p:nvSpPr>
          <p:cNvPr id="4" name="Ok: Sağ 3">
            <a:extLst>
              <a:ext uri="{FF2B5EF4-FFF2-40B4-BE49-F238E27FC236}">
                <a16:creationId xmlns:a16="http://schemas.microsoft.com/office/drawing/2014/main" id="{8284C199-B181-4539-9552-EDE4E0C6F96B}"/>
              </a:ext>
            </a:extLst>
          </p:cNvPr>
          <p:cNvSpPr/>
          <p:nvPr/>
        </p:nvSpPr>
        <p:spPr>
          <a:xfrm>
            <a:off x="5048865" y="2372129"/>
            <a:ext cx="1550308" cy="810160"/>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tr-TR"/>
          </a:p>
        </p:txBody>
      </p:sp>
      <p:sp>
        <p:nvSpPr>
          <p:cNvPr id="25" name="Rectangle 8">
            <a:extLst>
              <a:ext uri="{FF2B5EF4-FFF2-40B4-BE49-F238E27FC236}">
                <a16:creationId xmlns:a16="http://schemas.microsoft.com/office/drawing/2014/main" id="{869D2E34-B76E-415B-9D38-70580764CCF4}"/>
              </a:ext>
            </a:extLst>
          </p:cNvPr>
          <p:cNvSpPr/>
          <p:nvPr/>
        </p:nvSpPr>
        <p:spPr bwMode="ltGray">
          <a:xfrm>
            <a:off x="5453" y="1285130"/>
            <a:ext cx="7596261" cy="352131"/>
          </a:xfrm>
          <a:prstGeom prst="rect">
            <a:avLst/>
          </a:prstGeom>
          <a:ln/>
        </p:spPr>
        <p:style>
          <a:lnRef idx="2">
            <a:schemeClr val="dk1"/>
          </a:lnRef>
          <a:fillRef idx="1">
            <a:schemeClr val="lt1"/>
          </a:fillRef>
          <a:effectRef idx="0">
            <a:schemeClr val="dk1"/>
          </a:effectRef>
          <a:fontRef idx="minor">
            <a:schemeClr val="dk1"/>
          </a:fontRef>
        </p:style>
        <p:txBody>
          <a:bodyPr/>
          <a:lstStyle/>
          <a:p>
            <a:r>
              <a:rPr lang="tr-TR" dirty="0"/>
              <a:t>Seçmeli derslerin belirlenme ve uygulanma sürecine ilişkin bulgular :</a:t>
            </a:r>
          </a:p>
        </p:txBody>
      </p:sp>
      <p:sp>
        <p:nvSpPr>
          <p:cNvPr id="26" name="Rectangle 18">
            <a:extLst>
              <a:ext uri="{FF2B5EF4-FFF2-40B4-BE49-F238E27FC236}">
                <a16:creationId xmlns:a16="http://schemas.microsoft.com/office/drawing/2014/main" id="{B3EDAD7E-D980-4C7A-9C05-7AE20C24D446}"/>
              </a:ext>
            </a:extLst>
          </p:cNvPr>
          <p:cNvSpPr/>
          <p:nvPr/>
        </p:nvSpPr>
        <p:spPr>
          <a:xfrm>
            <a:off x="104150" y="4392260"/>
            <a:ext cx="4757996" cy="1851048"/>
          </a:xfrm>
          <a:prstGeom prst="rect">
            <a:avLst/>
          </a:prstGeom>
          <a:solidFill>
            <a:srgbClr val="E5E6DA"/>
          </a:solidFill>
          <a:ln w="12700" cap="flat" cmpd="sng" algn="ctr">
            <a:noFill/>
            <a:prstDash val="solid"/>
            <a:miter lim="800000"/>
          </a:ln>
          <a:effectLst>
            <a:innerShdw blurRad="114300">
              <a:prstClr val="black"/>
            </a:innerShdw>
          </a:effectLst>
        </p:spPr>
        <p:txBody>
          <a:bodyPr rtlCol="0" anchor="ctr"/>
          <a:lstStyle/>
          <a:p>
            <a:pPr lvl="0" algn="just" defTabSz="914400"/>
            <a:r>
              <a:rPr lang="tr-TR" kern="0" dirty="0">
                <a:solidFill>
                  <a:srgbClr val="3C4743">
                    <a:lumMod val="50000"/>
                  </a:srgbClr>
                </a:solidFill>
                <a:latin typeface="Calibri" panose="020F0502020204030204"/>
              </a:rPr>
              <a:t>	Öğretmenlerin “Seçmeli derslerin belirlenme sürecinde öğrencilerin fikri alındı mı?</a:t>
            </a:r>
          </a:p>
        </p:txBody>
      </p:sp>
      <p:sp>
        <p:nvSpPr>
          <p:cNvPr id="27" name="Rectangle 18">
            <a:extLst>
              <a:ext uri="{FF2B5EF4-FFF2-40B4-BE49-F238E27FC236}">
                <a16:creationId xmlns:a16="http://schemas.microsoft.com/office/drawing/2014/main" id="{0971E001-21C7-4AE0-BCDA-9AC2FE769C3B}"/>
              </a:ext>
            </a:extLst>
          </p:cNvPr>
          <p:cNvSpPr/>
          <p:nvPr/>
        </p:nvSpPr>
        <p:spPr>
          <a:xfrm>
            <a:off x="6703324" y="4392260"/>
            <a:ext cx="5384525" cy="1851048"/>
          </a:xfrm>
          <a:prstGeom prst="rect">
            <a:avLst/>
          </a:prstGeom>
          <a:solidFill>
            <a:srgbClr val="E5E6DA"/>
          </a:solidFill>
          <a:ln w="12700" cap="flat" cmpd="sng" algn="ctr">
            <a:noFill/>
            <a:prstDash val="solid"/>
            <a:miter lim="800000"/>
          </a:ln>
          <a:effectLst>
            <a:innerShdw blurRad="114300">
              <a:prstClr val="black"/>
            </a:innerShdw>
          </a:effectLst>
        </p:spPr>
        <p:txBody>
          <a:bodyPr rtlCol="0" anchor="ctr"/>
          <a:lstStyle/>
          <a:p>
            <a:pPr lvl="0" algn="just" defTabSz="914400"/>
            <a:r>
              <a:rPr lang="tr-TR" kern="0" dirty="0">
                <a:solidFill>
                  <a:srgbClr val="3C4743">
                    <a:lumMod val="50000"/>
                  </a:srgbClr>
                </a:solidFill>
                <a:latin typeface="Calibri" panose="020F0502020204030204"/>
              </a:rPr>
              <a:t>	Seçmeli derslerin belirlenme sürecinde öğrencilerin fikrinin alındığı söylenebilir ve bu</a:t>
            </a:r>
          </a:p>
          <a:p>
            <a:pPr lvl="0" algn="just" defTabSz="914400"/>
            <a:r>
              <a:rPr lang="tr-TR" kern="0" dirty="0">
                <a:solidFill>
                  <a:srgbClr val="3C4743">
                    <a:lumMod val="50000"/>
                  </a:srgbClr>
                </a:solidFill>
                <a:latin typeface="Calibri" panose="020F0502020204030204"/>
              </a:rPr>
              <a:t>da seçmeli derslerin belirlenmesinde aslında her ne kadar okulların fiziki ve sınıf durumlarıyla sınırlandırılmış olsa da öğrenci ilgi, istek ve becerilerine önem verildiğini göstermektedir.</a:t>
            </a:r>
          </a:p>
        </p:txBody>
      </p:sp>
      <p:sp>
        <p:nvSpPr>
          <p:cNvPr id="28" name="Ok: Sağ 27">
            <a:extLst>
              <a:ext uri="{FF2B5EF4-FFF2-40B4-BE49-F238E27FC236}">
                <a16:creationId xmlns:a16="http://schemas.microsoft.com/office/drawing/2014/main" id="{83A48C2F-2F8C-4E01-9C54-913DF2AE6414}"/>
              </a:ext>
            </a:extLst>
          </p:cNvPr>
          <p:cNvSpPr/>
          <p:nvPr/>
        </p:nvSpPr>
        <p:spPr>
          <a:xfrm>
            <a:off x="5048865" y="4862317"/>
            <a:ext cx="1550308" cy="810160"/>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11207014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9">
                                            <p:bg/>
                                          </p:spTgt>
                                        </p:tgtEl>
                                        <p:attrNameLst>
                                          <p:attrName>style.visibility</p:attrName>
                                        </p:attrNameLst>
                                      </p:cBhvr>
                                      <p:to>
                                        <p:strVal val="visible"/>
                                      </p:to>
                                    </p:set>
                                    <p:animEffect transition="in" filter="wipe(up)">
                                      <p:cBhvr>
                                        <p:cTn id="7" dur="2000"/>
                                        <p:tgtEl>
                                          <p:spTgt spid="19">
                                            <p:bg/>
                                          </p:spTgt>
                                        </p:tgtEl>
                                      </p:cBhvr>
                                    </p:animEffect>
                                  </p:childTnLst>
                                </p:cTn>
                              </p:par>
                            </p:childTnLst>
                          </p:cTn>
                        </p:par>
                        <p:par>
                          <p:cTn id="8" fill="hold">
                            <p:stCondLst>
                              <p:cond delay="2000"/>
                            </p:stCondLst>
                            <p:childTnLst>
                              <p:par>
                                <p:cTn id="9" presetID="22" presetClass="entr" presetSubtype="1" fill="hold" grpId="0" nodeType="afterEffect">
                                  <p:stCondLst>
                                    <p:cond delay="0"/>
                                  </p:stCondLst>
                                  <p:childTnLst>
                                    <p:set>
                                      <p:cBhvr>
                                        <p:cTn id="10" dur="1" fill="hold">
                                          <p:stCondLst>
                                            <p:cond delay="0"/>
                                          </p:stCondLst>
                                        </p:cTn>
                                        <p:tgtEl>
                                          <p:spTgt spid="19">
                                            <p:txEl>
                                              <p:pRg st="0" end="0"/>
                                            </p:txEl>
                                          </p:spTgt>
                                        </p:tgtEl>
                                        <p:attrNameLst>
                                          <p:attrName>style.visibility</p:attrName>
                                        </p:attrNameLst>
                                      </p:cBhvr>
                                      <p:to>
                                        <p:strVal val="visible"/>
                                      </p:to>
                                    </p:set>
                                    <p:animEffect transition="in" filter="wipe(up)">
                                      <p:cBhvr>
                                        <p:cTn id="11" dur="2000"/>
                                        <p:tgtEl>
                                          <p:spTgt spid="19">
                                            <p:txEl>
                                              <p:pRg st="0" end="0"/>
                                            </p:txEl>
                                          </p:spTgt>
                                        </p:tgtEl>
                                      </p:cBhvr>
                                    </p:animEffect>
                                  </p:childTnLst>
                                </p:cTn>
                              </p:par>
                            </p:childTnLst>
                          </p:cTn>
                        </p:par>
                        <p:par>
                          <p:cTn id="12" fill="hold">
                            <p:stCondLst>
                              <p:cond delay="4000"/>
                            </p:stCondLst>
                            <p:childTnLst>
                              <p:par>
                                <p:cTn id="13" presetID="2" presetClass="entr" presetSubtype="4"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childTnLst>
                          </p:cTn>
                        </p:par>
                        <p:par>
                          <p:cTn id="17" fill="hold">
                            <p:stCondLst>
                              <p:cond delay="4500"/>
                            </p:stCondLst>
                            <p:childTnLst>
                              <p:par>
                                <p:cTn id="18" presetID="22" presetClass="entr" presetSubtype="1" fill="hold" grpId="0" nodeType="afterEffect">
                                  <p:stCondLst>
                                    <p:cond delay="0"/>
                                  </p:stCondLst>
                                  <p:childTnLst>
                                    <p:set>
                                      <p:cBhvr>
                                        <p:cTn id="19" dur="1" fill="hold">
                                          <p:stCondLst>
                                            <p:cond delay="0"/>
                                          </p:stCondLst>
                                        </p:cTn>
                                        <p:tgtEl>
                                          <p:spTgt spid="20">
                                            <p:bg/>
                                          </p:spTgt>
                                        </p:tgtEl>
                                        <p:attrNameLst>
                                          <p:attrName>style.visibility</p:attrName>
                                        </p:attrNameLst>
                                      </p:cBhvr>
                                      <p:to>
                                        <p:strVal val="visible"/>
                                      </p:to>
                                    </p:set>
                                    <p:animEffect transition="in" filter="wipe(up)">
                                      <p:cBhvr>
                                        <p:cTn id="20" dur="2000"/>
                                        <p:tgtEl>
                                          <p:spTgt spid="20">
                                            <p:bg/>
                                          </p:spTgt>
                                        </p:tgtEl>
                                      </p:cBhvr>
                                    </p:animEffect>
                                  </p:childTnLst>
                                </p:cTn>
                              </p:par>
                            </p:childTnLst>
                          </p:cTn>
                        </p:par>
                        <p:par>
                          <p:cTn id="21" fill="hold">
                            <p:stCondLst>
                              <p:cond delay="6500"/>
                            </p:stCondLst>
                            <p:childTnLst>
                              <p:par>
                                <p:cTn id="22" presetID="22" presetClass="entr" presetSubtype="1" fill="hold" grpId="0" nodeType="afterEffect">
                                  <p:stCondLst>
                                    <p:cond delay="0"/>
                                  </p:stCondLst>
                                  <p:childTnLst>
                                    <p:set>
                                      <p:cBhvr>
                                        <p:cTn id="23" dur="1" fill="hold">
                                          <p:stCondLst>
                                            <p:cond delay="0"/>
                                          </p:stCondLst>
                                        </p:cTn>
                                        <p:tgtEl>
                                          <p:spTgt spid="20">
                                            <p:txEl>
                                              <p:pRg st="0" end="0"/>
                                            </p:txEl>
                                          </p:spTgt>
                                        </p:tgtEl>
                                        <p:attrNameLst>
                                          <p:attrName>style.visibility</p:attrName>
                                        </p:attrNameLst>
                                      </p:cBhvr>
                                      <p:to>
                                        <p:strVal val="visible"/>
                                      </p:to>
                                    </p:set>
                                    <p:animEffect transition="in" filter="wipe(up)">
                                      <p:cBhvr>
                                        <p:cTn id="24" dur="2000"/>
                                        <p:tgtEl>
                                          <p:spTgt spid="20">
                                            <p:txEl>
                                              <p:pRg st="0" end="0"/>
                                            </p:txEl>
                                          </p:spTgt>
                                        </p:tgtEl>
                                      </p:cBhvr>
                                    </p:animEffect>
                                  </p:childTnLst>
                                </p:cTn>
                              </p:par>
                            </p:childTnLst>
                          </p:cTn>
                        </p:par>
                        <p:par>
                          <p:cTn id="25" fill="hold">
                            <p:stCondLst>
                              <p:cond delay="8500"/>
                            </p:stCondLst>
                            <p:childTnLst>
                              <p:par>
                                <p:cTn id="26" presetID="22" presetClass="entr" presetSubtype="1" fill="hold" grpId="0" nodeType="afterEffect">
                                  <p:stCondLst>
                                    <p:cond delay="0"/>
                                  </p:stCondLst>
                                  <p:childTnLst>
                                    <p:set>
                                      <p:cBhvr>
                                        <p:cTn id="27" dur="1" fill="hold">
                                          <p:stCondLst>
                                            <p:cond delay="0"/>
                                          </p:stCondLst>
                                        </p:cTn>
                                        <p:tgtEl>
                                          <p:spTgt spid="26">
                                            <p:bg/>
                                          </p:spTgt>
                                        </p:tgtEl>
                                        <p:attrNameLst>
                                          <p:attrName>style.visibility</p:attrName>
                                        </p:attrNameLst>
                                      </p:cBhvr>
                                      <p:to>
                                        <p:strVal val="visible"/>
                                      </p:to>
                                    </p:set>
                                    <p:animEffect transition="in" filter="wipe(up)">
                                      <p:cBhvr>
                                        <p:cTn id="28" dur="2000"/>
                                        <p:tgtEl>
                                          <p:spTgt spid="26">
                                            <p:bg/>
                                          </p:spTgt>
                                        </p:tgtEl>
                                      </p:cBhvr>
                                    </p:animEffect>
                                  </p:childTnLst>
                                </p:cTn>
                              </p:par>
                            </p:childTnLst>
                          </p:cTn>
                        </p:par>
                        <p:par>
                          <p:cTn id="29" fill="hold">
                            <p:stCondLst>
                              <p:cond delay="10500"/>
                            </p:stCondLst>
                            <p:childTnLst>
                              <p:par>
                                <p:cTn id="30" presetID="22" presetClass="entr" presetSubtype="1" fill="hold" grpId="0" nodeType="afterEffect">
                                  <p:stCondLst>
                                    <p:cond delay="0"/>
                                  </p:stCondLst>
                                  <p:childTnLst>
                                    <p:set>
                                      <p:cBhvr>
                                        <p:cTn id="31" dur="1" fill="hold">
                                          <p:stCondLst>
                                            <p:cond delay="0"/>
                                          </p:stCondLst>
                                        </p:cTn>
                                        <p:tgtEl>
                                          <p:spTgt spid="26">
                                            <p:txEl>
                                              <p:pRg st="0" end="0"/>
                                            </p:txEl>
                                          </p:spTgt>
                                        </p:tgtEl>
                                        <p:attrNameLst>
                                          <p:attrName>style.visibility</p:attrName>
                                        </p:attrNameLst>
                                      </p:cBhvr>
                                      <p:to>
                                        <p:strVal val="visible"/>
                                      </p:to>
                                    </p:set>
                                    <p:animEffect transition="in" filter="wipe(up)">
                                      <p:cBhvr>
                                        <p:cTn id="32" dur="2000"/>
                                        <p:tgtEl>
                                          <p:spTgt spid="26">
                                            <p:txEl>
                                              <p:pRg st="0" end="0"/>
                                            </p:txEl>
                                          </p:spTgt>
                                        </p:tgtEl>
                                      </p:cBhvr>
                                    </p:animEffect>
                                  </p:childTnLst>
                                </p:cTn>
                              </p:par>
                            </p:childTnLst>
                          </p:cTn>
                        </p:par>
                        <p:par>
                          <p:cTn id="33" fill="hold">
                            <p:stCondLst>
                              <p:cond delay="12500"/>
                            </p:stCondLst>
                            <p:childTnLst>
                              <p:par>
                                <p:cTn id="34" presetID="2" presetClass="entr" presetSubtype="4" fill="hold" grpId="0" nodeType="afterEffect">
                                  <p:stCondLst>
                                    <p:cond delay="0"/>
                                  </p:stCondLst>
                                  <p:childTnLst>
                                    <p:set>
                                      <p:cBhvr>
                                        <p:cTn id="35" dur="1" fill="hold">
                                          <p:stCondLst>
                                            <p:cond delay="0"/>
                                          </p:stCondLst>
                                        </p:cTn>
                                        <p:tgtEl>
                                          <p:spTgt spid="28"/>
                                        </p:tgtEl>
                                        <p:attrNameLst>
                                          <p:attrName>style.visibility</p:attrName>
                                        </p:attrNameLst>
                                      </p:cBhvr>
                                      <p:to>
                                        <p:strVal val="visible"/>
                                      </p:to>
                                    </p:set>
                                    <p:anim calcmode="lin" valueType="num">
                                      <p:cBhvr additive="base">
                                        <p:cTn id="36" dur="500" fill="hold"/>
                                        <p:tgtEl>
                                          <p:spTgt spid="28"/>
                                        </p:tgtEl>
                                        <p:attrNameLst>
                                          <p:attrName>ppt_x</p:attrName>
                                        </p:attrNameLst>
                                      </p:cBhvr>
                                      <p:tavLst>
                                        <p:tav tm="0">
                                          <p:val>
                                            <p:strVal val="#ppt_x"/>
                                          </p:val>
                                        </p:tav>
                                        <p:tav tm="100000">
                                          <p:val>
                                            <p:strVal val="#ppt_x"/>
                                          </p:val>
                                        </p:tav>
                                      </p:tavLst>
                                    </p:anim>
                                    <p:anim calcmode="lin" valueType="num">
                                      <p:cBhvr additive="base">
                                        <p:cTn id="37" dur="500" fill="hold"/>
                                        <p:tgtEl>
                                          <p:spTgt spid="28"/>
                                        </p:tgtEl>
                                        <p:attrNameLst>
                                          <p:attrName>ppt_y</p:attrName>
                                        </p:attrNameLst>
                                      </p:cBhvr>
                                      <p:tavLst>
                                        <p:tav tm="0">
                                          <p:val>
                                            <p:strVal val="1+#ppt_h/2"/>
                                          </p:val>
                                        </p:tav>
                                        <p:tav tm="100000">
                                          <p:val>
                                            <p:strVal val="#ppt_y"/>
                                          </p:val>
                                        </p:tav>
                                      </p:tavLst>
                                    </p:anim>
                                  </p:childTnLst>
                                </p:cTn>
                              </p:par>
                            </p:childTnLst>
                          </p:cTn>
                        </p:par>
                        <p:par>
                          <p:cTn id="38" fill="hold">
                            <p:stCondLst>
                              <p:cond delay="13000"/>
                            </p:stCondLst>
                            <p:childTnLst>
                              <p:par>
                                <p:cTn id="39" presetID="22" presetClass="entr" presetSubtype="1" fill="hold" grpId="0" nodeType="afterEffect">
                                  <p:stCondLst>
                                    <p:cond delay="0"/>
                                  </p:stCondLst>
                                  <p:childTnLst>
                                    <p:set>
                                      <p:cBhvr>
                                        <p:cTn id="40" dur="1" fill="hold">
                                          <p:stCondLst>
                                            <p:cond delay="0"/>
                                          </p:stCondLst>
                                        </p:cTn>
                                        <p:tgtEl>
                                          <p:spTgt spid="27">
                                            <p:bg/>
                                          </p:spTgt>
                                        </p:tgtEl>
                                        <p:attrNameLst>
                                          <p:attrName>style.visibility</p:attrName>
                                        </p:attrNameLst>
                                      </p:cBhvr>
                                      <p:to>
                                        <p:strVal val="visible"/>
                                      </p:to>
                                    </p:set>
                                    <p:animEffect transition="in" filter="wipe(up)">
                                      <p:cBhvr>
                                        <p:cTn id="41" dur="2000"/>
                                        <p:tgtEl>
                                          <p:spTgt spid="27">
                                            <p:bg/>
                                          </p:spTgt>
                                        </p:tgtEl>
                                      </p:cBhvr>
                                    </p:animEffect>
                                  </p:childTnLst>
                                </p:cTn>
                              </p:par>
                            </p:childTnLst>
                          </p:cTn>
                        </p:par>
                        <p:par>
                          <p:cTn id="42" fill="hold">
                            <p:stCondLst>
                              <p:cond delay="15000"/>
                            </p:stCondLst>
                            <p:childTnLst>
                              <p:par>
                                <p:cTn id="43" presetID="22" presetClass="entr" presetSubtype="1" fill="hold" grpId="0" nodeType="afterEffect">
                                  <p:stCondLst>
                                    <p:cond delay="0"/>
                                  </p:stCondLst>
                                  <p:childTnLst>
                                    <p:set>
                                      <p:cBhvr>
                                        <p:cTn id="44" dur="1" fill="hold">
                                          <p:stCondLst>
                                            <p:cond delay="0"/>
                                          </p:stCondLst>
                                        </p:cTn>
                                        <p:tgtEl>
                                          <p:spTgt spid="27">
                                            <p:txEl>
                                              <p:pRg st="0" end="0"/>
                                            </p:txEl>
                                          </p:spTgt>
                                        </p:tgtEl>
                                        <p:attrNameLst>
                                          <p:attrName>style.visibility</p:attrName>
                                        </p:attrNameLst>
                                      </p:cBhvr>
                                      <p:to>
                                        <p:strVal val="visible"/>
                                      </p:to>
                                    </p:set>
                                    <p:animEffect transition="in" filter="wipe(up)">
                                      <p:cBhvr>
                                        <p:cTn id="45" dur="2000"/>
                                        <p:tgtEl>
                                          <p:spTgt spid="27">
                                            <p:txEl>
                                              <p:pRg st="0" end="0"/>
                                            </p:txEl>
                                          </p:spTgt>
                                        </p:tgtEl>
                                      </p:cBhvr>
                                    </p:animEffect>
                                  </p:childTnLst>
                                </p:cTn>
                              </p:par>
                            </p:childTnLst>
                          </p:cTn>
                        </p:par>
                        <p:par>
                          <p:cTn id="46" fill="hold">
                            <p:stCondLst>
                              <p:cond delay="17000"/>
                            </p:stCondLst>
                            <p:childTnLst>
                              <p:par>
                                <p:cTn id="47" presetID="22" presetClass="entr" presetSubtype="1" fill="hold" grpId="0" nodeType="afterEffect">
                                  <p:stCondLst>
                                    <p:cond delay="0"/>
                                  </p:stCondLst>
                                  <p:childTnLst>
                                    <p:set>
                                      <p:cBhvr>
                                        <p:cTn id="48" dur="1" fill="hold">
                                          <p:stCondLst>
                                            <p:cond delay="0"/>
                                          </p:stCondLst>
                                        </p:cTn>
                                        <p:tgtEl>
                                          <p:spTgt spid="27">
                                            <p:txEl>
                                              <p:pRg st="1" end="1"/>
                                            </p:txEl>
                                          </p:spTgt>
                                        </p:tgtEl>
                                        <p:attrNameLst>
                                          <p:attrName>style.visibility</p:attrName>
                                        </p:attrNameLst>
                                      </p:cBhvr>
                                      <p:to>
                                        <p:strVal val="visible"/>
                                      </p:to>
                                    </p:set>
                                    <p:animEffect transition="in" filter="wipe(up)">
                                      <p:cBhvr>
                                        <p:cTn id="49" dur="2000"/>
                                        <p:tgtEl>
                                          <p:spTgt spid="2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uiExpand="1" build="p" animBg="1"/>
      <p:bldP spid="20" grpId="0" uiExpand="1" build="p" animBg="1"/>
      <p:bldP spid="4" grpId="0" animBg="1"/>
      <p:bldP spid="26" grpId="0" uiExpand="1" build="p" animBg="1"/>
      <p:bldP spid="27" grpId="0" uiExpand="1" build="p" animBg="1"/>
      <p:bldP spid="2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0"/>
            <a:ext cx="12191999" cy="6827519"/>
          </a:xfrm>
          <a:prstGeom prst="rect">
            <a:avLst/>
          </a:prstGeom>
        </p:spPr>
      </p:pic>
      <p:pic>
        <p:nvPicPr>
          <p:cNvPr id="7" name="Picture 6" descr="HD-ShadowLong.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77" y="1724580"/>
            <a:ext cx="10437812" cy="321164"/>
          </a:xfrm>
          <a:prstGeom prst="rect">
            <a:avLst/>
          </a:prstGeom>
        </p:spPr>
      </p:pic>
      <p:pic>
        <p:nvPicPr>
          <p:cNvPr id="8" name="Picture 7" descr="HD-ShadowShort.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589002" y="1725574"/>
            <a:ext cx="1602997" cy="144270"/>
          </a:xfrm>
          <a:prstGeom prst="rect">
            <a:avLst/>
          </a:prstGeom>
        </p:spPr>
      </p:pic>
      <p:sp>
        <p:nvSpPr>
          <p:cNvPr id="9" name="Rectangle 8"/>
          <p:cNvSpPr/>
          <p:nvPr/>
        </p:nvSpPr>
        <p:spPr bwMode="ltGray">
          <a:xfrm>
            <a:off x="3176" y="363940"/>
            <a:ext cx="10437812" cy="839026"/>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9003" y="36394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Slide Number Placeholder 5"/>
          <p:cNvSpPr txBox="1">
            <a:spLocks/>
          </p:cNvSpPr>
          <p:nvPr/>
        </p:nvSpPr>
        <p:spPr>
          <a:xfrm>
            <a:off x="10732631" y="507567"/>
            <a:ext cx="1154151" cy="1090789"/>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fld id="{6D22F896-40B5-4ADD-8801-0D06FADFA095}" type="slidenum">
              <a:rPr kumimoji="0" lang="en-US" sz="18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5</a:t>
            </a:fld>
            <a:endParaRPr kumimoji="0" lang="en-US"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2" name="Title 1"/>
          <p:cNvSpPr>
            <a:spLocks noGrp="1"/>
          </p:cNvSpPr>
          <p:nvPr>
            <p:ph type="title" idx="4294967295"/>
          </p:nvPr>
        </p:nvSpPr>
        <p:spPr>
          <a:xfrm>
            <a:off x="0" y="323785"/>
            <a:ext cx="10306030" cy="1080938"/>
          </a:xfrm>
        </p:spPr>
        <p:txBody>
          <a:bodyPr>
            <a:noAutofit/>
          </a:bodyPr>
          <a:lstStyle/>
          <a:p>
            <a:r>
              <a:rPr lang="tr-TR" sz="2600" dirty="0"/>
              <a:t>Seçmeli Derslerin Verimliliğine İlişkin Öğretmen Görüşleri</a:t>
            </a:r>
          </a:p>
        </p:txBody>
      </p:sp>
      <p:sp>
        <p:nvSpPr>
          <p:cNvPr id="6" name="Right Arrow 5">
            <a:hlinkClick r:id="" action="ppaction://hlinkshowjump?jump=nextslide"/>
          </p:cNvPr>
          <p:cNvSpPr/>
          <p:nvPr/>
        </p:nvSpPr>
        <p:spPr>
          <a:xfrm>
            <a:off x="10930618" y="805721"/>
            <a:ext cx="978408" cy="484632"/>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tr-T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9" name="Rectangle 18"/>
          <p:cNvSpPr/>
          <p:nvPr/>
        </p:nvSpPr>
        <p:spPr>
          <a:xfrm>
            <a:off x="104150" y="1902072"/>
            <a:ext cx="4757996" cy="1227231"/>
          </a:xfrm>
          <a:prstGeom prst="rect">
            <a:avLst/>
          </a:prstGeom>
          <a:solidFill>
            <a:srgbClr val="E5E6DA"/>
          </a:solidFill>
          <a:ln w="12700" cap="flat" cmpd="sng" algn="ctr">
            <a:noFill/>
            <a:prstDash val="solid"/>
            <a:miter lim="800000"/>
          </a:ln>
          <a:effectLst>
            <a:innerShdw blurRad="114300">
              <a:prstClr val="black"/>
            </a:innerShdw>
          </a:effectLst>
        </p:spPr>
        <p:txBody>
          <a:bodyPr rtlCol="0" anchor="ctr"/>
          <a:lstStyle/>
          <a:p>
            <a:pPr lvl="0" algn="just" defTabSz="914400"/>
            <a:r>
              <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rPr>
              <a:t>	</a:t>
            </a:r>
            <a:r>
              <a:rPr lang="tr-TR" kern="0" dirty="0">
                <a:solidFill>
                  <a:srgbClr val="3C4743">
                    <a:lumMod val="50000"/>
                  </a:srgbClr>
                </a:solidFill>
                <a:latin typeface="Calibri" panose="020F0502020204030204"/>
              </a:rPr>
              <a:t>Ders seçme sürecinde öğrencinin ilgi ve yetenekleri göz önünde bulunduruldu mu ?</a:t>
            </a:r>
            <a:endPar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endParaRPr>
          </a:p>
        </p:txBody>
      </p:sp>
      <p:sp>
        <p:nvSpPr>
          <p:cNvPr id="18" name="Title 1"/>
          <p:cNvSpPr txBox="1">
            <a:spLocks/>
          </p:cNvSpPr>
          <p:nvPr/>
        </p:nvSpPr>
        <p:spPr>
          <a:xfrm>
            <a:off x="104150" y="1202966"/>
            <a:ext cx="4486138" cy="52161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tr-TR" sz="2500" b="0" i="0" u="none" strike="noStrike" kern="1200" cap="none" spc="0" normalizeH="0" baseline="0" noProof="0" dirty="0">
              <a:ln>
                <a:noFill/>
              </a:ln>
              <a:solidFill>
                <a:srgbClr val="DDCC64">
                  <a:lumMod val="75000"/>
                </a:srgbClr>
              </a:solidFill>
              <a:effectLst/>
              <a:uLnTx/>
              <a:uFillTx/>
              <a:latin typeface="Trebuchet MS" panose="020B0603020202020204"/>
              <a:ea typeface="+mj-ea"/>
              <a:cs typeface="+mj-cs"/>
            </a:endParaRPr>
          </a:p>
        </p:txBody>
      </p:sp>
      <p:sp>
        <p:nvSpPr>
          <p:cNvPr id="20" name="Rectangle 18">
            <a:extLst>
              <a:ext uri="{FF2B5EF4-FFF2-40B4-BE49-F238E27FC236}">
                <a16:creationId xmlns:a16="http://schemas.microsoft.com/office/drawing/2014/main" id="{ED0A9B79-914E-49E5-B261-F059641EC048}"/>
              </a:ext>
            </a:extLst>
          </p:cNvPr>
          <p:cNvSpPr/>
          <p:nvPr/>
        </p:nvSpPr>
        <p:spPr>
          <a:xfrm>
            <a:off x="6703324" y="1902072"/>
            <a:ext cx="5384525" cy="1280217"/>
          </a:xfrm>
          <a:prstGeom prst="rect">
            <a:avLst/>
          </a:prstGeom>
          <a:solidFill>
            <a:srgbClr val="E5E6DA"/>
          </a:solidFill>
          <a:ln w="12700" cap="flat" cmpd="sng" algn="ctr">
            <a:noFill/>
            <a:prstDash val="solid"/>
            <a:miter lim="800000"/>
          </a:ln>
          <a:effectLst>
            <a:innerShdw blurRad="114300">
              <a:prstClr val="black"/>
            </a:innerShdw>
          </a:effectLst>
        </p:spPr>
        <p:txBody>
          <a:bodyPr rtlCol="0" anchor="ctr"/>
          <a:lstStyle/>
          <a:p>
            <a:pPr lvl="0" algn="just" defTabSz="914400"/>
            <a:r>
              <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rPr>
              <a:t>	</a:t>
            </a:r>
            <a:r>
              <a:rPr lang="tr-TR" kern="0" dirty="0">
                <a:solidFill>
                  <a:srgbClr val="3C4743">
                    <a:lumMod val="50000"/>
                  </a:srgbClr>
                </a:solidFill>
                <a:latin typeface="Calibri" panose="020F0502020204030204"/>
              </a:rPr>
              <a:t>Öğretmenlerin çoğunluğu seçmeli derslerin öğrencilerin ilgi ve yeteneklerine göre belirlendiğini ifade ettikleri yöndedir.</a:t>
            </a:r>
            <a:endPar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endParaRPr>
          </a:p>
        </p:txBody>
      </p:sp>
      <p:sp>
        <p:nvSpPr>
          <p:cNvPr id="4" name="Ok: Sağ 3">
            <a:extLst>
              <a:ext uri="{FF2B5EF4-FFF2-40B4-BE49-F238E27FC236}">
                <a16:creationId xmlns:a16="http://schemas.microsoft.com/office/drawing/2014/main" id="{8284C199-B181-4539-9552-EDE4E0C6F96B}"/>
              </a:ext>
            </a:extLst>
          </p:cNvPr>
          <p:cNvSpPr/>
          <p:nvPr/>
        </p:nvSpPr>
        <p:spPr>
          <a:xfrm>
            <a:off x="5048865" y="2372129"/>
            <a:ext cx="1550308" cy="810160"/>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tr-T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25" name="Rectangle 8">
            <a:extLst>
              <a:ext uri="{FF2B5EF4-FFF2-40B4-BE49-F238E27FC236}">
                <a16:creationId xmlns:a16="http://schemas.microsoft.com/office/drawing/2014/main" id="{869D2E34-B76E-415B-9D38-70580764CCF4}"/>
              </a:ext>
            </a:extLst>
          </p:cNvPr>
          <p:cNvSpPr/>
          <p:nvPr/>
        </p:nvSpPr>
        <p:spPr bwMode="ltGray">
          <a:xfrm>
            <a:off x="5453" y="1285130"/>
            <a:ext cx="7596261" cy="352131"/>
          </a:xfrm>
          <a:prstGeom prst="rect">
            <a:avLst/>
          </a:prstGeom>
          <a:ln/>
        </p:spPr>
        <p:style>
          <a:lnRef idx="2">
            <a:schemeClr val="dk1"/>
          </a:lnRef>
          <a:fillRef idx="1">
            <a:schemeClr val="lt1"/>
          </a:fillRef>
          <a:effectRef idx="0">
            <a:schemeClr val="dk1"/>
          </a:effectRef>
          <a:fontRef idx="minor">
            <a:schemeClr val="dk1"/>
          </a:fontRef>
        </p:style>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tr-TR" sz="1800" b="0" i="0" u="none" strike="noStrike" kern="1200" cap="none" spc="0" normalizeH="0" baseline="0" noProof="0" dirty="0">
                <a:ln>
                  <a:noFill/>
                </a:ln>
                <a:solidFill>
                  <a:prstClr val="black"/>
                </a:solidFill>
                <a:effectLst/>
                <a:uLnTx/>
                <a:uFillTx/>
                <a:latin typeface="Trebuchet MS" panose="020B0603020202020204"/>
                <a:ea typeface="+mn-ea"/>
                <a:cs typeface="+mn-cs"/>
              </a:rPr>
              <a:t>Seçmeli derslerin belirlenme ve uygulanma sürecine ilişkin bulgular :</a:t>
            </a:r>
          </a:p>
        </p:txBody>
      </p:sp>
      <p:sp>
        <p:nvSpPr>
          <p:cNvPr id="26" name="Rectangle 18">
            <a:extLst>
              <a:ext uri="{FF2B5EF4-FFF2-40B4-BE49-F238E27FC236}">
                <a16:creationId xmlns:a16="http://schemas.microsoft.com/office/drawing/2014/main" id="{B3EDAD7E-D980-4C7A-9C05-7AE20C24D446}"/>
              </a:ext>
            </a:extLst>
          </p:cNvPr>
          <p:cNvSpPr/>
          <p:nvPr/>
        </p:nvSpPr>
        <p:spPr>
          <a:xfrm>
            <a:off x="152920" y="3511552"/>
            <a:ext cx="4757996" cy="1280217"/>
          </a:xfrm>
          <a:prstGeom prst="rect">
            <a:avLst/>
          </a:prstGeom>
          <a:solidFill>
            <a:srgbClr val="E5E6DA"/>
          </a:solidFill>
          <a:ln w="12700" cap="flat" cmpd="sng" algn="ctr">
            <a:noFill/>
            <a:prstDash val="solid"/>
            <a:miter lim="800000"/>
          </a:ln>
          <a:effectLst>
            <a:innerShdw blurRad="114300">
              <a:prstClr val="black"/>
            </a:innerShdw>
          </a:effectLst>
        </p:spPr>
        <p:txBody>
          <a:bodyPr rtlCol="0" anchor="ctr"/>
          <a:lstStyle/>
          <a:p>
            <a:pPr lvl="0" algn="just" defTabSz="914400"/>
            <a:r>
              <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rPr>
              <a:t>	</a:t>
            </a:r>
            <a:r>
              <a:rPr lang="tr-TR" kern="0" dirty="0">
                <a:solidFill>
                  <a:srgbClr val="3C4743">
                    <a:lumMod val="50000"/>
                  </a:srgbClr>
                </a:solidFill>
                <a:latin typeface="Calibri" panose="020F0502020204030204"/>
              </a:rPr>
              <a:t>Okullarda seçmeli derslerin seçim işleminden önce uygulama hakkında öğrenci ve velilere yönelik bilgilendirme yapıldı mı?</a:t>
            </a:r>
            <a:endPar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endParaRPr>
          </a:p>
        </p:txBody>
      </p:sp>
      <p:sp>
        <p:nvSpPr>
          <p:cNvPr id="27" name="Rectangle 18">
            <a:extLst>
              <a:ext uri="{FF2B5EF4-FFF2-40B4-BE49-F238E27FC236}">
                <a16:creationId xmlns:a16="http://schemas.microsoft.com/office/drawing/2014/main" id="{0971E001-21C7-4AE0-BCDA-9AC2FE769C3B}"/>
              </a:ext>
            </a:extLst>
          </p:cNvPr>
          <p:cNvSpPr/>
          <p:nvPr/>
        </p:nvSpPr>
        <p:spPr>
          <a:xfrm>
            <a:off x="6752094" y="3511552"/>
            <a:ext cx="5384525" cy="1280217"/>
          </a:xfrm>
          <a:prstGeom prst="rect">
            <a:avLst/>
          </a:prstGeom>
          <a:solidFill>
            <a:srgbClr val="E5E6DA"/>
          </a:solidFill>
          <a:ln w="12700" cap="flat" cmpd="sng" algn="ctr">
            <a:noFill/>
            <a:prstDash val="solid"/>
            <a:miter lim="800000"/>
          </a:ln>
          <a:effectLst>
            <a:innerShdw blurRad="114300">
              <a:prstClr val="black"/>
            </a:innerShdw>
          </a:effectLst>
        </p:spPr>
        <p:txBody>
          <a:bodyPr rtlCol="0" anchor="ctr"/>
          <a:lstStyle/>
          <a:p>
            <a:pPr lvl="0" algn="just" defTabSz="914400"/>
            <a:r>
              <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rPr>
              <a:t>	</a:t>
            </a:r>
            <a:r>
              <a:rPr lang="tr-TR" kern="0" dirty="0">
                <a:solidFill>
                  <a:srgbClr val="3C4743">
                    <a:lumMod val="50000"/>
                  </a:srgbClr>
                </a:solidFill>
                <a:latin typeface="Calibri" panose="020F0502020204030204"/>
              </a:rPr>
              <a:t>Öğretmenlerin çoğunluğu, veli ve öğrencilerin seçmeli ders belirlenmeden önce</a:t>
            </a:r>
          </a:p>
          <a:p>
            <a:pPr lvl="0" algn="just" defTabSz="914400"/>
            <a:r>
              <a:rPr lang="tr-TR" kern="0" dirty="0">
                <a:solidFill>
                  <a:srgbClr val="3C4743">
                    <a:lumMod val="50000"/>
                  </a:srgbClr>
                </a:solidFill>
                <a:latin typeface="Calibri" panose="020F0502020204030204"/>
              </a:rPr>
              <a:t>bilgilendirildiğini ifade etmişlerdir.</a:t>
            </a:r>
            <a:endPar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endParaRPr>
          </a:p>
        </p:txBody>
      </p:sp>
      <p:sp>
        <p:nvSpPr>
          <p:cNvPr id="28" name="Ok: Sağ 27">
            <a:extLst>
              <a:ext uri="{FF2B5EF4-FFF2-40B4-BE49-F238E27FC236}">
                <a16:creationId xmlns:a16="http://schemas.microsoft.com/office/drawing/2014/main" id="{83A48C2F-2F8C-4E01-9C54-913DF2AE6414}"/>
              </a:ext>
            </a:extLst>
          </p:cNvPr>
          <p:cNvSpPr/>
          <p:nvPr/>
        </p:nvSpPr>
        <p:spPr>
          <a:xfrm>
            <a:off x="5097635" y="3746580"/>
            <a:ext cx="1550308" cy="810160"/>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tr-T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21" name="Rectangle 18">
            <a:extLst>
              <a:ext uri="{FF2B5EF4-FFF2-40B4-BE49-F238E27FC236}">
                <a16:creationId xmlns:a16="http://schemas.microsoft.com/office/drawing/2014/main" id="{80F7135F-02C4-46D6-BC09-57F46DB8542E}"/>
              </a:ext>
            </a:extLst>
          </p:cNvPr>
          <p:cNvSpPr/>
          <p:nvPr/>
        </p:nvSpPr>
        <p:spPr>
          <a:xfrm>
            <a:off x="152920" y="5115933"/>
            <a:ext cx="4757996" cy="1280217"/>
          </a:xfrm>
          <a:prstGeom prst="rect">
            <a:avLst/>
          </a:prstGeom>
          <a:solidFill>
            <a:srgbClr val="E5E6DA"/>
          </a:solidFill>
          <a:ln w="12700" cap="flat" cmpd="sng" algn="ctr">
            <a:noFill/>
            <a:prstDash val="solid"/>
            <a:miter lim="800000"/>
          </a:ln>
          <a:effectLst>
            <a:innerShdw blurRad="114300">
              <a:prstClr val="black"/>
            </a:innerShdw>
          </a:effectLst>
        </p:spPr>
        <p:txBody>
          <a:bodyPr rtlCol="0" anchor="ctr"/>
          <a:lstStyle/>
          <a:p>
            <a:pPr lvl="0" algn="just" defTabSz="914400"/>
            <a:r>
              <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rPr>
              <a:t>	</a:t>
            </a:r>
            <a:r>
              <a:rPr lang="tr-TR" kern="0" dirty="0">
                <a:solidFill>
                  <a:srgbClr val="3C4743">
                    <a:lumMod val="50000"/>
                  </a:srgbClr>
                </a:solidFill>
                <a:latin typeface="Calibri" panose="020F0502020204030204"/>
              </a:rPr>
              <a:t>Farklı sınıf düzeylerinde olan öğrencilerden seçmeli ders grubu oluşturulmasını doğru buluyor musunuz?</a:t>
            </a:r>
            <a:endPar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endParaRPr>
          </a:p>
        </p:txBody>
      </p:sp>
      <p:sp>
        <p:nvSpPr>
          <p:cNvPr id="22" name="Rectangle 18">
            <a:extLst>
              <a:ext uri="{FF2B5EF4-FFF2-40B4-BE49-F238E27FC236}">
                <a16:creationId xmlns:a16="http://schemas.microsoft.com/office/drawing/2014/main" id="{D82DED72-FFEC-4259-B95F-51C6CB3C21C9}"/>
              </a:ext>
            </a:extLst>
          </p:cNvPr>
          <p:cNvSpPr/>
          <p:nvPr/>
        </p:nvSpPr>
        <p:spPr>
          <a:xfrm>
            <a:off x="6752094" y="5115933"/>
            <a:ext cx="5384525" cy="1711586"/>
          </a:xfrm>
          <a:prstGeom prst="rect">
            <a:avLst/>
          </a:prstGeom>
          <a:solidFill>
            <a:srgbClr val="E5E6DA"/>
          </a:solidFill>
          <a:ln w="12700" cap="flat" cmpd="sng" algn="ctr">
            <a:noFill/>
            <a:prstDash val="solid"/>
            <a:miter lim="800000"/>
          </a:ln>
          <a:effectLst>
            <a:innerShdw blurRad="114300">
              <a:prstClr val="black"/>
            </a:innerShdw>
          </a:effectLst>
        </p:spPr>
        <p:txBody>
          <a:bodyPr rtlCol="0" anchor="ctr"/>
          <a:lstStyle/>
          <a:p>
            <a:pPr lvl="0" algn="just" defTabSz="914400"/>
            <a:r>
              <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rPr>
              <a:t>	Anket cevapları s</a:t>
            </a:r>
            <a:r>
              <a:rPr lang="tr-TR" kern="0" dirty="0" err="1">
                <a:solidFill>
                  <a:srgbClr val="3C4743">
                    <a:lumMod val="50000"/>
                  </a:srgbClr>
                </a:solidFill>
                <a:latin typeface="Calibri" panose="020F0502020204030204"/>
              </a:rPr>
              <a:t>eçmeli</a:t>
            </a:r>
            <a:r>
              <a:rPr lang="tr-TR" kern="0" dirty="0">
                <a:solidFill>
                  <a:srgbClr val="3C4743">
                    <a:lumMod val="50000"/>
                  </a:srgbClr>
                </a:solidFill>
                <a:latin typeface="Calibri" panose="020F0502020204030204"/>
              </a:rPr>
              <a:t> dersler için farklı sınıf düzeylerindeki öğrencilerin bir araya getirilmesini doğru bulmadıklarını göstermektedir. Öğretmenler görüşmede farklı sınıf seviyesindeki öğrencilerin aynı seçmeli dersi almasının öğrenci gelişim özelliklerine uygun olmadığını ifade etmişlerdir.</a:t>
            </a:r>
            <a:endPar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endParaRPr>
          </a:p>
        </p:txBody>
      </p:sp>
      <p:sp>
        <p:nvSpPr>
          <p:cNvPr id="23" name="Ok: Sağ 22">
            <a:extLst>
              <a:ext uri="{FF2B5EF4-FFF2-40B4-BE49-F238E27FC236}">
                <a16:creationId xmlns:a16="http://schemas.microsoft.com/office/drawing/2014/main" id="{259048F0-7E85-4DF9-909F-906ED31C1A26}"/>
              </a:ext>
            </a:extLst>
          </p:cNvPr>
          <p:cNvSpPr/>
          <p:nvPr/>
        </p:nvSpPr>
        <p:spPr>
          <a:xfrm>
            <a:off x="5097635" y="5350961"/>
            <a:ext cx="1550308" cy="810160"/>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tr-T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15380834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9">
                                            <p:bg/>
                                          </p:spTgt>
                                        </p:tgtEl>
                                        <p:attrNameLst>
                                          <p:attrName>style.visibility</p:attrName>
                                        </p:attrNameLst>
                                      </p:cBhvr>
                                      <p:to>
                                        <p:strVal val="visible"/>
                                      </p:to>
                                    </p:set>
                                    <p:animEffect transition="in" filter="wipe(up)">
                                      <p:cBhvr>
                                        <p:cTn id="7" dur="2000"/>
                                        <p:tgtEl>
                                          <p:spTgt spid="19">
                                            <p:bg/>
                                          </p:spTgt>
                                        </p:tgtEl>
                                      </p:cBhvr>
                                    </p:animEffect>
                                  </p:childTnLst>
                                </p:cTn>
                              </p:par>
                            </p:childTnLst>
                          </p:cTn>
                        </p:par>
                        <p:par>
                          <p:cTn id="8" fill="hold">
                            <p:stCondLst>
                              <p:cond delay="2000"/>
                            </p:stCondLst>
                            <p:childTnLst>
                              <p:par>
                                <p:cTn id="9" presetID="22" presetClass="entr" presetSubtype="1" fill="hold" grpId="0" nodeType="afterEffect">
                                  <p:stCondLst>
                                    <p:cond delay="0"/>
                                  </p:stCondLst>
                                  <p:childTnLst>
                                    <p:set>
                                      <p:cBhvr>
                                        <p:cTn id="10" dur="1" fill="hold">
                                          <p:stCondLst>
                                            <p:cond delay="0"/>
                                          </p:stCondLst>
                                        </p:cTn>
                                        <p:tgtEl>
                                          <p:spTgt spid="19">
                                            <p:txEl>
                                              <p:pRg st="0" end="0"/>
                                            </p:txEl>
                                          </p:spTgt>
                                        </p:tgtEl>
                                        <p:attrNameLst>
                                          <p:attrName>style.visibility</p:attrName>
                                        </p:attrNameLst>
                                      </p:cBhvr>
                                      <p:to>
                                        <p:strVal val="visible"/>
                                      </p:to>
                                    </p:set>
                                    <p:animEffect transition="in" filter="wipe(up)">
                                      <p:cBhvr>
                                        <p:cTn id="11" dur="2000"/>
                                        <p:tgtEl>
                                          <p:spTgt spid="19">
                                            <p:txEl>
                                              <p:pRg st="0" end="0"/>
                                            </p:txEl>
                                          </p:spTgt>
                                        </p:tgtEl>
                                      </p:cBhvr>
                                    </p:animEffect>
                                  </p:childTnLst>
                                </p:cTn>
                              </p:par>
                            </p:childTnLst>
                          </p:cTn>
                        </p:par>
                        <p:par>
                          <p:cTn id="12" fill="hold">
                            <p:stCondLst>
                              <p:cond delay="4000"/>
                            </p:stCondLst>
                            <p:childTnLst>
                              <p:par>
                                <p:cTn id="13" presetID="2" presetClass="entr" presetSubtype="4"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childTnLst>
                          </p:cTn>
                        </p:par>
                        <p:par>
                          <p:cTn id="17" fill="hold">
                            <p:stCondLst>
                              <p:cond delay="4500"/>
                            </p:stCondLst>
                            <p:childTnLst>
                              <p:par>
                                <p:cTn id="18" presetID="22" presetClass="entr" presetSubtype="1" fill="hold" grpId="0" nodeType="afterEffect">
                                  <p:stCondLst>
                                    <p:cond delay="0"/>
                                  </p:stCondLst>
                                  <p:childTnLst>
                                    <p:set>
                                      <p:cBhvr>
                                        <p:cTn id="19" dur="1" fill="hold">
                                          <p:stCondLst>
                                            <p:cond delay="0"/>
                                          </p:stCondLst>
                                        </p:cTn>
                                        <p:tgtEl>
                                          <p:spTgt spid="20">
                                            <p:bg/>
                                          </p:spTgt>
                                        </p:tgtEl>
                                        <p:attrNameLst>
                                          <p:attrName>style.visibility</p:attrName>
                                        </p:attrNameLst>
                                      </p:cBhvr>
                                      <p:to>
                                        <p:strVal val="visible"/>
                                      </p:to>
                                    </p:set>
                                    <p:animEffect transition="in" filter="wipe(up)">
                                      <p:cBhvr>
                                        <p:cTn id="20" dur="2000"/>
                                        <p:tgtEl>
                                          <p:spTgt spid="20">
                                            <p:bg/>
                                          </p:spTgt>
                                        </p:tgtEl>
                                      </p:cBhvr>
                                    </p:animEffect>
                                  </p:childTnLst>
                                </p:cTn>
                              </p:par>
                            </p:childTnLst>
                          </p:cTn>
                        </p:par>
                        <p:par>
                          <p:cTn id="21" fill="hold">
                            <p:stCondLst>
                              <p:cond delay="6500"/>
                            </p:stCondLst>
                            <p:childTnLst>
                              <p:par>
                                <p:cTn id="22" presetID="22" presetClass="entr" presetSubtype="1" fill="hold" grpId="0" nodeType="afterEffect">
                                  <p:stCondLst>
                                    <p:cond delay="0"/>
                                  </p:stCondLst>
                                  <p:childTnLst>
                                    <p:set>
                                      <p:cBhvr>
                                        <p:cTn id="23" dur="1" fill="hold">
                                          <p:stCondLst>
                                            <p:cond delay="0"/>
                                          </p:stCondLst>
                                        </p:cTn>
                                        <p:tgtEl>
                                          <p:spTgt spid="20">
                                            <p:txEl>
                                              <p:pRg st="0" end="0"/>
                                            </p:txEl>
                                          </p:spTgt>
                                        </p:tgtEl>
                                        <p:attrNameLst>
                                          <p:attrName>style.visibility</p:attrName>
                                        </p:attrNameLst>
                                      </p:cBhvr>
                                      <p:to>
                                        <p:strVal val="visible"/>
                                      </p:to>
                                    </p:set>
                                    <p:animEffect transition="in" filter="wipe(up)">
                                      <p:cBhvr>
                                        <p:cTn id="24" dur="2000"/>
                                        <p:tgtEl>
                                          <p:spTgt spid="20">
                                            <p:txEl>
                                              <p:pRg st="0" end="0"/>
                                            </p:txEl>
                                          </p:spTgt>
                                        </p:tgtEl>
                                      </p:cBhvr>
                                    </p:animEffect>
                                  </p:childTnLst>
                                </p:cTn>
                              </p:par>
                            </p:childTnLst>
                          </p:cTn>
                        </p:par>
                        <p:par>
                          <p:cTn id="25" fill="hold">
                            <p:stCondLst>
                              <p:cond delay="8500"/>
                            </p:stCondLst>
                            <p:childTnLst>
                              <p:par>
                                <p:cTn id="26" presetID="22" presetClass="entr" presetSubtype="1" fill="hold" grpId="0" nodeType="afterEffect">
                                  <p:stCondLst>
                                    <p:cond delay="0"/>
                                  </p:stCondLst>
                                  <p:childTnLst>
                                    <p:set>
                                      <p:cBhvr>
                                        <p:cTn id="27" dur="1" fill="hold">
                                          <p:stCondLst>
                                            <p:cond delay="0"/>
                                          </p:stCondLst>
                                        </p:cTn>
                                        <p:tgtEl>
                                          <p:spTgt spid="26">
                                            <p:bg/>
                                          </p:spTgt>
                                        </p:tgtEl>
                                        <p:attrNameLst>
                                          <p:attrName>style.visibility</p:attrName>
                                        </p:attrNameLst>
                                      </p:cBhvr>
                                      <p:to>
                                        <p:strVal val="visible"/>
                                      </p:to>
                                    </p:set>
                                    <p:animEffect transition="in" filter="wipe(up)">
                                      <p:cBhvr>
                                        <p:cTn id="28" dur="2000"/>
                                        <p:tgtEl>
                                          <p:spTgt spid="26">
                                            <p:bg/>
                                          </p:spTgt>
                                        </p:tgtEl>
                                      </p:cBhvr>
                                    </p:animEffect>
                                  </p:childTnLst>
                                </p:cTn>
                              </p:par>
                            </p:childTnLst>
                          </p:cTn>
                        </p:par>
                        <p:par>
                          <p:cTn id="29" fill="hold">
                            <p:stCondLst>
                              <p:cond delay="10500"/>
                            </p:stCondLst>
                            <p:childTnLst>
                              <p:par>
                                <p:cTn id="30" presetID="22" presetClass="entr" presetSubtype="1" fill="hold" grpId="0" nodeType="afterEffect">
                                  <p:stCondLst>
                                    <p:cond delay="0"/>
                                  </p:stCondLst>
                                  <p:childTnLst>
                                    <p:set>
                                      <p:cBhvr>
                                        <p:cTn id="31" dur="1" fill="hold">
                                          <p:stCondLst>
                                            <p:cond delay="0"/>
                                          </p:stCondLst>
                                        </p:cTn>
                                        <p:tgtEl>
                                          <p:spTgt spid="26">
                                            <p:txEl>
                                              <p:pRg st="0" end="0"/>
                                            </p:txEl>
                                          </p:spTgt>
                                        </p:tgtEl>
                                        <p:attrNameLst>
                                          <p:attrName>style.visibility</p:attrName>
                                        </p:attrNameLst>
                                      </p:cBhvr>
                                      <p:to>
                                        <p:strVal val="visible"/>
                                      </p:to>
                                    </p:set>
                                    <p:animEffect transition="in" filter="wipe(up)">
                                      <p:cBhvr>
                                        <p:cTn id="32" dur="2000"/>
                                        <p:tgtEl>
                                          <p:spTgt spid="26">
                                            <p:txEl>
                                              <p:pRg st="0" end="0"/>
                                            </p:txEl>
                                          </p:spTgt>
                                        </p:tgtEl>
                                      </p:cBhvr>
                                    </p:animEffect>
                                  </p:childTnLst>
                                </p:cTn>
                              </p:par>
                            </p:childTnLst>
                          </p:cTn>
                        </p:par>
                        <p:par>
                          <p:cTn id="33" fill="hold">
                            <p:stCondLst>
                              <p:cond delay="12500"/>
                            </p:stCondLst>
                            <p:childTnLst>
                              <p:par>
                                <p:cTn id="34" presetID="2" presetClass="entr" presetSubtype="4" fill="hold" grpId="0" nodeType="afterEffect">
                                  <p:stCondLst>
                                    <p:cond delay="0"/>
                                  </p:stCondLst>
                                  <p:childTnLst>
                                    <p:set>
                                      <p:cBhvr>
                                        <p:cTn id="35" dur="1" fill="hold">
                                          <p:stCondLst>
                                            <p:cond delay="0"/>
                                          </p:stCondLst>
                                        </p:cTn>
                                        <p:tgtEl>
                                          <p:spTgt spid="28"/>
                                        </p:tgtEl>
                                        <p:attrNameLst>
                                          <p:attrName>style.visibility</p:attrName>
                                        </p:attrNameLst>
                                      </p:cBhvr>
                                      <p:to>
                                        <p:strVal val="visible"/>
                                      </p:to>
                                    </p:set>
                                    <p:anim calcmode="lin" valueType="num">
                                      <p:cBhvr additive="base">
                                        <p:cTn id="36" dur="500" fill="hold"/>
                                        <p:tgtEl>
                                          <p:spTgt spid="28"/>
                                        </p:tgtEl>
                                        <p:attrNameLst>
                                          <p:attrName>ppt_x</p:attrName>
                                        </p:attrNameLst>
                                      </p:cBhvr>
                                      <p:tavLst>
                                        <p:tav tm="0">
                                          <p:val>
                                            <p:strVal val="#ppt_x"/>
                                          </p:val>
                                        </p:tav>
                                        <p:tav tm="100000">
                                          <p:val>
                                            <p:strVal val="#ppt_x"/>
                                          </p:val>
                                        </p:tav>
                                      </p:tavLst>
                                    </p:anim>
                                    <p:anim calcmode="lin" valueType="num">
                                      <p:cBhvr additive="base">
                                        <p:cTn id="37" dur="500" fill="hold"/>
                                        <p:tgtEl>
                                          <p:spTgt spid="28"/>
                                        </p:tgtEl>
                                        <p:attrNameLst>
                                          <p:attrName>ppt_y</p:attrName>
                                        </p:attrNameLst>
                                      </p:cBhvr>
                                      <p:tavLst>
                                        <p:tav tm="0">
                                          <p:val>
                                            <p:strVal val="1+#ppt_h/2"/>
                                          </p:val>
                                        </p:tav>
                                        <p:tav tm="100000">
                                          <p:val>
                                            <p:strVal val="#ppt_y"/>
                                          </p:val>
                                        </p:tav>
                                      </p:tavLst>
                                    </p:anim>
                                  </p:childTnLst>
                                </p:cTn>
                              </p:par>
                            </p:childTnLst>
                          </p:cTn>
                        </p:par>
                        <p:par>
                          <p:cTn id="38" fill="hold">
                            <p:stCondLst>
                              <p:cond delay="13000"/>
                            </p:stCondLst>
                            <p:childTnLst>
                              <p:par>
                                <p:cTn id="39" presetID="22" presetClass="entr" presetSubtype="1" fill="hold" grpId="0" nodeType="afterEffect">
                                  <p:stCondLst>
                                    <p:cond delay="0"/>
                                  </p:stCondLst>
                                  <p:childTnLst>
                                    <p:set>
                                      <p:cBhvr>
                                        <p:cTn id="40" dur="1" fill="hold">
                                          <p:stCondLst>
                                            <p:cond delay="0"/>
                                          </p:stCondLst>
                                        </p:cTn>
                                        <p:tgtEl>
                                          <p:spTgt spid="27">
                                            <p:bg/>
                                          </p:spTgt>
                                        </p:tgtEl>
                                        <p:attrNameLst>
                                          <p:attrName>style.visibility</p:attrName>
                                        </p:attrNameLst>
                                      </p:cBhvr>
                                      <p:to>
                                        <p:strVal val="visible"/>
                                      </p:to>
                                    </p:set>
                                    <p:animEffect transition="in" filter="wipe(up)">
                                      <p:cBhvr>
                                        <p:cTn id="41" dur="2000"/>
                                        <p:tgtEl>
                                          <p:spTgt spid="27">
                                            <p:bg/>
                                          </p:spTgt>
                                        </p:tgtEl>
                                      </p:cBhvr>
                                    </p:animEffect>
                                  </p:childTnLst>
                                </p:cTn>
                              </p:par>
                            </p:childTnLst>
                          </p:cTn>
                        </p:par>
                        <p:par>
                          <p:cTn id="42" fill="hold">
                            <p:stCondLst>
                              <p:cond delay="15000"/>
                            </p:stCondLst>
                            <p:childTnLst>
                              <p:par>
                                <p:cTn id="43" presetID="22" presetClass="entr" presetSubtype="1" fill="hold" grpId="0" nodeType="afterEffect">
                                  <p:stCondLst>
                                    <p:cond delay="0"/>
                                  </p:stCondLst>
                                  <p:childTnLst>
                                    <p:set>
                                      <p:cBhvr>
                                        <p:cTn id="44" dur="1" fill="hold">
                                          <p:stCondLst>
                                            <p:cond delay="0"/>
                                          </p:stCondLst>
                                        </p:cTn>
                                        <p:tgtEl>
                                          <p:spTgt spid="27">
                                            <p:txEl>
                                              <p:pRg st="0" end="0"/>
                                            </p:txEl>
                                          </p:spTgt>
                                        </p:tgtEl>
                                        <p:attrNameLst>
                                          <p:attrName>style.visibility</p:attrName>
                                        </p:attrNameLst>
                                      </p:cBhvr>
                                      <p:to>
                                        <p:strVal val="visible"/>
                                      </p:to>
                                    </p:set>
                                    <p:animEffect transition="in" filter="wipe(up)">
                                      <p:cBhvr>
                                        <p:cTn id="45" dur="2000"/>
                                        <p:tgtEl>
                                          <p:spTgt spid="27">
                                            <p:txEl>
                                              <p:pRg st="0" end="0"/>
                                            </p:txEl>
                                          </p:spTgt>
                                        </p:tgtEl>
                                      </p:cBhvr>
                                    </p:animEffect>
                                  </p:childTnLst>
                                </p:cTn>
                              </p:par>
                            </p:childTnLst>
                          </p:cTn>
                        </p:par>
                        <p:par>
                          <p:cTn id="46" fill="hold">
                            <p:stCondLst>
                              <p:cond delay="17000"/>
                            </p:stCondLst>
                            <p:childTnLst>
                              <p:par>
                                <p:cTn id="47" presetID="22" presetClass="entr" presetSubtype="1" fill="hold" grpId="0" nodeType="afterEffect">
                                  <p:stCondLst>
                                    <p:cond delay="0"/>
                                  </p:stCondLst>
                                  <p:childTnLst>
                                    <p:set>
                                      <p:cBhvr>
                                        <p:cTn id="48" dur="1" fill="hold">
                                          <p:stCondLst>
                                            <p:cond delay="0"/>
                                          </p:stCondLst>
                                        </p:cTn>
                                        <p:tgtEl>
                                          <p:spTgt spid="27">
                                            <p:txEl>
                                              <p:pRg st="1" end="1"/>
                                            </p:txEl>
                                          </p:spTgt>
                                        </p:tgtEl>
                                        <p:attrNameLst>
                                          <p:attrName>style.visibility</p:attrName>
                                        </p:attrNameLst>
                                      </p:cBhvr>
                                      <p:to>
                                        <p:strVal val="visible"/>
                                      </p:to>
                                    </p:set>
                                    <p:animEffect transition="in" filter="wipe(up)">
                                      <p:cBhvr>
                                        <p:cTn id="49" dur="2000"/>
                                        <p:tgtEl>
                                          <p:spTgt spid="27">
                                            <p:txEl>
                                              <p:pRg st="1" end="1"/>
                                            </p:txEl>
                                          </p:spTgt>
                                        </p:tgtEl>
                                      </p:cBhvr>
                                    </p:animEffect>
                                  </p:childTnLst>
                                </p:cTn>
                              </p:par>
                            </p:childTnLst>
                          </p:cTn>
                        </p:par>
                        <p:par>
                          <p:cTn id="50" fill="hold">
                            <p:stCondLst>
                              <p:cond delay="19000"/>
                            </p:stCondLst>
                            <p:childTnLst>
                              <p:par>
                                <p:cTn id="51" presetID="22" presetClass="entr" presetSubtype="1" fill="hold" grpId="0" nodeType="afterEffect">
                                  <p:stCondLst>
                                    <p:cond delay="0"/>
                                  </p:stCondLst>
                                  <p:childTnLst>
                                    <p:set>
                                      <p:cBhvr>
                                        <p:cTn id="52" dur="1" fill="hold">
                                          <p:stCondLst>
                                            <p:cond delay="0"/>
                                          </p:stCondLst>
                                        </p:cTn>
                                        <p:tgtEl>
                                          <p:spTgt spid="21">
                                            <p:bg/>
                                          </p:spTgt>
                                        </p:tgtEl>
                                        <p:attrNameLst>
                                          <p:attrName>style.visibility</p:attrName>
                                        </p:attrNameLst>
                                      </p:cBhvr>
                                      <p:to>
                                        <p:strVal val="visible"/>
                                      </p:to>
                                    </p:set>
                                    <p:animEffect transition="in" filter="wipe(up)">
                                      <p:cBhvr>
                                        <p:cTn id="53" dur="2000"/>
                                        <p:tgtEl>
                                          <p:spTgt spid="21">
                                            <p:bg/>
                                          </p:spTgt>
                                        </p:tgtEl>
                                      </p:cBhvr>
                                    </p:animEffect>
                                  </p:childTnLst>
                                </p:cTn>
                              </p:par>
                            </p:childTnLst>
                          </p:cTn>
                        </p:par>
                        <p:par>
                          <p:cTn id="54" fill="hold">
                            <p:stCondLst>
                              <p:cond delay="21000"/>
                            </p:stCondLst>
                            <p:childTnLst>
                              <p:par>
                                <p:cTn id="55" presetID="22" presetClass="entr" presetSubtype="1" fill="hold" grpId="0" nodeType="afterEffect">
                                  <p:stCondLst>
                                    <p:cond delay="0"/>
                                  </p:stCondLst>
                                  <p:childTnLst>
                                    <p:set>
                                      <p:cBhvr>
                                        <p:cTn id="56" dur="1" fill="hold">
                                          <p:stCondLst>
                                            <p:cond delay="0"/>
                                          </p:stCondLst>
                                        </p:cTn>
                                        <p:tgtEl>
                                          <p:spTgt spid="21">
                                            <p:txEl>
                                              <p:pRg st="0" end="0"/>
                                            </p:txEl>
                                          </p:spTgt>
                                        </p:tgtEl>
                                        <p:attrNameLst>
                                          <p:attrName>style.visibility</p:attrName>
                                        </p:attrNameLst>
                                      </p:cBhvr>
                                      <p:to>
                                        <p:strVal val="visible"/>
                                      </p:to>
                                    </p:set>
                                    <p:animEffect transition="in" filter="wipe(up)">
                                      <p:cBhvr>
                                        <p:cTn id="57" dur="2000"/>
                                        <p:tgtEl>
                                          <p:spTgt spid="21">
                                            <p:txEl>
                                              <p:pRg st="0" end="0"/>
                                            </p:txEl>
                                          </p:spTgt>
                                        </p:tgtEl>
                                      </p:cBhvr>
                                    </p:animEffect>
                                  </p:childTnLst>
                                </p:cTn>
                              </p:par>
                            </p:childTnLst>
                          </p:cTn>
                        </p:par>
                        <p:par>
                          <p:cTn id="58" fill="hold">
                            <p:stCondLst>
                              <p:cond delay="23000"/>
                            </p:stCondLst>
                            <p:childTnLst>
                              <p:par>
                                <p:cTn id="59" presetID="2" presetClass="entr" presetSubtype="4" fill="hold" grpId="0" nodeType="afterEffect">
                                  <p:stCondLst>
                                    <p:cond delay="0"/>
                                  </p:stCondLst>
                                  <p:childTnLst>
                                    <p:set>
                                      <p:cBhvr>
                                        <p:cTn id="60" dur="1" fill="hold">
                                          <p:stCondLst>
                                            <p:cond delay="0"/>
                                          </p:stCondLst>
                                        </p:cTn>
                                        <p:tgtEl>
                                          <p:spTgt spid="23"/>
                                        </p:tgtEl>
                                        <p:attrNameLst>
                                          <p:attrName>style.visibility</p:attrName>
                                        </p:attrNameLst>
                                      </p:cBhvr>
                                      <p:to>
                                        <p:strVal val="visible"/>
                                      </p:to>
                                    </p:set>
                                    <p:anim calcmode="lin" valueType="num">
                                      <p:cBhvr additive="base">
                                        <p:cTn id="61" dur="500" fill="hold"/>
                                        <p:tgtEl>
                                          <p:spTgt spid="23"/>
                                        </p:tgtEl>
                                        <p:attrNameLst>
                                          <p:attrName>ppt_x</p:attrName>
                                        </p:attrNameLst>
                                      </p:cBhvr>
                                      <p:tavLst>
                                        <p:tav tm="0">
                                          <p:val>
                                            <p:strVal val="#ppt_x"/>
                                          </p:val>
                                        </p:tav>
                                        <p:tav tm="100000">
                                          <p:val>
                                            <p:strVal val="#ppt_x"/>
                                          </p:val>
                                        </p:tav>
                                      </p:tavLst>
                                    </p:anim>
                                    <p:anim calcmode="lin" valueType="num">
                                      <p:cBhvr additive="base">
                                        <p:cTn id="62" dur="500" fill="hold"/>
                                        <p:tgtEl>
                                          <p:spTgt spid="23"/>
                                        </p:tgtEl>
                                        <p:attrNameLst>
                                          <p:attrName>ppt_y</p:attrName>
                                        </p:attrNameLst>
                                      </p:cBhvr>
                                      <p:tavLst>
                                        <p:tav tm="0">
                                          <p:val>
                                            <p:strVal val="1+#ppt_h/2"/>
                                          </p:val>
                                        </p:tav>
                                        <p:tav tm="100000">
                                          <p:val>
                                            <p:strVal val="#ppt_y"/>
                                          </p:val>
                                        </p:tav>
                                      </p:tavLst>
                                    </p:anim>
                                  </p:childTnLst>
                                </p:cTn>
                              </p:par>
                            </p:childTnLst>
                          </p:cTn>
                        </p:par>
                        <p:par>
                          <p:cTn id="63" fill="hold">
                            <p:stCondLst>
                              <p:cond delay="23500"/>
                            </p:stCondLst>
                            <p:childTnLst>
                              <p:par>
                                <p:cTn id="64" presetID="22" presetClass="entr" presetSubtype="1" fill="hold" grpId="0" nodeType="afterEffect">
                                  <p:stCondLst>
                                    <p:cond delay="0"/>
                                  </p:stCondLst>
                                  <p:childTnLst>
                                    <p:set>
                                      <p:cBhvr>
                                        <p:cTn id="65" dur="1" fill="hold">
                                          <p:stCondLst>
                                            <p:cond delay="0"/>
                                          </p:stCondLst>
                                        </p:cTn>
                                        <p:tgtEl>
                                          <p:spTgt spid="22">
                                            <p:bg/>
                                          </p:spTgt>
                                        </p:tgtEl>
                                        <p:attrNameLst>
                                          <p:attrName>style.visibility</p:attrName>
                                        </p:attrNameLst>
                                      </p:cBhvr>
                                      <p:to>
                                        <p:strVal val="visible"/>
                                      </p:to>
                                    </p:set>
                                    <p:animEffect transition="in" filter="wipe(up)">
                                      <p:cBhvr>
                                        <p:cTn id="66" dur="2000"/>
                                        <p:tgtEl>
                                          <p:spTgt spid="22">
                                            <p:bg/>
                                          </p:spTgt>
                                        </p:tgtEl>
                                      </p:cBhvr>
                                    </p:animEffect>
                                  </p:childTnLst>
                                </p:cTn>
                              </p:par>
                            </p:childTnLst>
                          </p:cTn>
                        </p:par>
                        <p:par>
                          <p:cTn id="67" fill="hold">
                            <p:stCondLst>
                              <p:cond delay="25500"/>
                            </p:stCondLst>
                            <p:childTnLst>
                              <p:par>
                                <p:cTn id="68" presetID="22" presetClass="entr" presetSubtype="1" fill="hold" grpId="0" nodeType="afterEffect">
                                  <p:stCondLst>
                                    <p:cond delay="0"/>
                                  </p:stCondLst>
                                  <p:childTnLst>
                                    <p:set>
                                      <p:cBhvr>
                                        <p:cTn id="69" dur="1" fill="hold">
                                          <p:stCondLst>
                                            <p:cond delay="0"/>
                                          </p:stCondLst>
                                        </p:cTn>
                                        <p:tgtEl>
                                          <p:spTgt spid="22">
                                            <p:txEl>
                                              <p:pRg st="0" end="0"/>
                                            </p:txEl>
                                          </p:spTgt>
                                        </p:tgtEl>
                                        <p:attrNameLst>
                                          <p:attrName>style.visibility</p:attrName>
                                        </p:attrNameLst>
                                      </p:cBhvr>
                                      <p:to>
                                        <p:strVal val="visible"/>
                                      </p:to>
                                    </p:set>
                                    <p:animEffect transition="in" filter="wipe(up)">
                                      <p:cBhvr>
                                        <p:cTn id="70" dur="2000"/>
                                        <p:tgtEl>
                                          <p:spTgt spid="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uiExpand="1" build="p" animBg="1"/>
      <p:bldP spid="20" grpId="0" uiExpand="1" build="p" animBg="1"/>
      <p:bldP spid="4" grpId="0" animBg="1"/>
      <p:bldP spid="26" grpId="0" uiExpand="1" build="p" animBg="1"/>
      <p:bldP spid="27" grpId="0" uiExpand="1" build="p" animBg="1"/>
      <p:bldP spid="28" grpId="0" animBg="1"/>
      <p:bldP spid="21" grpId="0" uiExpand="1" build="p" animBg="1"/>
      <p:bldP spid="22" grpId="0" uiExpand="1" build="p" animBg="1"/>
      <p:bldP spid="2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 y="0"/>
            <a:ext cx="12192001" cy="6827519"/>
          </a:xfrm>
          <a:prstGeom prst="rect">
            <a:avLst/>
          </a:prstGeom>
        </p:spPr>
      </p:pic>
      <p:pic>
        <p:nvPicPr>
          <p:cNvPr id="7" name="Picture 6" descr="HD-ShadowLong.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77" y="1724580"/>
            <a:ext cx="10437812" cy="321164"/>
          </a:xfrm>
          <a:prstGeom prst="rect">
            <a:avLst/>
          </a:prstGeom>
        </p:spPr>
      </p:pic>
      <p:pic>
        <p:nvPicPr>
          <p:cNvPr id="8" name="Picture 7" descr="HD-ShadowShort.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589002" y="1725574"/>
            <a:ext cx="1602997" cy="144270"/>
          </a:xfrm>
          <a:prstGeom prst="rect">
            <a:avLst/>
          </a:prstGeom>
        </p:spPr>
      </p:pic>
      <p:sp>
        <p:nvSpPr>
          <p:cNvPr id="9" name="Rectangle 8"/>
          <p:cNvSpPr/>
          <p:nvPr/>
        </p:nvSpPr>
        <p:spPr bwMode="ltGray">
          <a:xfrm>
            <a:off x="3176" y="363940"/>
            <a:ext cx="10437812" cy="839026"/>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9003" y="36394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Slide Number Placeholder 5"/>
          <p:cNvSpPr txBox="1">
            <a:spLocks/>
          </p:cNvSpPr>
          <p:nvPr/>
        </p:nvSpPr>
        <p:spPr>
          <a:xfrm>
            <a:off x="10732631" y="507567"/>
            <a:ext cx="1154151" cy="1090789"/>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fld id="{6D22F896-40B5-4ADD-8801-0D06FADFA095}" type="slidenum">
              <a:rPr kumimoji="0" lang="en-US" sz="18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6</a:t>
            </a:fld>
            <a:endParaRPr kumimoji="0" lang="en-US"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2" name="Title 1"/>
          <p:cNvSpPr>
            <a:spLocks noGrp="1"/>
          </p:cNvSpPr>
          <p:nvPr>
            <p:ph type="title" idx="4294967295"/>
          </p:nvPr>
        </p:nvSpPr>
        <p:spPr>
          <a:xfrm>
            <a:off x="0" y="323785"/>
            <a:ext cx="10306030" cy="1080938"/>
          </a:xfrm>
        </p:spPr>
        <p:txBody>
          <a:bodyPr>
            <a:noAutofit/>
          </a:bodyPr>
          <a:lstStyle/>
          <a:p>
            <a:r>
              <a:rPr lang="tr-TR" sz="2600" dirty="0"/>
              <a:t>Seçmeli Derslerin Verimliliğine İlişkin Öğretmen Görüşleri</a:t>
            </a:r>
          </a:p>
        </p:txBody>
      </p:sp>
      <p:sp>
        <p:nvSpPr>
          <p:cNvPr id="6" name="Right Arrow 5">
            <a:hlinkClick r:id="" action="ppaction://hlinkshowjump?jump=nextslide"/>
          </p:cNvPr>
          <p:cNvSpPr/>
          <p:nvPr/>
        </p:nvSpPr>
        <p:spPr>
          <a:xfrm>
            <a:off x="10930618" y="805721"/>
            <a:ext cx="978408" cy="484632"/>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tr-T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9" name="Rectangle 18"/>
          <p:cNvSpPr/>
          <p:nvPr/>
        </p:nvSpPr>
        <p:spPr>
          <a:xfrm>
            <a:off x="104150" y="1902072"/>
            <a:ext cx="4757996" cy="1227231"/>
          </a:xfrm>
          <a:prstGeom prst="rect">
            <a:avLst/>
          </a:prstGeom>
          <a:solidFill>
            <a:srgbClr val="E5E6DA"/>
          </a:solidFill>
          <a:ln w="12700" cap="flat" cmpd="sng" algn="ctr">
            <a:noFill/>
            <a:prstDash val="solid"/>
            <a:miter lim="800000"/>
          </a:ln>
          <a:effectLst>
            <a:innerShdw blurRad="114300">
              <a:prstClr val="black"/>
            </a:innerShdw>
          </a:effectLst>
        </p:spPr>
        <p:txBody>
          <a:bodyPr rtlCol="0" anchor="ctr"/>
          <a:lstStyle/>
          <a:p>
            <a:pPr lvl="0" algn="just" defTabSz="914400"/>
            <a:r>
              <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rPr>
              <a:t>	</a:t>
            </a:r>
            <a:r>
              <a:rPr lang="tr-TR" kern="0" dirty="0">
                <a:solidFill>
                  <a:srgbClr val="3C4743">
                    <a:lumMod val="50000"/>
                  </a:srgbClr>
                </a:solidFill>
                <a:latin typeface="Calibri" panose="020F0502020204030204"/>
              </a:rPr>
              <a:t>Öğretmenlerin Seçmeli Ders Öğretmenlerinin Sayısı ve Niteliğine İlişkin Görüşleri</a:t>
            </a:r>
            <a:endPar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endParaRPr>
          </a:p>
        </p:txBody>
      </p:sp>
      <p:sp>
        <p:nvSpPr>
          <p:cNvPr id="18" name="Title 1"/>
          <p:cNvSpPr txBox="1">
            <a:spLocks/>
          </p:cNvSpPr>
          <p:nvPr/>
        </p:nvSpPr>
        <p:spPr>
          <a:xfrm>
            <a:off x="104150" y="1202966"/>
            <a:ext cx="4486138" cy="52161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tr-TR" sz="2500" b="0" i="0" u="none" strike="noStrike" kern="1200" cap="none" spc="0" normalizeH="0" baseline="0" noProof="0" dirty="0">
              <a:ln>
                <a:noFill/>
              </a:ln>
              <a:solidFill>
                <a:srgbClr val="DDCC64">
                  <a:lumMod val="75000"/>
                </a:srgbClr>
              </a:solidFill>
              <a:effectLst/>
              <a:uLnTx/>
              <a:uFillTx/>
              <a:latin typeface="Trebuchet MS" panose="020B0603020202020204"/>
              <a:ea typeface="+mj-ea"/>
              <a:cs typeface="+mj-cs"/>
            </a:endParaRPr>
          </a:p>
        </p:txBody>
      </p:sp>
      <p:sp>
        <p:nvSpPr>
          <p:cNvPr id="20" name="Rectangle 18">
            <a:extLst>
              <a:ext uri="{FF2B5EF4-FFF2-40B4-BE49-F238E27FC236}">
                <a16:creationId xmlns:a16="http://schemas.microsoft.com/office/drawing/2014/main" id="{ED0A9B79-914E-49E5-B261-F059641EC048}"/>
              </a:ext>
            </a:extLst>
          </p:cNvPr>
          <p:cNvSpPr/>
          <p:nvPr/>
        </p:nvSpPr>
        <p:spPr>
          <a:xfrm>
            <a:off x="6703324" y="1902072"/>
            <a:ext cx="5384525" cy="1280217"/>
          </a:xfrm>
          <a:prstGeom prst="rect">
            <a:avLst/>
          </a:prstGeom>
          <a:solidFill>
            <a:srgbClr val="E5E6DA"/>
          </a:solidFill>
          <a:ln w="12700" cap="flat" cmpd="sng" algn="ctr">
            <a:noFill/>
            <a:prstDash val="solid"/>
            <a:miter lim="800000"/>
          </a:ln>
          <a:effectLst>
            <a:innerShdw blurRad="114300">
              <a:prstClr val="black"/>
            </a:innerShdw>
          </a:effectLst>
        </p:spPr>
        <p:txBody>
          <a:bodyPr rtlCol="0" anchor="ctr"/>
          <a:lstStyle/>
          <a:p>
            <a:pPr lvl="0" algn="just" defTabSz="914400"/>
            <a:r>
              <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rPr>
              <a:t>	</a:t>
            </a:r>
            <a:r>
              <a:rPr lang="tr-TR" kern="0" dirty="0">
                <a:solidFill>
                  <a:srgbClr val="3C4743">
                    <a:lumMod val="50000"/>
                  </a:srgbClr>
                </a:solidFill>
                <a:latin typeface="Calibri" panose="020F0502020204030204"/>
              </a:rPr>
              <a:t>Öğretmenlerin çoğunluğu seçmeli dersler için yeterli nitelik ve nicelikte öğretmenin olduğunu ifade</a:t>
            </a:r>
          </a:p>
          <a:p>
            <a:pPr lvl="0" algn="just" defTabSz="914400"/>
            <a:r>
              <a:rPr lang="tr-TR" kern="0" dirty="0">
                <a:solidFill>
                  <a:srgbClr val="3C4743">
                    <a:lumMod val="50000"/>
                  </a:srgbClr>
                </a:solidFill>
                <a:latin typeface="Calibri" panose="020F0502020204030204"/>
              </a:rPr>
              <a:t>etmiştir.</a:t>
            </a:r>
            <a:endPar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endParaRPr>
          </a:p>
        </p:txBody>
      </p:sp>
      <p:sp>
        <p:nvSpPr>
          <p:cNvPr id="4" name="Ok: Sağ 3">
            <a:extLst>
              <a:ext uri="{FF2B5EF4-FFF2-40B4-BE49-F238E27FC236}">
                <a16:creationId xmlns:a16="http://schemas.microsoft.com/office/drawing/2014/main" id="{8284C199-B181-4539-9552-EDE4E0C6F96B}"/>
              </a:ext>
            </a:extLst>
          </p:cNvPr>
          <p:cNvSpPr/>
          <p:nvPr/>
        </p:nvSpPr>
        <p:spPr>
          <a:xfrm>
            <a:off x="5048865" y="2372129"/>
            <a:ext cx="1550308" cy="810160"/>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tr-T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25" name="Rectangle 8">
            <a:extLst>
              <a:ext uri="{FF2B5EF4-FFF2-40B4-BE49-F238E27FC236}">
                <a16:creationId xmlns:a16="http://schemas.microsoft.com/office/drawing/2014/main" id="{869D2E34-B76E-415B-9D38-70580764CCF4}"/>
              </a:ext>
            </a:extLst>
          </p:cNvPr>
          <p:cNvSpPr/>
          <p:nvPr/>
        </p:nvSpPr>
        <p:spPr bwMode="ltGray">
          <a:xfrm>
            <a:off x="5453" y="1285130"/>
            <a:ext cx="7596261" cy="352131"/>
          </a:xfrm>
          <a:prstGeom prst="rect">
            <a:avLst/>
          </a:prstGeom>
          <a:ln/>
        </p:spPr>
        <p:style>
          <a:lnRef idx="2">
            <a:schemeClr val="dk1"/>
          </a:lnRef>
          <a:fillRef idx="1">
            <a:schemeClr val="lt1"/>
          </a:fillRef>
          <a:effectRef idx="0">
            <a:schemeClr val="dk1"/>
          </a:effectRef>
          <a:fontRef idx="minor">
            <a:schemeClr val="dk1"/>
          </a:fontRef>
        </p:style>
        <p:txBody>
          <a:bodyPr/>
          <a:lstStyle/>
          <a:p>
            <a:pPr lvl="0"/>
            <a:r>
              <a:rPr lang="tr-TR" dirty="0">
                <a:solidFill>
                  <a:prstClr val="black"/>
                </a:solidFill>
              </a:rPr>
              <a:t>Öğretmen ve araç-gereç yeterliğine ilişkin bulgular :</a:t>
            </a:r>
            <a:endParaRPr kumimoji="0" lang="tr-T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26" name="Rectangle 18">
            <a:extLst>
              <a:ext uri="{FF2B5EF4-FFF2-40B4-BE49-F238E27FC236}">
                <a16:creationId xmlns:a16="http://schemas.microsoft.com/office/drawing/2014/main" id="{B3EDAD7E-D980-4C7A-9C05-7AE20C24D446}"/>
              </a:ext>
            </a:extLst>
          </p:cNvPr>
          <p:cNvSpPr/>
          <p:nvPr/>
        </p:nvSpPr>
        <p:spPr>
          <a:xfrm>
            <a:off x="152920" y="3511552"/>
            <a:ext cx="4757996" cy="1280217"/>
          </a:xfrm>
          <a:prstGeom prst="rect">
            <a:avLst/>
          </a:prstGeom>
          <a:solidFill>
            <a:srgbClr val="E5E6DA"/>
          </a:solidFill>
          <a:ln w="12700" cap="flat" cmpd="sng" algn="ctr">
            <a:noFill/>
            <a:prstDash val="solid"/>
            <a:miter lim="800000"/>
          </a:ln>
          <a:effectLst>
            <a:innerShdw blurRad="114300">
              <a:prstClr val="black"/>
            </a:innerShdw>
          </a:effectLst>
        </p:spPr>
        <p:txBody>
          <a:bodyPr rtlCol="0" anchor="ctr"/>
          <a:lstStyle/>
          <a:p>
            <a:pPr lvl="0" algn="just" defTabSz="914400"/>
            <a:r>
              <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rPr>
              <a:t>	</a:t>
            </a:r>
            <a:r>
              <a:rPr lang="tr-TR" kern="0" dirty="0">
                <a:solidFill>
                  <a:srgbClr val="3C4743">
                    <a:lumMod val="50000"/>
                  </a:srgbClr>
                </a:solidFill>
                <a:latin typeface="Calibri" panose="020F0502020204030204"/>
              </a:rPr>
              <a:t>Öğretmenlerin Okuttuğu Seçmeli Dersle İlgili </a:t>
            </a:r>
            <a:r>
              <a:rPr lang="tr-TR" kern="0" dirty="0" err="1">
                <a:solidFill>
                  <a:srgbClr val="3C4743">
                    <a:lumMod val="50000"/>
                  </a:srgbClr>
                </a:solidFill>
                <a:latin typeface="Calibri" panose="020F0502020204030204"/>
              </a:rPr>
              <a:t>Hizmetiçi</a:t>
            </a:r>
            <a:r>
              <a:rPr lang="tr-TR" kern="0" dirty="0">
                <a:solidFill>
                  <a:srgbClr val="3C4743">
                    <a:lumMod val="50000"/>
                  </a:srgbClr>
                </a:solidFill>
                <a:latin typeface="Calibri" panose="020F0502020204030204"/>
              </a:rPr>
              <a:t> Eğitim Alma Durumu</a:t>
            </a:r>
            <a:endPar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endParaRPr>
          </a:p>
        </p:txBody>
      </p:sp>
      <p:sp>
        <p:nvSpPr>
          <p:cNvPr id="27" name="Rectangle 18">
            <a:extLst>
              <a:ext uri="{FF2B5EF4-FFF2-40B4-BE49-F238E27FC236}">
                <a16:creationId xmlns:a16="http://schemas.microsoft.com/office/drawing/2014/main" id="{0971E001-21C7-4AE0-BCDA-9AC2FE769C3B}"/>
              </a:ext>
            </a:extLst>
          </p:cNvPr>
          <p:cNvSpPr/>
          <p:nvPr/>
        </p:nvSpPr>
        <p:spPr>
          <a:xfrm>
            <a:off x="6752094" y="3511552"/>
            <a:ext cx="5384525" cy="1280217"/>
          </a:xfrm>
          <a:prstGeom prst="rect">
            <a:avLst/>
          </a:prstGeom>
          <a:solidFill>
            <a:srgbClr val="E5E6DA"/>
          </a:solidFill>
          <a:ln w="12700" cap="flat" cmpd="sng" algn="ctr">
            <a:noFill/>
            <a:prstDash val="solid"/>
            <a:miter lim="800000"/>
          </a:ln>
          <a:effectLst>
            <a:innerShdw blurRad="114300">
              <a:prstClr val="black"/>
            </a:innerShdw>
          </a:effectLst>
        </p:spPr>
        <p:txBody>
          <a:bodyPr rtlCol="0" anchor="ctr"/>
          <a:lstStyle/>
          <a:p>
            <a:pPr lvl="0" algn="just" defTabSz="914400"/>
            <a:r>
              <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rPr>
              <a:t>	</a:t>
            </a:r>
            <a:r>
              <a:rPr lang="tr-TR" kern="0" dirty="0">
                <a:solidFill>
                  <a:srgbClr val="3C4743">
                    <a:lumMod val="50000"/>
                  </a:srgbClr>
                </a:solidFill>
                <a:latin typeface="Calibri" panose="020F0502020204030204"/>
              </a:rPr>
              <a:t>Ankete katılan hiç bir </a:t>
            </a:r>
            <a:r>
              <a:rPr lang="tr-TR" kern="0" dirty="0" err="1">
                <a:solidFill>
                  <a:srgbClr val="3C4743">
                    <a:lumMod val="50000"/>
                  </a:srgbClr>
                </a:solidFill>
                <a:latin typeface="Calibri" panose="020F0502020204030204"/>
              </a:rPr>
              <a:t>öğretmnen</a:t>
            </a:r>
            <a:r>
              <a:rPr lang="tr-TR" kern="0" dirty="0">
                <a:solidFill>
                  <a:srgbClr val="3C4743">
                    <a:lumMod val="50000"/>
                  </a:srgbClr>
                </a:solidFill>
                <a:latin typeface="Calibri" panose="020F0502020204030204"/>
              </a:rPr>
              <a:t> hizmet içi eğitim almadıklarını belirtmişlerdir.</a:t>
            </a:r>
            <a:endPar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endParaRPr>
          </a:p>
        </p:txBody>
      </p:sp>
      <p:sp>
        <p:nvSpPr>
          <p:cNvPr id="28" name="Ok: Sağ 27">
            <a:extLst>
              <a:ext uri="{FF2B5EF4-FFF2-40B4-BE49-F238E27FC236}">
                <a16:creationId xmlns:a16="http://schemas.microsoft.com/office/drawing/2014/main" id="{83A48C2F-2F8C-4E01-9C54-913DF2AE6414}"/>
              </a:ext>
            </a:extLst>
          </p:cNvPr>
          <p:cNvSpPr/>
          <p:nvPr/>
        </p:nvSpPr>
        <p:spPr>
          <a:xfrm>
            <a:off x="5097635" y="3746580"/>
            <a:ext cx="1550308" cy="810160"/>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tr-T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21" name="Rectangle 18">
            <a:extLst>
              <a:ext uri="{FF2B5EF4-FFF2-40B4-BE49-F238E27FC236}">
                <a16:creationId xmlns:a16="http://schemas.microsoft.com/office/drawing/2014/main" id="{80F7135F-02C4-46D6-BC09-57F46DB8542E}"/>
              </a:ext>
            </a:extLst>
          </p:cNvPr>
          <p:cNvSpPr/>
          <p:nvPr/>
        </p:nvSpPr>
        <p:spPr>
          <a:xfrm>
            <a:off x="152920" y="5115933"/>
            <a:ext cx="4757996" cy="1280217"/>
          </a:xfrm>
          <a:prstGeom prst="rect">
            <a:avLst/>
          </a:prstGeom>
          <a:solidFill>
            <a:srgbClr val="E5E6DA"/>
          </a:solidFill>
          <a:ln w="12700" cap="flat" cmpd="sng" algn="ctr">
            <a:noFill/>
            <a:prstDash val="solid"/>
            <a:miter lim="800000"/>
          </a:ln>
          <a:effectLst>
            <a:innerShdw blurRad="114300">
              <a:prstClr val="black"/>
            </a:innerShdw>
          </a:effectLst>
        </p:spPr>
        <p:txBody>
          <a:bodyPr rtlCol="0" anchor="ctr"/>
          <a:lstStyle/>
          <a:p>
            <a:pPr lvl="0" algn="just" defTabSz="914400"/>
            <a:r>
              <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rPr>
              <a:t>	</a:t>
            </a:r>
            <a:r>
              <a:rPr lang="tr-TR" kern="0" dirty="0">
                <a:solidFill>
                  <a:srgbClr val="3C4743">
                    <a:lumMod val="50000"/>
                  </a:srgbClr>
                </a:solidFill>
                <a:latin typeface="Calibri" panose="020F0502020204030204"/>
              </a:rPr>
              <a:t>Öğretmenlerin Seçmeli ders çeşidi ve saatlerine ilişkin Görüşleri</a:t>
            </a:r>
            <a:endPar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endParaRPr>
          </a:p>
        </p:txBody>
      </p:sp>
      <p:sp>
        <p:nvSpPr>
          <p:cNvPr id="22" name="Rectangle 18">
            <a:extLst>
              <a:ext uri="{FF2B5EF4-FFF2-40B4-BE49-F238E27FC236}">
                <a16:creationId xmlns:a16="http://schemas.microsoft.com/office/drawing/2014/main" id="{D82DED72-FFEC-4259-B95F-51C6CB3C21C9}"/>
              </a:ext>
            </a:extLst>
          </p:cNvPr>
          <p:cNvSpPr/>
          <p:nvPr/>
        </p:nvSpPr>
        <p:spPr>
          <a:xfrm>
            <a:off x="6752094" y="5115933"/>
            <a:ext cx="5384525" cy="1486035"/>
          </a:xfrm>
          <a:prstGeom prst="rect">
            <a:avLst/>
          </a:prstGeom>
          <a:solidFill>
            <a:srgbClr val="E5E6DA"/>
          </a:solidFill>
          <a:ln w="12700" cap="flat" cmpd="sng" algn="ctr">
            <a:noFill/>
            <a:prstDash val="solid"/>
            <a:miter lim="800000"/>
          </a:ln>
          <a:effectLst>
            <a:innerShdw blurRad="114300">
              <a:prstClr val="black"/>
            </a:innerShdw>
          </a:effectLst>
        </p:spPr>
        <p:txBody>
          <a:bodyPr rtlCol="0" anchor="ctr"/>
          <a:lstStyle/>
          <a:p>
            <a:pPr lvl="0" algn="just" defTabSz="914400"/>
            <a:r>
              <a:rPr lang="tr-TR" kern="0" dirty="0">
                <a:solidFill>
                  <a:srgbClr val="3C4743">
                    <a:lumMod val="50000"/>
                  </a:srgbClr>
                </a:solidFill>
                <a:latin typeface="Calibri" panose="020F0502020204030204"/>
              </a:rPr>
              <a:t>	Seçmeli derslerin çeşidiyle ilgili sıkıntı olmadığı, ancak ikili eğitim yapan okullarda seçmeli derslerin son saatlerde yapılmasının verimliliği düşürdüğü anlaşılmaktadır.</a:t>
            </a:r>
            <a:endPar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endParaRPr>
          </a:p>
        </p:txBody>
      </p:sp>
      <p:sp>
        <p:nvSpPr>
          <p:cNvPr id="23" name="Ok: Sağ 22">
            <a:extLst>
              <a:ext uri="{FF2B5EF4-FFF2-40B4-BE49-F238E27FC236}">
                <a16:creationId xmlns:a16="http://schemas.microsoft.com/office/drawing/2014/main" id="{259048F0-7E85-4DF9-909F-906ED31C1A26}"/>
              </a:ext>
            </a:extLst>
          </p:cNvPr>
          <p:cNvSpPr/>
          <p:nvPr/>
        </p:nvSpPr>
        <p:spPr>
          <a:xfrm>
            <a:off x="5097635" y="5350961"/>
            <a:ext cx="1550308" cy="810160"/>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tr-T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3313252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9">
                                            <p:bg/>
                                          </p:spTgt>
                                        </p:tgtEl>
                                        <p:attrNameLst>
                                          <p:attrName>style.visibility</p:attrName>
                                        </p:attrNameLst>
                                      </p:cBhvr>
                                      <p:to>
                                        <p:strVal val="visible"/>
                                      </p:to>
                                    </p:set>
                                    <p:animEffect transition="in" filter="wipe(up)">
                                      <p:cBhvr>
                                        <p:cTn id="7" dur="2000"/>
                                        <p:tgtEl>
                                          <p:spTgt spid="19">
                                            <p:bg/>
                                          </p:spTgt>
                                        </p:tgtEl>
                                      </p:cBhvr>
                                    </p:animEffect>
                                  </p:childTnLst>
                                </p:cTn>
                              </p:par>
                            </p:childTnLst>
                          </p:cTn>
                        </p:par>
                        <p:par>
                          <p:cTn id="8" fill="hold">
                            <p:stCondLst>
                              <p:cond delay="2000"/>
                            </p:stCondLst>
                            <p:childTnLst>
                              <p:par>
                                <p:cTn id="9" presetID="22" presetClass="entr" presetSubtype="1" fill="hold" grpId="0" nodeType="afterEffect">
                                  <p:stCondLst>
                                    <p:cond delay="0"/>
                                  </p:stCondLst>
                                  <p:childTnLst>
                                    <p:set>
                                      <p:cBhvr>
                                        <p:cTn id="10" dur="1" fill="hold">
                                          <p:stCondLst>
                                            <p:cond delay="0"/>
                                          </p:stCondLst>
                                        </p:cTn>
                                        <p:tgtEl>
                                          <p:spTgt spid="19">
                                            <p:txEl>
                                              <p:pRg st="0" end="0"/>
                                            </p:txEl>
                                          </p:spTgt>
                                        </p:tgtEl>
                                        <p:attrNameLst>
                                          <p:attrName>style.visibility</p:attrName>
                                        </p:attrNameLst>
                                      </p:cBhvr>
                                      <p:to>
                                        <p:strVal val="visible"/>
                                      </p:to>
                                    </p:set>
                                    <p:animEffect transition="in" filter="wipe(up)">
                                      <p:cBhvr>
                                        <p:cTn id="11" dur="2000"/>
                                        <p:tgtEl>
                                          <p:spTgt spid="19">
                                            <p:txEl>
                                              <p:pRg st="0" end="0"/>
                                            </p:txEl>
                                          </p:spTgt>
                                        </p:tgtEl>
                                      </p:cBhvr>
                                    </p:animEffect>
                                  </p:childTnLst>
                                </p:cTn>
                              </p:par>
                            </p:childTnLst>
                          </p:cTn>
                        </p:par>
                        <p:par>
                          <p:cTn id="12" fill="hold">
                            <p:stCondLst>
                              <p:cond delay="4000"/>
                            </p:stCondLst>
                            <p:childTnLst>
                              <p:par>
                                <p:cTn id="13" presetID="2" presetClass="entr" presetSubtype="4"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childTnLst>
                          </p:cTn>
                        </p:par>
                        <p:par>
                          <p:cTn id="17" fill="hold">
                            <p:stCondLst>
                              <p:cond delay="4500"/>
                            </p:stCondLst>
                            <p:childTnLst>
                              <p:par>
                                <p:cTn id="18" presetID="22" presetClass="entr" presetSubtype="1" fill="hold" grpId="0" nodeType="afterEffect">
                                  <p:stCondLst>
                                    <p:cond delay="0"/>
                                  </p:stCondLst>
                                  <p:childTnLst>
                                    <p:set>
                                      <p:cBhvr>
                                        <p:cTn id="19" dur="1" fill="hold">
                                          <p:stCondLst>
                                            <p:cond delay="0"/>
                                          </p:stCondLst>
                                        </p:cTn>
                                        <p:tgtEl>
                                          <p:spTgt spid="20">
                                            <p:bg/>
                                          </p:spTgt>
                                        </p:tgtEl>
                                        <p:attrNameLst>
                                          <p:attrName>style.visibility</p:attrName>
                                        </p:attrNameLst>
                                      </p:cBhvr>
                                      <p:to>
                                        <p:strVal val="visible"/>
                                      </p:to>
                                    </p:set>
                                    <p:animEffect transition="in" filter="wipe(up)">
                                      <p:cBhvr>
                                        <p:cTn id="20" dur="2000"/>
                                        <p:tgtEl>
                                          <p:spTgt spid="20">
                                            <p:bg/>
                                          </p:spTgt>
                                        </p:tgtEl>
                                      </p:cBhvr>
                                    </p:animEffect>
                                  </p:childTnLst>
                                </p:cTn>
                              </p:par>
                            </p:childTnLst>
                          </p:cTn>
                        </p:par>
                        <p:par>
                          <p:cTn id="21" fill="hold">
                            <p:stCondLst>
                              <p:cond delay="6500"/>
                            </p:stCondLst>
                            <p:childTnLst>
                              <p:par>
                                <p:cTn id="22" presetID="22" presetClass="entr" presetSubtype="1" fill="hold" grpId="0" nodeType="afterEffect">
                                  <p:stCondLst>
                                    <p:cond delay="0"/>
                                  </p:stCondLst>
                                  <p:childTnLst>
                                    <p:set>
                                      <p:cBhvr>
                                        <p:cTn id="23" dur="1" fill="hold">
                                          <p:stCondLst>
                                            <p:cond delay="0"/>
                                          </p:stCondLst>
                                        </p:cTn>
                                        <p:tgtEl>
                                          <p:spTgt spid="20">
                                            <p:txEl>
                                              <p:pRg st="0" end="0"/>
                                            </p:txEl>
                                          </p:spTgt>
                                        </p:tgtEl>
                                        <p:attrNameLst>
                                          <p:attrName>style.visibility</p:attrName>
                                        </p:attrNameLst>
                                      </p:cBhvr>
                                      <p:to>
                                        <p:strVal val="visible"/>
                                      </p:to>
                                    </p:set>
                                    <p:animEffect transition="in" filter="wipe(up)">
                                      <p:cBhvr>
                                        <p:cTn id="24" dur="2000"/>
                                        <p:tgtEl>
                                          <p:spTgt spid="20">
                                            <p:txEl>
                                              <p:pRg st="0" end="0"/>
                                            </p:txEl>
                                          </p:spTgt>
                                        </p:tgtEl>
                                      </p:cBhvr>
                                    </p:animEffect>
                                  </p:childTnLst>
                                </p:cTn>
                              </p:par>
                            </p:childTnLst>
                          </p:cTn>
                        </p:par>
                        <p:par>
                          <p:cTn id="25" fill="hold">
                            <p:stCondLst>
                              <p:cond delay="8500"/>
                            </p:stCondLst>
                            <p:childTnLst>
                              <p:par>
                                <p:cTn id="26" presetID="22" presetClass="entr" presetSubtype="1" fill="hold" grpId="0" nodeType="afterEffect">
                                  <p:stCondLst>
                                    <p:cond delay="0"/>
                                  </p:stCondLst>
                                  <p:childTnLst>
                                    <p:set>
                                      <p:cBhvr>
                                        <p:cTn id="27" dur="1" fill="hold">
                                          <p:stCondLst>
                                            <p:cond delay="0"/>
                                          </p:stCondLst>
                                        </p:cTn>
                                        <p:tgtEl>
                                          <p:spTgt spid="20">
                                            <p:txEl>
                                              <p:pRg st="1" end="1"/>
                                            </p:txEl>
                                          </p:spTgt>
                                        </p:tgtEl>
                                        <p:attrNameLst>
                                          <p:attrName>style.visibility</p:attrName>
                                        </p:attrNameLst>
                                      </p:cBhvr>
                                      <p:to>
                                        <p:strVal val="visible"/>
                                      </p:to>
                                    </p:set>
                                    <p:animEffect transition="in" filter="wipe(up)">
                                      <p:cBhvr>
                                        <p:cTn id="28" dur="2000"/>
                                        <p:tgtEl>
                                          <p:spTgt spid="20">
                                            <p:txEl>
                                              <p:pRg st="1" end="1"/>
                                            </p:txEl>
                                          </p:spTgt>
                                        </p:tgtEl>
                                      </p:cBhvr>
                                    </p:animEffect>
                                  </p:childTnLst>
                                </p:cTn>
                              </p:par>
                            </p:childTnLst>
                          </p:cTn>
                        </p:par>
                        <p:par>
                          <p:cTn id="29" fill="hold">
                            <p:stCondLst>
                              <p:cond delay="10500"/>
                            </p:stCondLst>
                            <p:childTnLst>
                              <p:par>
                                <p:cTn id="30" presetID="22" presetClass="entr" presetSubtype="1" fill="hold" grpId="0" nodeType="afterEffect">
                                  <p:stCondLst>
                                    <p:cond delay="0"/>
                                  </p:stCondLst>
                                  <p:childTnLst>
                                    <p:set>
                                      <p:cBhvr>
                                        <p:cTn id="31" dur="1" fill="hold">
                                          <p:stCondLst>
                                            <p:cond delay="0"/>
                                          </p:stCondLst>
                                        </p:cTn>
                                        <p:tgtEl>
                                          <p:spTgt spid="26">
                                            <p:bg/>
                                          </p:spTgt>
                                        </p:tgtEl>
                                        <p:attrNameLst>
                                          <p:attrName>style.visibility</p:attrName>
                                        </p:attrNameLst>
                                      </p:cBhvr>
                                      <p:to>
                                        <p:strVal val="visible"/>
                                      </p:to>
                                    </p:set>
                                    <p:animEffect transition="in" filter="wipe(up)">
                                      <p:cBhvr>
                                        <p:cTn id="32" dur="2000"/>
                                        <p:tgtEl>
                                          <p:spTgt spid="26">
                                            <p:bg/>
                                          </p:spTgt>
                                        </p:tgtEl>
                                      </p:cBhvr>
                                    </p:animEffect>
                                  </p:childTnLst>
                                </p:cTn>
                              </p:par>
                            </p:childTnLst>
                          </p:cTn>
                        </p:par>
                        <p:par>
                          <p:cTn id="33" fill="hold">
                            <p:stCondLst>
                              <p:cond delay="12500"/>
                            </p:stCondLst>
                            <p:childTnLst>
                              <p:par>
                                <p:cTn id="34" presetID="22" presetClass="entr" presetSubtype="1" fill="hold" grpId="0" nodeType="afterEffect">
                                  <p:stCondLst>
                                    <p:cond delay="0"/>
                                  </p:stCondLst>
                                  <p:childTnLst>
                                    <p:set>
                                      <p:cBhvr>
                                        <p:cTn id="35" dur="1" fill="hold">
                                          <p:stCondLst>
                                            <p:cond delay="0"/>
                                          </p:stCondLst>
                                        </p:cTn>
                                        <p:tgtEl>
                                          <p:spTgt spid="26">
                                            <p:txEl>
                                              <p:pRg st="0" end="0"/>
                                            </p:txEl>
                                          </p:spTgt>
                                        </p:tgtEl>
                                        <p:attrNameLst>
                                          <p:attrName>style.visibility</p:attrName>
                                        </p:attrNameLst>
                                      </p:cBhvr>
                                      <p:to>
                                        <p:strVal val="visible"/>
                                      </p:to>
                                    </p:set>
                                    <p:animEffect transition="in" filter="wipe(up)">
                                      <p:cBhvr>
                                        <p:cTn id="36" dur="2000"/>
                                        <p:tgtEl>
                                          <p:spTgt spid="26">
                                            <p:txEl>
                                              <p:pRg st="0" end="0"/>
                                            </p:txEl>
                                          </p:spTgt>
                                        </p:tgtEl>
                                      </p:cBhvr>
                                    </p:animEffect>
                                  </p:childTnLst>
                                </p:cTn>
                              </p:par>
                            </p:childTnLst>
                          </p:cTn>
                        </p:par>
                        <p:par>
                          <p:cTn id="37" fill="hold">
                            <p:stCondLst>
                              <p:cond delay="14500"/>
                            </p:stCondLst>
                            <p:childTnLst>
                              <p:par>
                                <p:cTn id="38" presetID="2" presetClass="entr" presetSubtype="4" fill="hold" grpId="0" nodeType="afterEffect">
                                  <p:stCondLst>
                                    <p:cond delay="0"/>
                                  </p:stCondLst>
                                  <p:childTnLst>
                                    <p:set>
                                      <p:cBhvr>
                                        <p:cTn id="39" dur="1" fill="hold">
                                          <p:stCondLst>
                                            <p:cond delay="0"/>
                                          </p:stCondLst>
                                        </p:cTn>
                                        <p:tgtEl>
                                          <p:spTgt spid="28"/>
                                        </p:tgtEl>
                                        <p:attrNameLst>
                                          <p:attrName>style.visibility</p:attrName>
                                        </p:attrNameLst>
                                      </p:cBhvr>
                                      <p:to>
                                        <p:strVal val="visible"/>
                                      </p:to>
                                    </p:set>
                                    <p:anim calcmode="lin" valueType="num">
                                      <p:cBhvr additive="base">
                                        <p:cTn id="40" dur="500" fill="hold"/>
                                        <p:tgtEl>
                                          <p:spTgt spid="28"/>
                                        </p:tgtEl>
                                        <p:attrNameLst>
                                          <p:attrName>ppt_x</p:attrName>
                                        </p:attrNameLst>
                                      </p:cBhvr>
                                      <p:tavLst>
                                        <p:tav tm="0">
                                          <p:val>
                                            <p:strVal val="#ppt_x"/>
                                          </p:val>
                                        </p:tav>
                                        <p:tav tm="100000">
                                          <p:val>
                                            <p:strVal val="#ppt_x"/>
                                          </p:val>
                                        </p:tav>
                                      </p:tavLst>
                                    </p:anim>
                                    <p:anim calcmode="lin" valueType="num">
                                      <p:cBhvr additive="base">
                                        <p:cTn id="41" dur="500" fill="hold"/>
                                        <p:tgtEl>
                                          <p:spTgt spid="28"/>
                                        </p:tgtEl>
                                        <p:attrNameLst>
                                          <p:attrName>ppt_y</p:attrName>
                                        </p:attrNameLst>
                                      </p:cBhvr>
                                      <p:tavLst>
                                        <p:tav tm="0">
                                          <p:val>
                                            <p:strVal val="1+#ppt_h/2"/>
                                          </p:val>
                                        </p:tav>
                                        <p:tav tm="100000">
                                          <p:val>
                                            <p:strVal val="#ppt_y"/>
                                          </p:val>
                                        </p:tav>
                                      </p:tavLst>
                                    </p:anim>
                                  </p:childTnLst>
                                </p:cTn>
                              </p:par>
                            </p:childTnLst>
                          </p:cTn>
                        </p:par>
                        <p:par>
                          <p:cTn id="42" fill="hold">
                            <p:stCondLst>
                              <p:cond delay="15000"/>
                            </p:stCondLst>
                            <p:childTnLst>
                              <p:par>
                                <p:cTn id="43" presetID="22" presetClass="entr" presetSubtype="1" fill="hold" grpId="0" nodeType="afterEffect">
                                  <p:stCondLst>
                                    <p:cond delay="0"/>
                                  </p:stCondLst>
                                  <p:childTnLst>
                                    <p:set>
                                      <p:cBhvr>
                                        <p:cTn id="44" dur="1" fill="hold">
                                          <p:stCondLst>
                                            <p:cond delay="0"/>
                                          </p:stCondLst>
                                        </p:cTn>
                                        <p:tgtEl>
                                          <p:spTgt spid="27">
                                            <p:bg/>
                                          </p:spTgt>
                                        </p:tgtEl>
                                        <p:attrNameLst>
                                          <p:attrName>style.visibility</p:attrName>
                                        </p:attrNameLst>
                                      </p:cBhvr>
                                      <p:to>
                                        <p:strVal val="visible"/>
                                      </p:to>
                                    </p:set>
                                    <p:animEffect transition="in" filter="wipe(up)">
                                      <p:cBhvr>
                                        <p:cTn id="45" dur="2000"/>
                                        <p:tgtEl>
                                          <p:spTgt spid="27">
                                            <p:bg/>
                                          </p:spTgt>
                                        </p:tgtEl>
                                      </p:cBhvr>
                                    </p:animEffect>
                                  </p:childTnLst>
                                </p:cTn>
                              </p:par>
                            </p:childTnLst>
                          </p:cTn>
                        </p:par>
                        <p:par>
                          <p:cTn id="46" fill="hold">
                            <p:stCondLst>
                              <p:cond delay="17000"/>
                            </p:stCondLst>
                            <p:childTnLst>
                              <p:par>
                                <p:cTn id="47" presetID="22" presetClass="entr" presetSubtype="1" fill="hold" grpId="0" nodeType="afterEffect">
                                  <p:stCondLst>
                                    <p:cond delay="0"/>
                                  </p:stCondLst>
                                  <p:childTnLst>
                                    <p:set>
                                      <p:cBhvr>
                                        <p:cTn id="48" dur="1" fill="hold">
                                          <p:stCondLst>
                                            <p:cond delay="0"/>
                                          </p:stCondLst>
                                        </p:cTn>
                                        <p:tgtEl>
                                          <p:spTgt spid="27">
                                            <p:txEl>
                                              <p:pRg st="0" end="0"/>
                                            </p:txEl>
                                          </p:spTgt>
                                        </p:tgtEl>
                                        <p:attrNameLst>
                                          <p:attrName>style.visibility</p:attrName>
                                        </p:attrNameLst>
                                      </p:cBhvr>
                                      <p:to>
                                        <p:strVal val="visible"/>
                                      </p:to>
                                    </p:set>
                                    <p:animEffect transition="in" filter="wipe(up)">
                                      <p:cBhvr>
                                        <p:cTn id="49" dur="2000"/>
                                        <p:tgtEl>
                                          <p:spTgt spid="27">
                                            <p:txEl>
                                              <p:pRg st="0" end="0"/>
                                            </p:txEl>
                                          </p:spTgt>
                                        </p:tgtEl>
                                      </p:cBhvr>
                                    </p:animEffect>
                                  </p:childTnLst>
                                </p:cTn>
                              </p:par>
                            </p:childTnLst>
                          </p:cTn>
                        </p:par>
                        <p:par>
                          <p:cTn id="50" fill="hold">
                            <p:stCondLst>
                              <p:cond delay="19000"/>
                            </p:stCondLst>
                            <p:childTnLst>
                              <p:par>
                                <p:cTn id="51" presetID="22" presetClass="entr" presetSubtype="1" fill="hold" grpId="0" nodeType="afterEffect">
                                  <p:stCondLst>
                                    <p:cond delay="0"/>
                                  </p:stCondLst>
                                  <p:childTnLst>
                                    <p:set>
                                      <p:cBhvr>
                                        <p:cTn id="52" dur="1" fill="hold">
                                          <p:stCondLst>
                                            <p:cond delay="0"/>
                                          </p:stCondLst>
                                        </p:cTn>
                                        <p:tgtEl>
                                          <p:spTgt spid="21">
                                            <p:bg/>
                                          </p:spTgt>
                                        </p:tgtEl>
                                        <p:attrNameLst>
                                          <p:attrName>style.visibility</p:attrName>
                                        </p:attrNameLst>
                                      </p:cBhvr>
                                      <p:to>
                                        <p:strVal val="visible"/>
                                      </p:to>
                                    </p:set>
                                    <p:animEffect transition="in" filter="wipe(up)">
                                      <p:cBhvr>
                                        <p:cTn id="53" dur="2000"/>
                                        <p:tgtEl>
                                          <p:spTgt spid="21">
                                            <p:bg/>
                                          </p:spTgt>
                                        </p:tgtEl>
                                      </p:cBhvr>
                                    </p:animEffect>
                                  </p:childTnLst>
                                </p:cTn>
                              </p:par>
                            </p:childTnLst>
                          </p:cTn>
                        </p:par>
                        <p:par>
                          <p:cTn id="54" fill="hold">
                            <p:stCondLst>
                              <p:cond delay="21000"/>
                            </p:stCondLst>
                            <p:childTnLst>
                              <p:par>
                                <p:cTn id="55" presetID="22" presetClass="entr" presetSubtype="1" fill="hold" grpId="0" nodeType="afterEffect">
                                  <p:stCondLst>
                                    <p:cond delay="0"/>
                                  </p:stCondLst>
                                  <p:childTnLst>
                                    <p:set>
                                      <p:cBhvr>
                                        <p:cTn id="56" dur="1" fill="hold">
                                          <p:stCondLst>
                                            <p:cond delay="0"/>
                                          </p:stCondLst>
                                        </p:cTn>
                                        <p:tgtEl>
                                          <p:spTgt spid="21">
                                            <p:txEl>
                                              <p:pRg st="0" end="0"/>
                                            </p:txEl>
                                          </p:spTgt>
                                        </p:tgtEl>
                                        <p:attrNameLst>
                                          <p:attrName>style.visibility</p:attrName>
                                        </p:attrNameLst>
                                      </p:cBhvr>
                                      <p:to>
                                        <p:strVal val="visible"/>
                                      </p:to>
                                    </p:set>
                                    <p:animEffect transition="in" filter="wipe(up)">
                                      <p:cBhvr>
                                        <p:cTn id="57" dur="2000"/>
                                        <p:tgtEl>
                                          <p:spTgt spid="21">
                                            <p:txEl>
                                              <p:pRg st="0" end="0"/>
                                            </p:txEl>
                                          </p:spTgt>
                                        </p:tgtEl>
                                      </p:cBhvr>
                                    </p:animEffect>
                                  </p:childTnLst>
                                </p:cTn>
                              </p:par>
                            </p:childTnLst>
                          </p:cTn>
                        </p:par>
                        <p:par>
                          <p:cTn id="58" fill="hold">
                            <p:stCondLst>
                              <p:cond delay="23000"/>
                            </p:stCondLst>
                            <p:childTnLst>
                              <p:par>
                                <p:cTn id="59" presetID="2" presetClass="entr" presetSubtype="4" fill="hold" grpId="0" nodeType="afterEffect">
                                  <p:stCondLst>
                                    <p:cond delay="0"/>
                                  </p:stCondLst>
                                  <p:childTnLst>
                                    <p:set>
                                      <p:cBhvr>
                                        <p:cTn id="60" dur="1" fill="hold">
                                          <p:stCondLst>
                                            <p:cond delay="0"/>
                                          </p:stCondLst>
                                        </p:cTn>
                                        <p:tgtEl>
                                          <p:spTgt spid="23"/>
                                        </p:tgtEl>
                                        <p:attrNameLst>
                                          <p:attrName>style.visibility</p:attrName>
                                        </p:attrNameLst>
                                      </p:cBhvr>
                                      <p:to>
                                        <p:strVal val="visible"/>
                                      </p:to>
                                    </p:set>
                                    <p:anim calcmode="lin" valueType="num">
                                      <p:cBhvr additive="base">
                                        <p:cTn id="61" dur="500" fill="hold"/>
                                        <p:tgtEl>
                                          <p:spTgt spid="23"/>
                                        </p:tgtEl>
                                        <p:attrNameLst>
                                          <p:attrName>ppt_x</p:attrName>
                                        </p:attrNameLst>
                                      </p:cBhvr>
                                      <p:tavLst>
                                        <p:tav tm="0">
                                          <p:val>
                                            <p:strVal val="#ppt_x"/>
                                          </p:val>
                                        </p:tav>
                                        <p:tav tm="100000">
                                          <p:val>
                                            <p:strVal val="#ppt_x"/>
                                          </p:val>
                                        </p:tav>
                                      </p:tavLst>
                                    </p:anim>
                                    <p:anim calcmode="lin" valueType="num">
                                      <p:cBhvr additive="base">
                                        <p:cTn id="62" dur="500" fill="hold"/>
                                        <p:tgtEl>
                                          <p:spTgt spid="23"/>
                                        </p:tgtEl>
                                        <p:attrNameLst>
                                          <p:attrName>ppt_y</p:attrName>
                                        </p:attrNameLst>
                                      </p:cBhvr>
                                      <p:tavLst>
                                        <p:tav tm="0">
                                          <p:val>
                                            <p:strVal val="1+#ppt_h/2"/>
                                          </p:val>
                                        </p:tav>
                                        <p:tav tm="100000">
                                          <p:val>
                                            <p:strVal val="#ppt_y"/>
                                          </p:val>
                                        </p:tav>
                                      </p:tavLst>
                                    </p:anim>
                                  </p:childTnLst>
                                </p:cTn>
                              </p:par>
                            </p:childTnLst>
                          </p:cTn>
                        </p:par>
                        <p:par>
                          <p:cTn id="63" fill="hold">
                            <p:stCondLst>
                              <p:cond delay="23500"/>
                            </p:stCondLst>
                            <p:childTnLst>
                              <p:par>
                                <p:cTn id="64" presetID="22" presetClass="entr" presetSubtype="1" fill="hold" grpId="0" nodeType="afterEffect">
                                  <p:stCondLst>
                                    <p:cond delay="0"/>
                                  </p:stCondLst>
                                  <p:childTnLst>
                                    <p:set>
                                      <p:cBhvr>
                                        <p:cTn id="65" dur="1" fill="hold">
                                          <p:stCondLst>
                                            <p:cond delay="0"/>
                                          </p:stCondLst>
                                        </p:cTn>
                                        <p:tgtEl>
                                          <p:spTgt spid="22">
                                            <p:bg/>
                                          </p:spTgt>
                                        </p:tgtEl>
                                        <p:attrNameLst>
                                          <p:attrName>style.visibility</p:attrName>
                                        </p:attrNameLst>
                                      </p:cBhvr>
                                      <p:to>
                                        <p:strVal val="visible"/>
                                      </p:to>
                                    </p:set>
                                    <p:animEffect transition="in" filter="wipe(up)">
                                      <p:cBhvr>
                                        <p:cTn id="66" dur="2000"/>
                                        <p:tgtEl>
                                          <p:spTgt spid="22">
                                            <p:bg/>
                                          </p:spTgt>
                                        </p:tgtEl>
                                      </p:cBhvr>
                                    </p:animEffect>
                                  </p:childTnLst>
                                </p:cTn>
                              </p:par>
                            </p:childTnLst>
                          </p:cTn>
                        </p:par>
                        <p:par>
                          <p:cTn id="67" fill="hold">
                            <p:stCondLst>
                              <p:cond delay="25500"/>
                            </p:stCondLst>
                            <p:childTnLst>
                              <p:par>
                                <p:cTn id="68" presetID="22" presetClass="entr" presetSubtype="1" fill="hold" grpId="0" nodeType="afterEffect">
                                  <p:stCondLst>
                                    <p:cond delay="0"/>
                                  </p:stCondLst>
                                  <p:childTnLst>
                                    <p:set>
                                      <p:cBhvr>
                                        <p:cTn id="69" dur="1" fill="hold">
                                          <p:stCondLst>
                                            <p:cond delay="0"/>
                                          </p:stCondLst>
                                        </p:cTn>
                                        <p:tgtEl>
                                          <p:spTgt spid="22">
                                            <p:txEl>
                                              <p:pRg st="0" end="0"/>
                                            </p:txEl>
                                          </p:spTgt>
                                        </p:tgtEl>
                                        <p:attrNameLst>
                                          <p:attrName>style.visibility</p:attrName>
                                        </p:attrNameLst>
                                      </p:cBhvr>
                                      <p:to>
                                        <p:strVal val="visible"/>
                                      </p:to>
                                    </p:set>
                                    <p:animEffect transition="in" filter="wipe(up)">
                                      <p:cBhvr>
                                        <p:cTn id="70" dur="2000"/>
                                        <p:tgtEl>
                                          <p:spTgt spid="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uiExpand="1" build="p" animBg="1"/>
      <p:bldP spid="20" grpId="0" uiExpand="1" build="p" animBg="1"/>
      <p:bldP spid="4" grpId="0" animBg="1"/>
      <p:bldP spid="26" grpId="0" uiExpand="1" build="p" animBg="1"/>
      <p:bldP spid="27" grpId="0" uiExpand="1" build="p" animBg="1"/>
      <p:bldP spid="28" grpId="0" animBg="1"/>
      <p:bldP spid="21" grpId="0" uiExpand="1" build="p" animBg="1"/>
      <p:bldP spid="22" grpId="0" uiExpand="1" build="p" animBg="1"/>
      <p:bldP spid="2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0"/>
            <a:ext cx="12191999" cy="6827519"/>
          </a:xfrm>
          <a:prstGeom prst="rect">
            <a:avLst/>
          </a:prstGeom>
        </p:spPr>
      </p:pic>
      <p:pic>
        <p:nvPicPr>
          <p:cNvPr id="7" name="Picture 6" descr="HD-ShadowLong.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77" y="1724580"/>
            <a:ext cx="10437812" cy="321164"/>
          </a:xfrm>
          <a:prstGeom prst="rect">
            <a:avLst/>
          </a:prstGeom>
        </p:spPr>
      </p:pic>
      <p:pic>
        <p:nvPicPr>
          <p:cNvPr id="8" name="Picture 7" descr="HD-ShadowShort.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589002" y="1725574"/>
            <a:ext cx="1602997" cy="144270"/>
          </a:xfrm>
          <a:prstGeom prst="rect">
            <a:avLst/>
          </a:prstGeom>
        </p:spPr>
      </p:pic>
      <p:sp>
        <p:nvSpPr>
          <p:cNvPr id="9" name="Rectangle 8"/>
          <p:cNvSpPr/>
          <p:nvPr/>
        </p:nvSpPr>
        <p:spPr bwMode="ltGray">
          <a:xfrm>
            <a:off x="3176" y="363940"/>
            <a:ext cx="10437812" cy="839026"/>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9003" y="36394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Slide Number Placeholder 5"/>
          <p:cNvSpPr txBox="1">
            <a:spLocks/>
          </p:cNvSpPr>
          <p:nvPr/>
        </p:nvSpPr>
        <p:spPr>
          <a:xfrm>
            <a:off x="10732631" y="507567"/>
            <a:ext cx="1154151" cy="1090789"/>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fld id="{6D22F896-40B5-4ADD-8801-0D06FADFA095}" type="slidenum">
              <a:rPr kumimoji="0" lang="en-US" sz="18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7</a:t>
            </a:fld>
            <a:endParaRPr kumimoji="0" lang="en-US"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2" name="Title 1"/>
          <p:cNvSpPr>
            <a:spLocks noGrp="1"/>
          </p:cNvSpPr>
          <p:nvPr>
            <p:ph type="title" idx="4294967295"/>
          </p:nvPr>
        </p:nvSpPr>
        <p:spPr>
          <a:xfrm>
            <a:off x="0" y="323785"/>
            <a:ext cx="10306030" cy="1080938"/>
          </a:xfrm>
        </p:spPr>
        <p:txBody>
          <a:bodyPr>
            <a:noAutofit/>
          </a:bodyPr>
          <a:lstStyle/>
          <a:p>
            <a:r>
              <a:rPr lang="tr-TR" sz="2600" dirty="0"/>
              <a:t>Seçmeli Derslerin Verimliliğine İlişkin Öğretmen Görüşleri</a:t>
            </a:r>
          </a:p>
        </p:txBody>
      </p:sp>
      <p:sp>
        <p:nvSpPr>
          <p:cNvPr id="6" name="Right Arrow 5">
            <a:hlinkClick r:id="" action="ppaction://hlinkshowjump?jump=nextslide"/>
          </p:cNvPr>
          <p:cNvSpPr/>
          <p:nvPr/>
        </p:nvSpPr>
        <p:spPr>
          <a:xfrm>
            <a:off x="10930618" y="805721"/>
            <a:ext cx="978408" cy="484632"/>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tr-T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9" name="Rectangle 18"/>
          <p:cNvSpPr/>
          <p:nvPr/>
        </p:nvSpPr>
        <p:spPr>
          <a:xfrm>
            <a:off x="104150" y="1902072"/>
            <a:ext cx="4757996" cy="1227231"/>
          </a:xfrm>
          <a:prstGeom prst="rect">
            <a:avLst/>
          </a:prstGeom>
          <a:solidFill>
            <a:srgbClr val="E5E6DA"/>
          </a:solidFill>
          <a:ln w="12700" cap="flat" cmpd="sng" algn="ctr">
            <a:noFill/>
            <a:prstDash val="solid"/>
            <a:miter lim="800000"/>
          </a:ln>
          <a:effectLst>
            <a:innerShdw blurRad="114300">
              <a:prstClr val="black"/>
            </a:innerShdw>
          </a:effectLst>
        </p:spPr>
        <p:txBody>
          <a:bodyPr rtlCol="0" anchor="ctr"/>
          <a:lstStyle/>
          <a:p>
            <a:pPr lvl="0" algn="just" defTabSz="914400"/>
            <a:r>
              <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rPr>
              <a:t>	</a:t>
            </a:r>
            <a:r>
              <a:rPr lang="tr-TR" kern="0" dirty="0">
                <a:solidFill>
                  <a:srgbClr val="3C4743">
                    <a:lumMod val="50000"/>
                  </a:srgbClr>
                </a:solidFill>
                <a:latin typeface="Calibri" panose="020F0502020204030204"/>
              </a:rPr>
              <a:t>Öğretmenlerin “Öğrencilerin seçmeli derslere yönelik motivasyonları ve yaklaşımları</a:t>
            </a:r>
          </a:p>
          <a:p>
            <a:pPr lvl="0" algn="just" defTabSz="914400"/>
            <a:r>
              <a:rPr lang="tr-TR" kern="0" dirty="0">
                <a:solidFill>
                  <a:srgbClr val="3C4743">
                    <a:lumMod val="50000"/>
                  </a:srgbClr>
                </a:solidFill>
                <a:latin typeface="Calibri" panose="020F0502020204030204"/>
              </a:rPr>
              <a:t>nasıldır?</a:t>
            </a:r>
            <a:endPar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endParaRPr>
          </a:p>
        </p:txBody>
      </p:sp>
      <p:sp>
        <p:nvSpPr>
          <p:cNvPr id="18" name="Title 1"/>
          <p:cNvSpPr txBox="1">
            <a:spLocks/>
          </p:cNvSpPr>
          <p:nvPr/>
        </p:nvSpPr>
        <p:spPr>
          <a:xfrm>
            <a:off x="104150" y="1202966"/>
            <a:ext cx="4486138" cy="52161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tr-TR" sz="2500" b="0" i="0" u="none" strike="noStrike" kern="1200" cap="none" spc="0" normalizeH="0" baseline="0" noProof="0" dirty="0">
              <a:ln>
                <a:noFill/>
              </a:ln>
              <a:solidFill>
                <a:srgbClr val="DDCC64">
                  <a:lumMod val="75000"/>
                </a:srgbClr>
              </a:solidFill>
              <a:effectLst/>
              <a:uLnTx/>
              <a:uFillTx/>
              <a:latin typeface="Trebuchet MS" panose="020B0603020202020204"/>
              <a:ea typeface="+mj-ea"/>
              <a:cs typeface="+mj-cs"/>
            </a:endParaRPr>
          </a:p>
        </p:txBody>
      </p:sp>
      <p:sp>
        <p:nvSpPr>
          <p:cNvPr id="20" name="Rectangle 18">
            <a:extLst>
              <a:ext uri="{FF2B5EF4-FFF2-40B4-BE49-F238E27FC236}">
                <a16:creationId xmlns:a16="http://schemas.microsoft.com/office/drawing/2014/main" id="{ED0A9B79-914E-49E5-B261-F059641EC048}"/>
              </a:ext>
            </a:extLst>
          </p:cNvPr>
          <p:cNvSpPr/>
          <p:nvPr/>
        </p:nvSpPr>
        <p:spPr>
          <a:xfrm>
            <a:off x="6703324" y="1902072"/>
            <a:ext cx="5384525" cy="1280217"/>
          </a:xfrm>
          <a:prstGeom prst="rect">
            <a:avLst/>
          </a:prstGeom>
          <a:solidFill>
            <a:srgbClr val="E5E6DA"/>
          </a:solidFill>
          <a:ln w="12700" cap="flat" cmpd="sng" algn="ctr">
            <a:noFill/>
            <a:prstDash val="solid"/>
            <a:miter lim="800000"/>
          </a:ln>
          <a:effectLst>
            <a:innerShdw blurRad="114300">
              <a:prstClr val="black"/>
            </a:innerShdw>
          </a:effectLst>
        </p:spPr>
        <p:txBody>
          <a:bodyPr rtlCol="0" anchor="ctr"/>
          <a:lstStyle/>
          <a:p>
            <a:pPr lvl="0" algn="just" defTabSz="914400"/>
            <a:r>
              <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rPr>
              <a:t>	</a:t>
            </a:r>
            <a:r>
              <a:rPr lang="tr-TR" kern="0" dirty="0">
                <a:solidFill>
                  <a:srgbClr val="3C4743">
                    <a:lumMod val="50000"/>
                  </a:srgbClr>
                </a:solidFill>
                <a:latin typeface="Calibri" panose="020F0502020204030204"/>
              </a:rPr>
              <a:t>Verilen öğretmen görüşlerinden, öğrencilerin seçmeli derslere motivasyonlarına ilişkin öğretmen görüşlerinin çeşitlilik gösterdiği anlaşılmaktadır.</a:t>
            </a:r>
            <a:endPar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endParaRPr>
          </a:p>
        </p:txBody>
      </p:sp>
      <p:sp>
        <p:nvSpPr>
          <p:cNvPr id="4" name="Ok: Sağ 3">
            <a:extLst>
              <a:ext uri="{FF2B5EF4-FFF2-40B4-BE49-F238E27FC236}">
                <a16:creationId xmlns:a16="http://schemas.microsoft.com/office/drawing/2014/main" id="{8284C199-B181-4539-9552-EDE4E0C6F96B}"/>
              </a:ext>
            </a:extLst>
          </p:cNvPr>
          <p:cNvSpPr/>
          <p:nvPr/>
        </p:nvSpPr>
        <p:spPr>
          <a:xfrm>
            <a:off x="5048865" y="2372129"/>
            <a:ext cx="1550308" cy="810160"/>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tr-T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25" name="Rectangle 8">
            <a:extLst>
              <a:ext uri="{FF2B5EF4-FFF2-40B4-BE49-F238E27FC236}">
                <a16:creationId xmlns:a16="http://schemas.microsoft.com/office/drawing/2014/main" id="{869D2E34-B76E-415B-9D38-70580764CCF4}"/>
              </a:ext>
            </a:extLst>
          </p:cNvPr>
          <p:cNvSpPr/>
          <p:nvPr/>
        </p:nvSpPr>
        <p:spPr bwMode="ltGray">
          <a:xfrm>
            <a:off x="5453" y="1285130"/>
            <a:ext cx="7596261" cy="352131"/>
          </a:xfrm>
          <a:prstGeom prst="rect">
            <a:avLst/>
          </a:prstGeom>
          <a:ln/>
        </p:spPr>
        <p:style>
          <a:lnRef idx="2">
            <a:schemeClr val="dk1"/>
          </a:lnRef>
          <a:fillRef idx="1">
            <a:schemeClr val="lt1"/>
          </a:fillRef>
          <a:effectRef idx="0">
            <a:schemeClr val="dk1"/>
          </a:effectRef>
          <a:fontRef idx="minor">
            <a:schemeClr val="dk1"/>
          </a:fontRef>
        </p:style>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tr-TR" sz="1800" b="0" i="0" u="none" strike="noStrike" kern="1200" cap="none" spc="0" normalizeH="0" baseline="0" noProof="0" dirty="0">
                <a:ln>
                  <a:noFill/>
                </a:ln>
                <a:solidFill>
                  <a:prstClr val="black"/>
                </a:solidFill>
                <a:effectLst/>
                <a:uLnTx/>
                <a:uFillTx/>
                <a:latin typeface="Trebuchet MS" panose="020B0603020202020204"/>
                <a:ea typeface="+mn-ea"/>
                <a:cs typeface="+mn-cs"/>
              </a:rPr>
              <a:t>Öğretmen ve araç-gereç yeterliğine ilişkin bulgular :</a:t>
            </a:r>
          </a:p>
        </p:txBody>
      </p:sp>
      <p:sp>
        <p:nvSpPr>
          <p:cNvPr id="26" name="Rectangle 18">
            <a:extLst>
              <a:ext uri="{FF2B5EF4-FFF2-40B4-BE49-F238E27FC236}">
                <a16:creationId xmlns:a16="http://schemas.microsoft.com/office/drawing/2014/main" id="{B3EDAD7E-D980-4C7A-9C05-7AE20C24D446}"/>
              </a:ext>
            </a:extLst>
          </p:cNvPr>
          <p:cNvSpPr/>
          <p:nvPr/>
        </p:nvSpPr>
        <p:spPr>
          <a:xfrm>
            <a:off x="104150" y="4292653"/>
            <a:ext cx="4757996" cy="1280217"/>
          </a:xfrm>
          <a:prstGeom prst="rect">
            <a:avLst/>
          </a:prstGeom>
          <a:solidFill>
            <a:srgbClr val="E5E6DA"/>
          </a:solidFill>
          <a:ln w="12700" cap="flat" cmpd="sng" algn="ctr">
            <a:noFill/>
            <a:prstDash val="solid"/>
            <a:miter lim="800000"/>
          </a:ln>
          <a:effectLst>
            <a:innerShdw blurRad="114300">
              <a:prstClr val="black"/>
            </a:innerShdw>
          </a:effectLst>
        </p:spPr>
        <p:txBody>
          <a:bodyPr rtlCol="0" anchor="ctr"/>
          <a:lstStyle/>
          <a:p>
            <a:pPr lvl="0" algn="just" defTabSz="914400"/>
            <a:r>
              <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rPr>
              <a:t>	</a:t>
            </a:r>
            <a:r>
              <a:rPr lang="tr-TR" kern="0" dirty="0">
                <a:solidFill>
                  <a:srgbClr val="3C4743">
                    <a:lumMod val="50000"/>
                  </a:srgbClr>
                </a:solidFill>
                <a:latin typeface="Calibri" panose="020F0502020204030204"/>
              </a:rPr>
              <a:t>Öğretmenlerin “Öğrencilerin seçmeli derslere olan yaklaşımları ile zorunlu derslere olan yaklaşımları arasında nasıl farklılıklar vardır?"</a:t>
            </a:r>
            <a:endPar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endParaRPr>
          </a:p>
        </p:txBody>
      </p:sp>
      <p:sp>
        <p:nvSpPr>
          <p:cNvPr id="27" name="Rectangle 18">
            <a:extLst>
              <a:ext uri="{FF2B5EF4-FFF2-40B4-BE49-F238E27FC236}">
                <a16:creationId xmlns:a16="http://schemas.microsoft.com/office/drawing/2014/main" id="{0971E001-21C7-4AE0-BCDA-9AC2FE769C3B}"/>
              </a:ext>
            </a:extLst>
          </p:cNvPr>
          <p:cNvSpPr/>
          <p:nvPr/>
        </p:nvSpPr>
        <p:spPr>
          <a:xfrm>
            <a:off x="6703324" y="4292653"/>
            <a:ext cx="5384525" cy="1280217"/>
          </a:xfrm>
          <a:prstGeom prst="rect">
            <a:avLst/>
          </a:prstGeom>
          <a:solidFill>
            <a:srgbClr val="E5E6DA"/>
          </a:solidFill>
          <a:ln w="12700" cap="flat" cmpd="sng" algn="ctr">
            <a:noFill/>
            <a:prstDash val="solid"/>
            <a:miter lim="800000"/>
          </a:ln>
          <a:effectLst>
            <a:innerShdw blurRad="114300">
              <a:prstClr val="black"/>
            </a:innerShdw>
          </a:effectLst>
        </p:spPr>
        <p:txBody>
          <a:bodyPr rtlCol="0" anchor="ctr"/>
          <a:lstStyle/>
          <a:p>
            <a:pPr lvl="0" algn="just" defTabSz="914400"/>
            <a:r>
              <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rPr>
              <a:t>	</a:t>
            </a:r>
            <a:r>
              <a:rPr lang="tr-TR" kern="0" dirty="0">
                <a:solidFill>
                  <a:srgbClr val="3C4743">
                    <a:lumMod val="50000"/>
                  </a:srgbClr>
                </a:solidFill>
                <a:latin typeface="Calibri" panose="020F0502020204030204"/>
              </a:rPr>
              <a:t>Elde edilen bulgulara göre öğretmenlerin çoğunluğu, öğrencilerinin seçmeli derslere, zorunlu</a:t>
            </a:r>
          </a:p>
          <a:p>
            <a:pPr lvl="0" algn="just" defTabSz="914400"/>
            <a:r>
              <a:rPr lang="tr-TR" kern="0" dirty="0">
                <a:solidFill>
                  <a:srgbClr val="3C4743">
                    <a:lumMod val="50000"/>
                  </a:srgbClr>
                </a:solidFill>
                <a:latin typeface="Calibri" panose="020F0502020204030204"/>
              </a:rPr>
              <a:t>derslerden daha az ilgi gösterdiklerini ifade etmiştir.</a:t>
            </a:r>
            <a:endPar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endParaRPr>
          </a:p>
        </p:txBody>
      </p:sp>
      <p:sp>
        <p:nvSpPr>
          <p:cNvPr id="28" name="Ok: Sağ 27">
            <a:extLst>
              <a:ext uri="{FF2B5EF4-FFF2-40B4-BE49-F238E27FC236}">
                <a16:creationId xmlns:a16="http://schemas.microsoft.com/office/drawing/2014/main" id="{83A48C2F-2F8C-4E01-9C54-913DF2AE6414}"/>
              </a:ext>
            </a:extLst>
          </p:cNvPr>
          <p:cNvSpPr/>
          <p:nvPr/>
        </p:nvSpPr>
        <p:spPr>
          <a:xfrm>
            <a:off x="5048865" y="4527681"/>
            <a:ext cx="1550308" cy="810160"/>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tr-T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34708224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9">
                                            <p:bg/>
                                          </p:spTgt>
                                        </p:tgtEl>
                                        <p:attrNameLst>
                                          <p:attrName>style.visibility</p:attrName>
                                        </p:attrNameLst>
                                      </p:cBhvr>
                                      <p:to>
                                        <p:strVal val="visible"/>
                                      </p:to>
                                    </p:set>
                                    <p:animEffect transition="in" filter="wipe(up)">
                                      <p:cBhvr>
                                        <p:cTn id="7" dur="2000"/>
                                        <p:tgtEl>
                                          <p:spTgt spid="19">
                                            <p:bg/>
                                          </p:spTgt>
                                        </p:tgtEl>
                                      </p:cBhvr>
                                    </p:animEffect>
                                  </p:childTnLst>
                                </p:cTn>
                              </p:par>
                            </p:childTnLst>
                          </p:cTn>
                        </p:par>
                        <p:par>
                          <p:cTn id="8" fill="hold">
                            <p:stCondLst>
                              <p:cond delay="2000"/>
                            </p:stCondLst>
                            <p:childTnLst>
                              <p:par>
                                <p:cTn id="9" presetID="22" presetClass="entr" presetSubtype="1" fill="hold" grpId="0" nodeType="afterEffect">
                                  <p:stCondLst>
                                    <p:cond delay="0"/>
                                  </p:stCondLst>
                                  <p:childTnLst>
                                    <p:set>
                                      <p:cBhvr>
                                        <p:cTn id="10" dur="1" fill="hold">
                                          <p:stCondLst>
                                            <p:cond delay="0"/>
                                          </p:stCondLst>
                                        </p:cTn>
                                        <p:tgtEl>
                                          <p:spTgt spid="19">
                                            <p:txEl>
                                              <p:pRg st="0" end="0"/>
                                            </p:txEl>
                                          </p:spTgt>
                                        </p:tgtEl>
                                        <p:attrNameLst>
                                          <p:attrName>style.visibility</p:attrName>
                                        </p:attrNameLst>
                                      </p:cBhvr>
                                      <p:to>
                                        <p:strVal val="visible"/>
                                      </p:to>
                                    </p:set>
                                    <p:animEffect transition="in" filter="wipe(up)">
                                      <p:cBhvr>
                                        <p:cTn id="11" dur="2000"/>
                                        <p:tgtEl>
                                          <p:spTgt spid="19">
                                            <p:txEl>
                                              <p:pRg st="0" end="0"/>
                                            </p:txEl>
                                          </p:spTgt>
                                        </p:tgtEl>
                                      </p:cBhvr>
                                    </p:animEffect>
                                  </p:childTnLst>
                                </p:cTn>
                              </p:par>
                            </p:childTnLst>
                          </p:cTn>
                        </p:par>
                        <p:par>
                          <p:cTn id="12" fill="hold">
                            <p:stCondLst>
                              <p:cond delay="4000"/>
                            </p:stCondLst>
                            <p:childTnLst>
                              <p:par>
                                <p:cTn id="13" presetID="22" presetClass="entr" presetSubtype="1" fill="hold" grpId="0" nodeType="afterEffect">
                                  <p:stCondLst>
                                    <p:cond delay="0"/>
                                  </p:stCondLst>
                                  <p:childTnLst>
                                    <p:set>
                                      <p:cBhvr>
                                        <p:cTn id="14" dur="1" fill="hold">
                                          <p:stCondLst>
                                            <p:cond delay="0"/>
                                          </p:stCondLst>
                                        </p:cTn>
                                        <p:tgtEl>
                                          <p:spTgt spid="19">
                                            <p:txEl>
                                              <p:pRg st="1" end="1"/>
                                            </p:txEl>
                                          </p:spTgt>
                                        </p:tgtEl>
                                        <p:attrNameLst>
                                          <p:attrName>style.visibility</p:attrName>
                                        </p:attrNameLst>
                                      </p:cBhvr>
                                      <p:to>
                                        <p:strVal val="visible"/>
                                      </p:to>
                                    </p:set>
                                    <p:animEffect transition="in" filter="wipe(up)">
                                      <p:cBhvr>
                                        <p:cTn id="15" dur="2000"/>
                                        <p:tgtEl>
                                          <p:spTgt spid="19">
                                            <p:txEl>
                                              <p:pRg st="1" end="1"/>
                                            </p:txEl>
                                          </p:spTgt>
                                        </p:tgtEl>
                                      </p:cBhvr>
                                    </p:animEffect>
                                  </p:childTnLst>
                                </p:cTn>
                              </p:par>
                            </p:childTnLst>
                          </p:cTn>
                        </p:par>
                        <p:par>
                          <p:cTn id="16" fill="hold">
                            <p:stCondLst>
                              <p:cond delay="6000"/>
                            </p:stCondLst>
                            <p:childTnLst>
                              <p:par>
                                <p:cTn id="17" presetID="2" presetClass="entr" presetSubtype="4"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par>
                          <p:cTn id="21" fill="hold">
                            <p:stCondLst>
                              <p:cond delay="6500"/>
                            </p:stCondLst>
                            <p:childTnLst>
                              <p:par>
                                <p:cTn id="22" presetID="22" presetClass="entr" presetSubtype="1" fill="hold" grpId="0" nodeType="afterEffect">
                                  <p:stCondLst>
                                    <p:cond delay="0"/>
                                  </p:stCondLst>
                                  <p:childTnLst>
                                    <p:set>
                                      <p:cBhvr>
                                        <p:cTn id="23" dur="1" fill="hold">
                                          <p:stCondLst>
                                            <p:cond delay="0"/>
                                          </p:stCondLst>
                                        </p:cTn>
                                        <p:tgtEl>
                                          <p:spTgt spid="20">
                                            <p:bg/>
                                          </p:spTgt>
                                        </p:tgtEl>
                                        <p:attrNameLst>
                                          <p:attrName>style.visibility</p:attrName>
                                        </p:attrNameLst>
                                      </p:cBhvr>
                                      <p:to>
                                        <p:strVal val="visible"/>
                                      </p:to>
                                    </p:set>
                                    <p:animEffect transition="in" filter="wipe(up)">
                                      <p:cBhvr>
                                        <p:cTn id="24" dur="2000"/>
                                        <p:tgtEl>
                                          <p:spTgt spid="20">
                                            <p:bg/>
                                          </p:spTgt>
                                        </p:tgtEl>
                                      </p:cBhvr>
                                    </p:animEffect>
                                  </p:childTnLst>
                                </p:cTn>
                              </p:par>
                            </p:childTnLst>
                          </p:cTn>
                        </p:par>
                        <p:par>
                          <p:cTn id="25" fill="hold">
                            <p:stCondLst>
                              <p:cond delay="8500"/>
                            </p:stCondLst>
                            <p:childTnLst>
                              <p:par>
                                <p:cTn id="26" presetID="22" presetClass="entr" presetSubtype="1" fill="hold" grpId="0" nodeType="afterEffect">
                                  <p:stCondLst>
                                    <p:cond delay="0"/>
                                  </p:stCondLst>
                                  <p:childTnLst>
                                    <p:set>
                                      <p:cBhvr>
                                        <p:cTn id="27" dur="1" fill="hold">
                                          <p:stCondLst>
                                            <p:cond delay="0"/>
                                          </p:stCondLst>
                                        </p:cTn>
                                        <p:tgtEl>
                                          <p:spTgt spid="20">
                                            <p:txEl>
                                              <p:pRg st="0" end="0"/>
                                            </p:txEl>
                                          </p:spTgt>
                                        </p:tgtEl>
                                        <p:attrNameLst>
                                          <p:attrName>style.visibility</p:attrName>
                                        </p:attrNameLst>
                                      </p:cBhvr>
                                      <p:to>
                                        <p:strVal val="visible"/>
                                      </p:to>
                                    </p:set>
                                    <p:animEffect transition="in" filter="wipe(up)">
                                      <p:cBhvr>
                                        <p:cTn id="28" dur="2000"/>
                                        <p:tgtEl>
                                          <p:spTgt spid="20">
                                            <p:txEl>
                                              <p:pRg st="0" end="0"/>
                                            </p:txEl>
                                          </p:spTgt>
                                        </p:tgtEl>
                                      </p:cBhvr>
                                    </p:animEffect>
                                  </p:childTnLst>
                                </p:cTn>
                              </p:par>
                            </p:childTnLst>
                          </p:cTn>
                        </p:par>
                        <p:par>
                          <p:cTn id="29" fill="hold">
                            <p:stCondLst>
                              <p:cond delay="10500"/>
                            </p:stCondLst>
                            <p:childTnLst>
                              <p:par>
                                <p:cTn id="30" presetID="22" presetClass="entr" presetSubtype="1" fill="hold" grpId="0" nodeType="afterEffect">
                                  <p:stCondLst>
                                    <p:cond delay="0"/>
                                  </p:stCondLst>
                                  <p:childTnLst>
                                    <p:set>
                                      <p:cBhvr>
                                        <p:cTn id="31" dur="1" fill="hold">
                                          <p:stCondLst>
                                            <p:cond delay="0"/>
                                          </p:stCondLst>
                                        </p:cTn>
                                        <p:tgtEl>
                                          <p:spTgt spid="26">
                                            <p:bg/>
                                          </p:spTgt>
                                        </p:tgtEl>
                                        <p:attrNameLst>
                                          <p:attrName>style.visibility</p:attrName>
                                        </p:attrNameLst>
                                      </p:cBhvr>
                                      <p:to>
                                        <p:strVal val="visible"/>
                                      </p:to>
                                    </p:set>
                                    <p:animEffect transition="in" filter="wipe(up)">
                                      <p:cBhvr>
                                        <p:cTn id="32" dur="2000"/>
                                        <p:tgtEl>
                                          <p:spTgt spid="26">
                                            <p:bg/>
                                          </p:spTgt>
                                        </p:tgtEl>
                                      </p:cBhvr>
                                    </p:animEffect>
                                  </p:childTnLst>
                                </p:cTn>
                              </p:par>
                            </p:childTnLst>
                          </p:cTn>
                        </p:par>
                        <p:par>
                          <p:cTn id="33" fill="hold">
                            <p:stCondLst>
                              <p:cond delay="12500"/>
                            </p:stCondLst>
                            <p:childTnLst>
                              <p:par>
                                <p:cTn id="34" presetID="22" presetClass="entr" presetSubtype="1" fill="hold" grpId="0" nodeType="afterEffect">
                                  <p:stCondLst>
                                    <p:cond delay="0"/>
                                  </p:stCondLst>
                                  <p:childTnLst>
                                    <p:set>
                                      <p:cBhvr>
                                        <p:cTn id="35" dur="1" fill="hold">
                                          <p:stCondLst>
                                            <p:cond delay="0"/>
                                          </p:stCondLst>
                                        </p:cTn>
                                        <p:tgtEl>
                                          <p:spTgt spid="26">
                                            <p:txEl>
                                              <p:pRg st="0" end="0"/>
                                            </p:txEl>
                                          </p:spTgt>
                                        </p:tgtEl>
                                        <p:attrNameLst>
                                          <p:attrName>style.visibility</p:attrName>
                                        </p:attrNameLst>
                                      </p:cBhvr>
                                      <p:to>
                                        <p:strVal val="visible"/>
                                      </p:to>
                                    </p:set>
                                    <p:animEffect transition="in" filter="wipe(up)">
                                      <p:cBhvr>
                                        <p:cTn id="36" dur="2000"/>
                                        <p:tgtEl>
                                          <p:spTgt spid="26">
                                            <p:txEl>
                                              <p:pRg st="0" end="0"/>
                                            </p:txEl>
                                          </p:spTgt>
                                        </p:tgtEl>
                                      </p:cBhvr>
                                    </p:animEffect>
                                  </p:childTnLst>
                                </p:cTn>
                              </p:par>
                            </p:childTnLst>
                          </p:cTn>
                        </p:par>
                        <p:par>
                          <p:cTn id="37" fill="hold">
                            <p:stCondLst>
                              <p:cond delay="14500"/>
                            </p:stCondLst>
                            <p:childTnLst>
                              <p:par>
                                <p:cTn id="38" presetID="2" presetClass="entr" presetSubtype="4" fill="hold" grpId="0" nodeType="afterEffect">
                                  <p:stCondLst>
                                    <p:cond delay="0"/>
                                  </p:stCondLst>
                                  <p:childTnLst>
                                    <p:set>
                                      <p:cBhvr>
                                        <p:cTn id="39" dur="1" fill="hold">
                                          <p:stCondLst>
                                            <p:cond delay="0"/>
                                          </p:stCondLst>
                                        </p:cTn>
                                        <p:tgtEl>
                                          <p:spTgt spid="28"/>
                                        </p:tgtEl>
                                        <p:attrNameLst>
                                          <p:attrName>style.visibility</p:attrName>
                                        </p:attrNameLst>
                                      </p:cBhvr>
                                      <p:to>
                                        <p:strVal val="visible"/>
                                      </p:to>
                                    </p:set>
                                    <p:anim calcmode="lin" valueType="num">
                                      <p:cBhvr additive="base">
                                        <p:cTn id="40" dur="500" fill="hold"/>
                                        <p:tgtEl>
                                          <p:spTgt spid="28"/>
                                        </p:tgtEl>
                                        <p:attrNameLst>
                                          <p:attrName>ppt_x</p:attrName>
                                        </p:attrNameLst>
                                      </p:cBhvr>
                                      <p:tavLst>
                                        <p:tav tm="0">
                                          <p:val>
                                            <p:strVal val="#ppt_x"/>
                                          </p:val>
                                        </p:tav>
                                        <p:tav tm="100000">
                                          <p:val>
                                            <p:strVal val="#ppt_x"/>
                                          </p:val>
                                        </p:tav>
                                      </p:tavLst>
                                    </p:anim>
                                    <p:anim calcmode="lin" valueType="num">
                                      <p:cBhvr additive="base">
                                        <p:cTn id="41" dur="500" fill="hold"/>
                                        <p:tgtEl>
                                          <p:spTgt spid="28"/>
                                        </p:tgtEl>
                                        <p:attrNameLst>
                                          <p:attrName>ppt_y</p:attrName>
                                        </p:attrNameLst>
                                      </p:cBhvr>
                                      <p:tavLst>
                                        <p:tav tm="0">
                                          <p:val>
                                            <p:strVal val="1+#ppt_h/2"/>
                                          </p:val>
                                        </p:tav>
                                        <p:tav tm="100000">
                                          <p:val>
                                            <p:strVal val="#ppt_y"/>
                                          </p:val>
                                        </p:tav>
                                      </p:tavLst>
                                    </p:anim>
                                  </p:childTnLst>
                                </p:cTn>
                              </p:par>
                            </p:childTnLst>
                          </p:cTn>
                        </p:par>
                        <p:par>
                          <p:cTn id="42" fill="hold">
                            <p:stCondLst>
                              <p:cond delay="15000"/>
                            </p:stCondLst>
                            <p:childTnLst>
                              <p:par>
                                <p:cTn id="43" presetID="22" presetClass="entr" presetSubtype="1" fill="hold" grpId="0" nodeType="afterEffect">
                                  <p:stCondLst>
                                    <p:cond delay="0"/>
                                  </p:stCondLst>
                                  <p:childTnLst>
                                    <p:set>
                                      <p:cBhvr>
                                        <p:cTn id="44" dur="1" fill="hold">
                                          <p:stCondLst>
                                            <p:cond delay="0"/>
                                          </p:stCondLst>
                                        </p:cTn>
                                        <p:tgtEl>
                                          <p:spTgt spid="27">
                                            <p:bg/>
                                          </p:spTgt>
                                        </p:tgtEl>
                                        <p:attrNameLst>
                                          <p:attrName>style.visibility</p:attrName>
                                        </p:attrNameLst>
                                      </p:cBhvr>
                                      <p:to>
                                        <p:strVal val="visible"/>
                                      </p:to>
                                    </p:set>
                                    <p:animEffect transition="in" filter="wipe(up)">
                                      <p:cBhvr>
                                        <p:cTn id="45" dur="2000"/>
                                        <p:tgtEl>
                                          <p:spTgt spid="27">
                                            <p:bg/>
                                          </p:spTgt>
                                        </p:tgtEl>
                                      </p:cBhvr>
                                    </p:animEffect>
                                  </p:childTnLst>
                                </p:cTn>
                              </p:par>
                            </p:childTnLst>
                          </p:cTn>
                        </p:par>
                        <p:par>
                          <p:cTn id="46" fill="hold">
                            <p:stCondLst>
                              <p:cond delay="17000"/>
                            </p:stCondLst>
                            <p:childTnLst>
                              <p:par>
                                <p:cTn id="47" presetID="22" presetClass="entr" presetSubtype="1" fill="hold" grpId="0" nodeType="afterEffect">
                                  <p:stCondLst>
                                    <p:cond delay="0"/>
                                  </p:stCondLst>
                                  <p:childTnLst>
                                    <p:set>
                                      <p:cBhvr>
                                        <p:cTn id="48" dur="1" fill="hold">
                                          <p:stCondLst>
                                            <p:cond delay="0"/>
                                          </p:stCondLst>
                                        </p:cTn>
                                        <p:tgtEl>
                                          <p:spTgt spid="27">
                                            <p:txEl>
                                              <p:pRg st="0" end="0"/>
                                            </p:txEl>
                                          </p:spTgt>
                                        </p:tgtEl>
                                        <p:attrNameLst>
                                          <p:attrName>style.visibility</p:attrName>
                                        </p:attrNameLst>
                                      </p:cBhvr>
                                      <p:to>
                                        <p:strVal val="visible"/>
                                      </p:to>
                                    </p:set>
                                    <p:animEffect transition="in" filter="wipe(up)">
                                      <p:cBhvr>
                                        <p:cTn id="49" dur="2000"/>
                                        <p:tgtEl>
                                          <p:spTgt spid="27">
                                            <p:txEl>
                                              <p:pRg st="0" end="0"/>
                                            </p:txEl>
                                          </p:spTgt>
                                        </p:tgtEl>
                                      </p:cBhvr>
                                    </p:animEffect>
                                  </p:childTnLst>
                                </p:cTn>
                              </p:par>
                            </p:childTnLst>
                          </p:cTn>
                        </p:par>
                        <p:par>
                          <p:cTn id="50" fill="hold">
                            <p:stCondLst>
                              <p:cond delay="19000"/>
                            </p:stCondLst>
                            <p:childTnLst>
                              <p:par>
                                <p:cTn id="51" presetID="22" presetClass="entr" presetSubtype="1" fill="hold" grpId="0" nodeType="afterEffect">
                                  <p:stCondLst>
                                    <p:cond delay="0"/>
                                  </p:stCondLst>
                                  <p:childTnLst>
                                    <p:set>
                                      <p:cBhvr>
                                        <p:cTn id="52" dur="1" fill="hold">
                                          <p:stCondLst>
                                            <p:cond delay="0"/>
                                          </p:stCondLst>
                                        </p:cTn>
                                        <p:tgtEl>
                                          <p:spTgt spid="27">
                                            <p:txEl>
                                              <p:pRg st="1" end="1"/>
                                            </p:txEl>
                                          </p:spTgt>
                                        </p:tgtEl>
                                        <p:attrNameLst>
                                          <p:attrName>style.visibility</p:attrName>
                                        </p:attrNameLst>
                                      </p:cBhvr>
                                      <p:to>
                                        <p:strVal val="visible"/>
                                      </p:to>
                                    </p:set>
                                    <p:animEffect transition="in" filter="wipe(up)">
                                      <p:cBhvr>
                                        <p:cTn id="53" dur="2000"/>
                                        <p:tgtEl>
                                          <p:spTgt spid="2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uiExpand="1" build="p" animBg="1"/>
      <p:bldP spid="20" grpId="0" uiExpand="1" build="p" animBg="1"/>
      <p:bldP spid="4" grpId="0" animBg="1"/>
      <p:bldP spid="26" grpId="0" uiExpand="1" build="p" animBg="1"/>
      <p:bldP spid="27" grpId="0" uiExpand="1" build="p" animBg="1"/>
      <p:bldP spid="2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 y="0"/>
            <a:ext cx="12192001" cy="6827519"/>
          </a:xfrm>
          <a:prstGeom prst="rect">
            <a:avLst/>
          </a:prstGeom>
        </p:spPr>
      </p:pic>
      <p:pic>
        <p:nvPicPr>
          <p:cNvPr id="7" name="Picture 6" descr="HD-ShadowLong.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77" y="1724580"/>
            <a:ext cx="10437812" cy="321164"/>
          </a:xfrm>
          <a:prstGeom prst="rect">
            <a:avLst/>
          </a:prstGeom>
        </p:spPr>
      </p:pic>
      <p:pic>
        <p:nvPicPr>
          <p:cNvPr id="8" name="Picture 7" descr="HD-ShadowShort.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589002" y="1725574"/>
            <a:ext cx="1602997" cy="144270"/>
          </a:xfrm>
          <a:prstGeom prst="rect">
            <a:avLst/>
          </a:prstGeom>
        </p:spPr>
      </p:pic>
      <p:sp>
        <p:nvSpPr>
          <p:cNvPr id="9" name="Rectangle 8"/>
          <p:cNvSpPr/>
          <p:nvPr/>
        </p:nvSpPr>
        <p:spPr bwMode="ltGray">
          <a:xfrm>
            <a:off x="3176" y="363940"/>
            <a:ext cx="10437812" cy="839026"/>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9003" y="36394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Slide Number Placeholder 5"/>
          <p:cNvSpPr txBox="1">
            <a:spLocks/>
          </p:cNvSpPr>
          <p:nvPr/>
        </p:nvSpPr>
        <p:spPr>
          <a:xfrm>
            <a:off x="10732631" y="507567"/>
            <a:ext cx="1154151" cy="1090789"/>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fld id="{6D22F896-40B5-4ADD-8801-0D06FADFA095}" type="slidenum">
              <a:rPr kumimoji="0" lang="en-US" sz="18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8</a:t>
            </a:fld>
            <a:endParaRPr kumimoji="0" lang="en-US"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2" name="Title 1"/>
          <p:cNvSpPr>
            <a:spLocks noGrp="1"/>
          </p:cNvSpPr>
          <p:nvPr>
            <p:ph type="title" idx="4294967295"/>
          </p:nvPr>
        </p:nvSpPr>
        <p:spPr>
          <a:xfrm>
            <a:off x="0" y="323785"/>
            <a:ext cx="10306030" cy="1080938"/>
          </a:xfrm>
        </p:spPr>
        <p:txBody>
          <a:bodyPr>
            <a:noAutofit/>
          </a:bodyPr>
          <a:lstStyle/>
          <a:p>
            <a:r>
              <a:rPr lang="tr-TR" sz="2600" dirty="0"/>
              <a:t>Seçmeli Derslerin Verimliliğine İlişkin Öğretmen Görüşleri</a:t>
            </a:r>
          </a:p>
        </p:txBody>
      </p:sp>
      <p:sp>
        <p:nvSpPr>
          <p:cNvPr id="6" name="Right Arrow 5">
            <a:hlinkClick r:id="" action="ppaction://hlinkshowjump?jump=nextslide"/>
          </p:cNvPr>
          <p:cNvSpPr/>
          <p:nvPr/>
        </p:nvSpPr>
        <p:spPr>
          <a:xfrm>
            <a:off x="10930618" y="805721"/>
            <a:ext cx="978408" cy="484632"/>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tr-T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9" name="Rectangle 18"/>
          <p:cNvSpPr/>
          <p:nvPr/>
        </p:nvSpPr>
        <p:spPr>
          <a:xfrm>
            <a:off x="104150" y="1902072"/>
            <a:ext cx="4757996" cy="1227231"/>
          </a:xfrm>
          <a:prstGeom prst="rect">
            <a:avLst/>
          </a:prstGeom>
          <a:solidFill>
            <a:srgbClr val="E5E6DA"/>
          </a:solidFill>
          <a:ln w="12700" cap="flat" cmpd="sng" algn="ctr">
            <a:noFill/>
            <a:prstDash val="solid"/>
            <a:miter lim="800000"/>
          </a:ln>
          <a:effectLst>
            <a:innerShdw blurRad="114300">
              <a:prstClr val="black"/>
            </a:innerShdw>
          </a:effectLst>
        </p:spPr>
        <p:txBody>
          <a:bodyPr rtlCol="0" anchor="ctr"/>
          <a:lstStyle/>
          <a:p>
            <a:pPr lvl="0" algn="just" defTabSz="914400"/>
            <a:r>
              <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rPr>
              <a:t>	</a:t>
            </a:r>
            <a:r>
              <a:rPr lang="tr-TR" kern="0" dirty="0">
                <a:solidFill>
                  <a:srgbClr val="3C4743">
                    <a:lumMod val="50000"/>
                  </a:srgbClr>
                </a:solidFill>
                <a:latin typeface="Calibri" panose="020F0502020204030204"/>
              </a:rPr>
              <a:t>Seçmeli ders uygulamasını öğrencilere getirileri bağlamında nasıl değerlendiriyorsunuz?</a:t>
            </a:r>
            <a:endPar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endParaRPr>
          </a:p>
        </p:txBody>
      </p:sp>
      <p:sp>
        <p:nvSpPr>
          <p:cNvPr id="18" name="Title 1"/>
          <p:cNvSpPr txBox="1">
            <a:spLocks/>
          </p:cNvSpPr>
          <p:nvPr/>
        </p:nvSpPr>
        <p:spPr>
          <a:xfrm>
            <a:off x="104150" y="1202966"/>
            <a:ext cx="4486138" cy="52161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tr-TR" sz="2500" b="0" i="0" u="none" strike="noStrike" kern="1200" cap="none" spc="0" normalizeH="0" baseline="0" noProof="0" dirty="0">
              <a:ln>
                <a:noFill/>
              </a:ln>
              <a:solidFill>
                <a:srgbClr val="DDCC64">
                  <a:lumMod val="75000"/>
                </a:srgbClr>
              </a:solidFill>
              <a:effectLst/>
              <a:uLnTx/>
              <a:uFillTx/>
              <a:latin typeface="Trebuchet MS" panose="020B0603020202020204"/>
              <a:ea typeface="+mj-ea"/>
              <a:cs typeface="+mj-cs"/>
            </a:endParaRPr>
          </a:p>
        </p:txBody>
      </p:sp>
      <p:sp>
        <p:nvSpPr>
          <p:cNvPr id="20" name="Rectangle 18">
            <a:extLst>
              <a:ext uri="{FF2B5EF4-FFF2-40B4-BE49-F238E27FC236}">
                <a16:creationId xmlns:a16="http://schemas.microsoft.com/office/drawing/2014/main" id="{ED0A9B79-914E-49E5-B261-F059641EC048}"/>
              </a:ext>
            </a:extLst>
          </p:cNvPr>
          <p:cNvSpPr/>
          <p:nvPr/>
        </p:nvSpPr>
        <p:spPr>
          <a:xfrm>
            <a:off x="6703324" y="1902072"/>
            <a:ext cx="5384525" cy="1280217"/>
          </a:xfrm>
          <a:prstGeom prst="rect">
            <a:avLst/>
          </a:prstGeom>
          <a:solidFill>
            <a:srgbClr val="E5E6DA"/>
          </a:solidFill>
          <a:ln w="12700" cap="flat" cmpd="sng" algn="ctr">
            <a:noFill/>
            <a:prstDash val="solid"/>
            <a:miter lim="800000"/>
          </a:ln>
          <a:effectLst>
            <a:innerShdw blurRad="114300">
              <a:prstClr val="black"/>
            </a:innerShdw>
          </a:effectLst>
        </p:spPr>
        <p:txBody>
          <a:bodyPr rtlCol="0" anchor="ctr"/>
          <a:lstStyle/>
          <a:p>
            <a:pPr lvl="0" algn="just" defTabSz="914400"/>
            <a:r>
              <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rPr>
              <a:t>	</a:t>
            </a:r>
            <a:r>
              <a:rPr lang="tr-TR" kern="0" dirty="0">
                <a:solidFill>
                  <a:srgbClr val="3C4743">
                    <a:lumMod val="50000"/>
                  </a:srgbClr>
                </a:solidFill>
                <a:latin typeface="Calibri" panose="020F0502020204030204"/>
              </a:rPr>
              <a:t>Öğretmenlerin çoğunluğu seçmeli ders uygulamalarının öğrenciye faydasının olmadığına dair</a:t>
            </a:r>
          </a:p>
          <a:p>
            <a:pPr lvl="0" algn="just" defTabSz="914400"/>
            <a:r>
              <a:rPr lang="tr-TR" kern="0" dirty="0">
                <a:solidFill>
                  <a:srgbClr val="3C4743">
                    <a:lumMod val="50000"/>
                  </a:srgbClr>
                </a:solidFill>
                <a:latin typeface="Calibri" panose="020F0502020204030204"/>
              </a:rPr>
              <a:t>görüşler ifade etmişlerdir. </a:t>
            </a:r>
            <a:endPar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endParaRPr>
          </a:p>
        </p:txBody>
      </p:sp>
      <p:sp>
        <p:nvSpPr>
          <p:cNvPr id="4" name="Ok: Sağ 3">
            <a:extLst>
              <a:ext uri="{FF2B5EF4-FFF2-40B4-BE49-F238E27FC236}">
                <a16:creationId xmlns:a16="http://schemas.microsoft.com/office/drawing/2014/main" id="{8284C199-B181-4539-9552-EDE4E0C6F96B}"/>
              </a:ext>
            </a:extLst>
          </p:cNvPr>
          <p:cNvSpPr/>
          <p:nvPr/>
        </p:nvSpPr>
        <p:spPr>
          <a:xfrm>
            <a:off x="5048865" y="2372129"/>
            <a:ext cx="1550308" cy="810160"/>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tr-T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25" name="Rectangle 8">
            <a:extLst>
              <a:ext uri="{FF2B5EF4-FFF2-40B4-BE49-F238E27FC236}">
                <a16:creationId xmlns:a16="http://schemas.microsoft.com/office/drawing/2014/main" id="{869D2E34-B76E-415B-9D38-70580764CCF4}"/>
              </a:ext>
            </a:extLst>
          </p:cNvPr>
          <p:cNvSpPr/>
          <p:nvPr/>
        </p:nvSpPr>
        <p:spPr bwMode="ltGray">
          <a:xfrm>
            <a:off x="5453" y="1285130"/>
            <a:ext cx="7596261" cy="352131"/>
          </a:xfrm>
          <a:prstGeom prst="rect">
            <a:avLst/>
          </a:prstGeom>
          <a:ln/>
        </p:spPr>
        <p:style>
          <a:lnRef idx="2">
            <a:schemeClr val="dk1"/>
          </a:lnRef>
          <a:fillRef idx="1">
            <a:schemeClr val="lt1"/>
          </a:fillRef>
          <a:effectRef idx="0">
            <a:schemeClr val="dk1"/>
          </a:effectRef>
          <a:fontRef idx="minor">
            <a:schemeClr val="dk1"/>
          </a:fontRef>
        </p:style>
        <p:txBody>
          <a:bodyPr/>
          <a:lstStyle/>
          <a:p>
            <a:pPr lvl="0"/>
            <a:r>
              <a:rPr lang="tr-TR" dirty="0">
                <a:solidFill>
                  <a:prstClr val="black"/>
                </a:solidFill>
              </a:rPr>
              <a:t>Seçmeli derslerin getirilerine ilişkin bulgular :</a:t>
            </a:r>
            <a:endParaRPr kumimoji="0" lang="tr-T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26" name="Rectangle 18">
            <a:extLst>
              <a:ext uri="{FF2B5EF4-FFF2-40B4-BE49-F238E27FC236}">
                <a16:creationId xmlns:a16="http://schemas.microsoft.com/office/drawing/2014/main" id="{B3EDAD7E-D980-4C7A-9C05-7AE20C24D446}"/>
              </a:ext>
            </a:extLst>
          </p:cNvPr>
          <p:cNvSpPr/>
          <p:nvPr/>
        </p:nvSpPr>
        <p:spPr>
          <a:xfrm>
            <a:off x="152920" y="3511552"/>
            <a:ext cx="4757996" cy="1280217"/>
          </a:xfrm>
          <a:prstGeom prst="rect">
            <a:avLst/>
          </a:prstGeom>
          <a:solidFill>
            <a:srgbClr val="E5E6DA"/>
          </a:solidFill>
          <a:ln w="12700" cap="flat" cmpd="sng" algn="ctr">
            <a:noFill/>
            <a:prstDash val="solid"/>
            <a:miter lim="800000"/>
          </a:ln>
          <a:effectLst>
            <a:innerShdw blurRad="114300">
              <a:prstClr val="black"/>
            </a:innerShdw>
          </a:effectLst>
        </p:spPr>
        <p:txBody>
          <a:bodyPr rtlCol="0" anchor="ctr"/>
          <a:lstStyle/>
          <a:p>
            <a:pPr lvl="0" algn="just" defTabSz="914400"/>
            <a:r>
              <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rPr>
              <a:t>	</a:t>
            </a:r>
            <a:r>
              <a:rPr lang="tr-TR" kern="0" dirty="0">
                <a:solidFill>
                  <a:srgbClr val="3C4743">
                    <a:lumMod val="50000"/>
                  </a:srgbClr>
                </a:solidFill>
                <a:latin typeface="Calibri" panose="020F0502020204030204"/>
              </a:rPr>
              <a:t>Seçmeli ders uygulamasının verimli yürütüldüğünü düşünüyor musunuz?</a:t>
            </a:r>
            <a:endPar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endParaRPr>
          </a:p>
        </p:txBody>
      </p:sp>
      <p:sp>
        <p:nvSpPr>
          <p:cNvPr id="27" name="Rectangle 18">
            <a:extLst>
              <a:ext uri="{FF2B5EF4-FFF2-40B4-BE49-F238E27FC236}">
                <a16:creationId xmlns:a16="http://schemas.microsoft.com/office/drawing/2014/main" id="{0971E001-21C7-4AE0-BCDA-9AC2FE769C3B}"/>
              </a:ext>
            </a:extLst>
          </p:cNvPr>
          <p:cNvSpPr/>
          <p:nvPr/>
        </p:nvSpPr>
        <p:spPr>
          <a:xfrm>
            <a:off x="6752094" y="3511552"/>
            <a:ext cx="5384525" cy="1280217"/>
          </a:xfrm>
          <a:prstGeom prst="rect">
            <a:avLst/>
          </a:prstGeom>
          <a:solidFill>
            <a:srgbClr val="E5E6DA"/>
          </a:solidFill>
          <a:ln w="12700" cap="flat" cmpd="sng" algn="ctr">
            <a:noFill/>
            <a:prstDash val="solid"/>
            <a:miter lim="800000"/>
          </a:ln>
          <a:effectLst>
            <a:innerShdw blurRad="114300">
              <a:prstClr val="black"/>
            </a:innerShdw>
          </a:effectLst>
        </p:spPr>
        <p:txBody>
          <a:bodyPr rtlCol="0" anchor="ctr"/>
          <a:lstStyle/>
          <a:p>
            <a:pPr lvl="0" algn="just" defTabSz="914400"/>
            <a:r>
              <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rPr>
              <a:t>	</a:t>
            </a:r>
            <a:r>
              <a:rPr lang="tr-TR" kern="0" dirty="0">
                <a:solidFill>
                  <a:srgbClr val="3C4743">
                    <a:lumMod val="50000"/>
                  </a:srgbClr>
                </a:solidFill>
                <a:latin typeface="Calibri" panose="020F0502020204030204"/>
              </a:rPr>
              <a:t>Bu bulgular öğretmenlerin yarısının seçmeli derslerin verimli yürütülmediğini düşündüğünü göstermektedir. </a:t>
            </a:r>
            <a:endPar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endParaRPr>
          </a:p>
        </p:txBody>
      </p:sp>
      <p:sp>
        <p:nvSpPr>
          <p:cNvPr id="28" name="Ok: Sağ 27">
            <a:extLst>
              <a:ext uri="{FF2B5EF4-FFF2-40B4-BE49-F238E27FC236}">
                <a16:creationId xmlns:a16="http://schemas.microsoft.com/office/drawing/2014/main" id="{83A48C2F-2F8C-4E01-9C54-913DF2AE6414}"/>
              </a:ext>
            </a:extLst>
          </p:cNvPr>
          <p:cNvSpPr/>
          <p:nvPr/>
        </p:nvSpPr>
        <p:spPr>
          <a:xfrm>
            <a:off x="5097635" y="3746580"/>
            <a:ext cx="1550308" cy="810160"/>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tr-T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21" name="Rectangle 18">
            <a:extLst>
              <a:ext uri="{FF2B5EF4-FFF2-40B4-BE49-F238E27FC236}">
                <a16:creationId xmlns:a16="http://schemas.microsoft.com/office/drawing/2014/main" id="{80F7135F-02C4-46D6-BC09-57F46DB8542E}"/>
              </a:ext>
            </a:extLst>
          </p:cNvPr>
          <p:cNvSpPr/>
          <p:nvPr/>
        </p:nvSpPr>
        <p:spPr>
          <a:xfrm>
            <a:off x="152920" y="5115933"/>
            <a:ext cx="4757996" cy="1280217"/>
          </a:xfrm>
          <a:prstGeom prst="rect">
            <a:avLst/>
          </a:prstGeom>
          <a:solidFill>
            <a:srgbClr val="E5E6DA"/>
          </a:solidFill>
          <a:ln w="12700" cap="flat" cmpd="sng" algn="ctr">
            <a:noFill/>
            <a:prstDash val="solid"/>
            <a:miter lim="800000"/>
          </a:ln>
          <a:effectLst>
            <a:innerShdw blurRad="114300">
              <a:prstClr val="black"/>
            </a:innerShdw>
          </a:effectLst>
        </p:spPr>
        <p:txBody>
          <a:bodyPr rtlCol="0" anchor="ctr"/>
          <a:lstStyle/>
          <a:p>
            <a:pPr lvl="0" algn="just" defTabSz="914400"/>
            <a:r>
              <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rPr>
              <a:t>	</a:t>
            </a:r>
            <a:r>
              <a:rPr lang="tr-TR" kern="0" dirty="0">
                <a:solidFill>
                  <a:srgbClr val="3C4743">
                    <a:lumMod val="50000"/>
                  </a:srgbClr>
                </a:solidFill>
                <a:latin typeface="Calibri" panose="020F0502020204030204"/>
              </a:rPr>
              <a:t>Seçmeli derslerde karşılaşılan sorunlar nelerdir?</a:t>
            </a:r>
            <a:endPar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endParaRPr>
          </a:p>
        </p:txBody>
      </p:sp>
      <p:sp>
        <p:nvSpPr>
          <p:cNvPr id="22" name="Rectangle 18">
            <a:extLst>
              <a:ext uri="{FF2B5EF4-FFF2-40B4-BE49-F238E27FC236}">
                <a16:creationId xmlns:a16="http://schemas.microsoft.com/office/drawing/2014/main" id="{D82DED72-FFEC-4259-B95F-51C6CB3C21C9}"/>
              </a:ext>
            </a:extLst>
          </p:cNvPr>
          <p:cNvSpPr/>
          <p:nvPr/>
        </p:nvSpPr>
        <p:spPr>
          <a:xfrm>
            <a:off x="6752094" y="5115933"/>
            <a:ext cx="5384525" cy="1486035"/>
          </a:xfrm>
          <a:prstGeom prst="rect">
            <a:avLst/>
          </a:prstGeom>
          <a:solidFill>
            <a:srgbClr val="E5E6DA"/>
          </a:solidFill>
          <a:ln w="12700" cap="flat" cmpd="sng" algn="ctr">
            <a:noFill/>
            <a:prstDash val="solid"/>
            <a:miter lim="800000"/>
          </a:ln>
          <a:effectLst>
            <a:innerShdw blurRad="114300">
              <a:prstClr val="black"/>
            </a:innerShdw>
          </a:effectLst>
        </p:spPr>
        <p:txBody>
          <a:bodyPr rtlCol="0" anchor="ctr"/>
          <a:lstStyle/>
          <a:p>
            <a:pPr lvl="0" algn="just" defTabSz="914400"/>
            <a:r>
              <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rPr>
              <a:t>	</a:t>
            </a:r>
            <a:r>
              <a:rPr lang="tr-TR" kern="0" dirty="0">
                <a:solidFill>
                  <a:srgbClr val="3C4743">
                    <a:lumMod val="50000"/>
                  </a:srgbClr>
                </a:solidFill>
                <a:latin typeface="Calibri" panose="020F0502020204030204"/>
              </a:rPr>
              <a:t>Öğretmenlerin yarıdan fazlası var olan sorunların en başında materyal ve teknolojik altyapının eksikliğini, derslerin çevresel faktörlerle desteklenmemesini belirtmiştir. </a:t>
            </a:r>
            <a:endPar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endParaRPr>
          </a:p>
        </p:txBody>
      </p:sp>
      <p:sp>
        <p:nvSpPr>
          <p:cNvPr id="23" name="Ok: Sağ 22">
            <a:extLst>
              <a:ext uri="{FF2B5EF4-FFF2-40B4-BE49-F238E27FC236}">
                <a16:creationId xmlns:a16="http://schemas.microsoft.com/office/drawing/2014/main" id="{259048F0-7E85-4DF9-909F-906ED31C1A26}"/>
              </a:ext>
            </a:extLst>
          </p:cNvPr>
          <p:cNvSpPr/>
          <p:nvPr/>
        </p:nvSpPr>
        <p:spPr>
          <a:xfrm>
            <a:off x="5097635" y="5350961"/>
            <a:ext cx="1550308" cy="810160"/>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tr-T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341313674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9">
                                            <p:bg/>
                                          </p:spTgt>
                                        </p:tgtEl>
                                        <p:attrNameLst>
                                          <p:attrName>style.visibility</p:attrName>
                                        </p:attrNameLst>
                                      </p:cBhvr>
                                      <p:to>
                                        <p:strVal val="visible"/>
                                      </p:to>
                                    </p:set>
                                    <p:animEffect transition="in" filter="wipe(up)">
                                      <p:cBhvr>
                                        <p:cTn id="7" dur="2000"/>
                                        <p:tgtEl>
                                          <p:spTgt spid="19">
                                            <p:bg/>
                                          </p:spTgt>
                                        </p:tgtEl>
                                      </p:cBhvr>
                                    </p:animEffect>
                                  </p:childTnLst>
                                </p:cTn>
                              </p:par>
                            </p:childTnLst>
                          </p:cTn>
                        </p:par>
                        <p:par>
                          <p:cTn id="8" fill="hold">
                            <p:stCondLst>
                              <p:cond delay="2000"/>
                            </p:stCondLst>
                            <p:childTnLst>
                              <p:par>
                                <p:cTn id="9" presetID="22" presetClass="entr" presetSubtype="1" fill="hold" grpId="0" nodeType="afterEffect">
                                  <p:stCondLst>
                                    <p:cond delay="0"/>
                                  </p:stCondLst>
                                  <p:childTnLst>
                                    <p:set>
                                      <p:cBhvr>
                                        <p:cTn id="10" dur="1" fill="hold">
                                          <p:stCondLst>
                                            <p:cond delay="0"/>
                                          </p:stCondLst>
                                        </p:cTn>
                                        <p:tgtEl>
                                          <p:spTgt spid="19">
                                            <p:txEl>
                                              <p:pRg st="0" end="0"/>
                                            </p:txEl>
                                          </p:spTgt>
                                        </p:tgtEl>
                                        <p:attrNameLst>
                                          <p:attrName>style.visibility</p:attrName>
                                        </p:attrNameLst>
                                      </p:cBhvr>
                                      <p:to>
                                        <p:strVal val="visible"/>
                                      </p:to>
                                    </p:set>
                                    <p:animEffect transition="in" filter="wipe(up)">
                                      <p:cBhvr>
                                        <p:cTn id="11" dur="2000"/>
                                        <p:tgtEl>
                                          <p:spTgt spid="19">
                                            <p:txEl>
                                              <p:pRg st="0" end="0"/>
                                            </p:txEl>
                                          </p:spTgt>
                                        </p:tgtEl>
                                      </p:cBhvr>
                                    </p:animEffect>
                                  </p:childTnLst>
                                </p:cTn>
                              </p:par>
                            </p:childTnLst>
                          </p:cTn>
                        </p:par>
                        <p:par>
                          <p:cTn id="12" fill="hold">
                            <p:stCondLst>
                              <p:cond delay="4000"/>
                            </p:stCondLst>
                            <p:childTnLst>
                              <p:par>
                                <p:cTn id="13" presetID="2" presetClass="entr" presetSubtype="4"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childTnLst>
                          </p:cTn>
                        </p:par>
                        <p:par>
                          <p:cTn id="17" fill="hold">
                            <p:stCondLst>
                              <p:cond delay="4500"/>
                            </p:stCondLst>
                            <p:childTnLst>
                              <p:par>
                                <p:cTn id="18" presetID="22" presetClass="entr" presetSubtype="1" fill="hold" grpId="0" nodeType="afterEffect">
                                  <p:stCondLst>
                                    <p:cond delay="0"/>
                                  </p:stCondLst>
                                  <p:childTnLst>
                                    <p:set>
                                      <p:cBhvr>
                                        <p:cTn id="19" dur="1" fill="hold">
                                          <p:stCondLst>
                                            <p:cond delay="0"/>
                                          </p:stCondLst>
                                        </p:cTn>
                                        <p:tgtEl>
                                          <p:spTgt spid="20">
                                            <p:bg/>
                                          </p:spTgt>
                                        </p:tgtEl>
                                        <p:attrNameLst>
                                          <p:attrName>style.visibility</p:attrName>
                                        </p:attrNameLst>
                                      </p:cBhvr>
                                      <p:to>
                                        <p:strVal val="visible"/>
                                      </p:to>
                                    </p:set>
                                    <p:animEffect transition="in" filter="wipe(up)">
                                      <p:cBhvr>
                                        <p:cTn id="20" dur="2000"/>
                                        <p:tgtEl>
                                          <p:spTgt spid="20">
                                            <p:bg/>
                                          </p:spTgt>
                                        </p:tgtEl>
                                      </p:cBhvr>
                                    </p:animEffect>
                                  </p:childTnLst>
                                </p:cTn>
                              </p:par>
                            </p:childTnLst>
                          </p:cTn>
                        </p:par>
                        <p:par>
                          <p:cTn id="21" fill="hold">
                            <p:stCondLst>
                              <p:cond delay="6500"/>
                            </p:stCondLst>
                            <p:childTnLst>
                              <p:par>
                                <p:cTn id="22" presetID="22" presetClass="entr" presetSubtype="1" fill="hold" grpId="0" nodeType="afterEffect">
                                  <p:stCondLst>
                                    <p:cond delay="0"/>
                                  </p:stCondLst>
                                  <p:childTnLst>
                                    <p:set>
                                      <p:cBhvr>
                                        <p:cTn id="23" dur="1" fill="hold">
                                          <p:stCondLst>
                                            <p:cond delay="0"/>
                                          </p:stCondLst>
                                        </p:cTn>
                                        <p:tgtEl>
                                          <p:spTgt spid="20">
                                            <p:txEl>
                                              <p:pRg st="0" end="0"/>
                                            </p:txEl>
                                          </p:spTgt>
                                        </p:tgtEl>
                                        <p:attrNameLst>
                                          <p:attrName>style.visibility</p:attrName>
                                        </p:attrNameLst>
                                      </p:cBhvr>
                                      <p:to>
                                        <p:strVal val="visible"/>
                                      </p:to>
                                    </p:set>
                                    <p:animEffect transition="in" filter="wipe(up)">
                                      <p:cBhvr>
                                        <p:cTn id="24" dur="2000"/>
                                        <p:tgtEl>
                                          <p:spTgt spid="20">
                                            <p:txEl>
                                              <p:pRg st="0" end="0"/>
                                            </p:txEl>
                                          </p:spTgt>
                                        </p:tgtEl>
                                      </p:cBhvr>
                                    </p:animEffect>
                                  </p:childTnLst>
                                </p:cTn>
                              </p:par>
                            </p:childTnLst>
                          </p:cTn>
                        </p:par>
                        <p:par>
                          <p:cTn id="25" fill="hold">
                            <p:stCondLst>
                              <p:cond delay="8500"/>
                            </p:stCondLst>
                            <p:childTnLst>
                              <p:par>
                                <p:cTn id="26" presetID="22" presetClass="entr" presetSubtype="1" fill="hold" grpId="0" nodeType="afterEffect">
                                  <p:stCondLst>
                                    <p:cond delay="0"/>
                                  </p:stCondLst>
                                  <p:childTnLst>
                                    <p:set>
                                      <p:cBhvr>
                                        <p:cTn id="27" dur="1" fill="hold">
                                          <p:stCondLst>
                                            <p:cond delay="0"/>
                                          </p:stCondLst>
                                        </p:cTn>
                                        <p:tgtEl>
                                          <p:spTgt spid="20">
                                            <p:txEl>
                                              <p:pRg st="1" end="1"/>
                                            </p:txEl>
                                          </p:spTgt>
                                        </p:tgtEl>
                                        <p:attrNameLst>
                                          <p:attrName>style.visibility</p:attrName>
                                        </p:attrNameLst>
                                      </p:cBhvr>
                                      <p:to>
                                        <p:strVal val="visible"/>
                                      </p:to>
                                    </p:set>
                                    <p:animEffect transition="in" filter="wipe(up)">
                                      <p:cBhvr>
                                        <p:cTn id="28" dur="2000"/>
                                        <p:tgtEl>
                                          <p:spTgt spid="20">
                                            <p:txEl>
                                              <p:pRg st="1" end="1"/>
                                            </p:txEl>
                                          </p:spTgt>
                                        </p:tgtEl>
                                      </p:cBhvr>
                                    </p:animEffect>
                                  </p:childTnLst>
                                </p:cTn>
                              </p:par>
                            </p:childTnLst>
                          </p:cTn>
                        </p:par>
                        <p:par>
                          <p:cTn id="29" fill="hold">
                            <p:stCondLst>
                              <p:cond delay="10500"/>
                            </p:stCondLst>
                            <p:childTnLst>
                              <p:par>
                                <p:cTn id="30" presetID="22" presetClass="entr" presetSubtype="1" fill="hold" grpId="0" nodeType="afterEffect">
                                  <p:stCondLst>
                                    <p:cond delay="0"/>
                                  </p:stCondLst>
                                  <p:childTnLst>
                                    <p:set>
                                      <p:cBhvr>
                                        <p:cTn id="31" dur="1" fill="hold">
                                          <p:stCondLst>
                                            <p:cond delay="0"/>
                                          </p:stCondLst>
                                        </p:cTn>
                                        <p:tgtEl>
                                          <p:spTgt spid="26">
                                            <p:bg/>
                                          </p:spTgt>
                                        </p:tgtEl>
                                        <p:attrNameLst>
                                          <p:attrName>style.visibility</p:attrName>
                                        </p:attrNameLst>
                                      </p:cBhvr>
                                      <p:to>
                                        <p:strVal val="visible"/>
                                      </p:to>
                                    </p:set>
                                    <p:animEffect transition="in" filter="wipe(up)">
                                      <p:cBhvr>
                                        <p:cTn id="32" dur="2000"/>
                                        <p:tgtEl>
                                          <p:spTgt spid="26">
                                            <p:bg/>
                                          </p:spTgt>
                                        </p:tgtEl>
                                      </p:cBhvr>
                                    </p:animEffect>
                                  </p:childTnLst>
                                </p:cTn>
                              </p:par>
                            </p:childTnLst>
                          </p:cTn>
                        </p:par>
                        <p:par>
                          <p:cTn id="33" fill="hold">
                            <p:stCondLst>
                              <p:cond delay="12500"/>
                            </p:stCondLst>
                            <p:childTnLst>
                              <p:par>
                                <p:cTn id="34" presetID="22" presetClass="entr" presetSubtype="1" fill="hold" grpId="0" nodeType="afterEffect">
                                  <p:stCondLst>
                                    <p:cond delay="0"/>
                                  </p:stCondLst>
                                  <p:childTnLst>
                                    <p:set>
                                      <p:cBhvr>
                                        <p:cTn id="35" dur="1" fill="hold">
                                          <p:stCondLst>
                                            <p:cond delay="0"/>
                                          </p:stCondLst>
                                        </p:cTn>
                                        <p:tgtEl>
                                          <p:spTgt spid="26">
                                            <p:txEl>
                                              <p:pRg st="0" end="0"/>
                                            </p:txEl>
                                          </p:spTgt>
                                        </p:tgtEl>
                                        <p:attrNameLst>
                                          <p:attrName>style.visibility</p:attrName>
                                        </p:attrNameLst>
                                      </p:cBhvr>
                                      <p:to>
                                        <p:strVal val="visible"/>
                                      </p:to>
                                    </p:set>
                                    <p:animEffect transition="in" filter="wipe(up)">
                                      <p:cBhvr>
                                        <p:cTn id="36" dur="2000"/>
                                        <p:tgtEl>
                                          <p:spTgt spid="26">
                                            <p:txEl>
                                              <p:pRg st="0" end="0"/>
                                            </p:txEl>
                                          </p:spTgt>
                                        </p:tgtEl>
                                      </p:cBhvr>
                                    </p:animEffect>
                                  </p:childTnLst>
                                </p:cTn>
                              </p:par>
                            </p:childTnLst>
                          </p:cTn>
                        </p:par>
                        <p:par>
                          <p:cTn id="37" fill="hold">
                            <p:stCondLst>
                              <p:cond delay="14500"/>
                            </p:stCondLst>
                            <p:childTnLst>
                              <p:par>
                                <p:cTn id="38" presetID="2" presetClass="entr" presetSubtype="4" fill="hold" grpId="0" nodeType="afterEffect">
                                  <p:stCondLst>
                                    <p:cond delay="0"/>
                                  </p:stCondLst>
                                  <p:childTnLst>
                                    <p:set>
                                      <p:cBhvr>
                                        <p:cTn id="39" dur="1" fill="hold">
                                          <p:stCondLst>
                                            <p:cond delay="0"/>
                                          </p:stCondLst>
                                        </p:cTn>
                                        <p:tgtEl>
                                          <p:spTgt spid="28"/>
                                        </p:tgtEl>
                                        <p:attrNameLst>
                                          <p:attrName>style.visibility</p:attrName>
                                        </p:attrNameLst>
                                      </p:cBhvr>
                                      <p:to>
                                        <p:strVal val="visible"/>
                                      </p:to>
                                    </p:set>
                                    <p:anim calcmode="lin" valueType="num">
                                      <p:cBhvr additive="base">
                                        <p:cTn id="40" dur="500" fill="hold"/>
                                        <p:tgtEl>
                                          <p:spTgt spid="28"/>
                                        </p:tgtEl>
                                        <p:attrNameLst>
                                          <p:attrName>ppt_x</p:attrName>
                                        </p:attrNameLst>
                                      </p:cBhvr>
                                      <p:tavLst>
                                        <p:tav tm="0">
                                          <p:val>
                                            <p:strVal val="#ppt_x"/>
                                          </p:val>
                                        </p:tav>
                                        <p:tav tm="100000">
                                          <p:val>
                                            <p:strVal val="#ppt_x"/>
                                          </p:val>
                                        </p:tav>
                                      </p:tavLst>
                                    </p:anim>
                                    <p:anim calcmode="lin" valueType="num">
                                      <p:cBhvr additive="base">
                                        <p:cTn id="41" dur="500" fill="hold"/>
                                        <p:tgtEl>
                                          <p:spTgt spid="28"/>
                                        </p:tgtEl>
                                        <p:attrNameLst>
                                          <p:attrName>ppt_y</p:attrName>
                                        </p:attrNameLst>
                                      </p:cBhvr>
                                      <p:tavLst>
                                        <p:tav tm="0">
                                          <p:val>
                                            <p:strVal val="1+#ppt_h/2"/>
                                          </p:val>
                                        </p:tav>
                                        <p:tav tm="100000">
                                          <p:val>
                                            <p:strVal val="#ppt_y"/>
                                          </p:val>
                                        </p:tav>
                                      </p:tavLst>
                                    </p:anim>
                                  </p:childTnLst>
                                </p:cTn>
                              </p:par>
                            </p:childTnLst>
                          </p:cTn>
                        </p:par>
                        <p:par>
                          <p:cTn id="42" fill="hold">
                            <p:stCondLst>
                              <p:cond delay="15000"/>
                            </p:stCondLst>
                            <p:childTnLst>
                              <p:par>
                                <p:cTn id="43" presetID="22" presetClass="entr" presetSubtype="1" fill="hold" grpId="0" nodeType="afterEffect">
                                  <p:stCondLst>
                                    <p:cond delay="0"/>
                                  </p:stCondLst>
                                  <p:childTnLst>
                                    <p:set>
                                      <p:cBhvr>
                                        <p:cTn id="44" dur="1" fill="hold">
                                          <p:stCondLst>
                                            <p:cond delay="0"/>
                                          </p:stCondLst>
                                        </p:cTn>
                                        <p:tgtEl>
                                          <p:spTgt spid="27">
                                            <p:bg/>
                                          </p:spTgt>
                                        </p:tgtEl>
                                        <p:attrNameLst>
                                          <p:attrName>style.visibility</p:attrName>
                                        </p:attrNameLst>
                                      </p:cBhvr>
                                      <p:to>
                                        <p:strVal val="visible"/>
                                      </p:to>
                                    </p:set>
                                    <p:animEffect transition="in" filter="wipe(up)">
                                      <p:cBhvr>
                                        <p:cTn id="45" dur="2000"/>
                                        <p:tgtEl>
                                          <p:spTgt spid="27">
                                            <p:bg/>
                                          </p:spTgt>
                                        </p:tgtEl>
                                      </p:cBhvr>
                                    </p:animEffect>
                                  </p:childTnLst>
                                </p:cTn>
                              </p:par>
                            </p:childTnLst>
                          </p:cTn>
                        </p:par>
                        <p:par>
                          <p:cTn id="46" fill="hold">
                            <p:stCondLst>
                              <p:cond delay="17000"/>
                            </p:stCondLst>
                            <p:childTnLst>
                              <p:par>
                                <p:cTn id="47" presetID="22" presetClass="entr" presetSubtype="1" fill="hold" grpId="0" nodeType="afterEffect">
                                  <p:stCondLst>
                                    <p:cond delay="0"/>
                                  </p:stCondLst>
                                  <p:childTnLst>
                                    <p:set>
                                      <p:cBhvr>
                                        <p:cTn id="48" dur="1" fill="hold">
                                          <p:stCondLst>
                                            <p:cond delay="0"/>
                                          </p:stCondLst>
                                        </p:cTn>
                                        <p:tgtEl>
                                          <p:spTgt spid="27">
                                            <p:txEl>
                                              <p:pRg st="0" end="0"/>
                                            </p:txEl>
                                          </p:spTgt>
                                        </p:tgtEl>
                                        <p:attrNameLst>
                                          <p:attrName>style.visibility</p:attrName>
                                        </p:attrNameLst>
                                      </p:cBhvr>
                                      <p:to>
                                        <p:strVal val="visible"/>
                                      </p:to>
                                    </p:set>
                                    <p:animEffect transition="in" filter="wipe(up)">
                                      <p:cBhvr>
                                        <p:cTn id="49" dur="2000"/>
                                        <p:tgtEl>
                                          <p:spTgt spid="27">
                                            <p:txEl>
                                              <p:pRg st="0" end="0"/>
                                            </p:txEl>
                                          </p:spTgt>
                                        </p:tgtEl>
                                      </p:cBhvr>
                                    </p:animEffect>
                                  </p:childTnLst>
                                </p:cTn>
                              </p:par>
                            </p:childTnLst>
                          </p:cTn>
                        </p:par>
                        <p:par>
                          <p:cTn id="50" fill="hold">
                            <p:stCondLst>
                              <p:cond delay="19000"/>
                            </p:stCondLst>
                            <p:childTnLst>
                              <p:par>
                                <p:cTn id="51" presetID="22" presetClass="entr" presetSubtype="1" fill="hold" grpId="0" nodeType="afterEffect">
                                  <p:stCondLst>
                                    <p:cond delay="0"/>
                                  </p:stCondLst>
                                  <p:childTnLst>
                                    <p:set>
                                      <p:cBhvr>
                                        <p:cTn id="52" dur="1" fill="hold">
                                          <p:stCondLst>
                                            <p:cond delay="0"/>
                                          </p:stCondLst>
                                        </p:cTn>
                                        <p:tgtEl>
                                          <p:spTgt spid="21">
                                            <p:bg/>
                                          </p:spTgt>
                                        </p:tgtEl>
                                        <p:attrNameLst>
                                          <p:attrName>style.visibility</p:attrName>
                                        </p:attrNameLst>
                                      </p:cBhvr>
                                      <p:to>
                                        <p:strVal val="visible"/>
                                      </p:to>
                                    </p:set>
                                    <p:animEffect transition="in" filter="wipe(up)">
                                      <p:cBhvr>
                                        <p:cTn id="53" dur="2000"/>
                                        <p:tgtEl>
                                          <p:spTgt spid="21">
                                            <p:bg/>
                                          </p:spTgt>
                                        </p:tgtEl>
                                      </p:cBhvr>
                                    </p:animEffect>
                                  </p:childTnLst>
                                </p:cTn>
                              </p:par>
                            </p:childTnLst>
                          </p:cTn>
                        </p:par>
                        <p:par>
                          <p:cTn id="54" fill="hold">
                            <p:stCondLst>
                              <p:cond delay="21000"/>
                            </p:stCondLst>
                            <p:childTnLst>
                              <p:par>
                                <p:cTn id="55" presetID="22" presetClass="entr" presetSubtype="1" fill="hold" grpId="0" nodeType="afterEffect">
                                  <p:stCondLst>
                                    <p:cond delay="0"/>
                                  </p:stCondLst>
                                  <p:childTnLst>
                                    <p:set>
                                      <p:cBhvr>
                                        <p:cTn id="56" dur="1" fill="hold">
                                          <p:stCondLst>
                                            <p:cond delay="0"/>
                                          </p:stCondLst>
                                        </p:cTn>
                                        <p:tgtEl>
                                          <p:spTgt spid="21">
                                            <p:txEl>
                                              <p:pRg st="0" end="0"/>
                                            </p:txEl>
                                          </p:spTgt>
                                        </p:tgtEl>
                                        <p:attrNameLst>
                                          <p:attrName>style.visibility</p:attrName>
                                        </p:attrNameLst>
                                      </p:cBhvr>
                                      <p:to>
                                        <p:strVal val="visible"/>
                                      </p:to>
                                    </p:set>
                                    <p:animEffect transition="in" filter="wipe(up)">
                                      <p:cBhvr>
                                        <p:cTn id="57" dur="2000"/>
                                        <p:tgtEl>
                                          <p:spTgt spid="21">
                                            <p:txEl>
                                              <p:pRg st="0" end="0"/>
                                            </p:txEl>
                                          </p:spTgt>
                                        </p:tgtEl>
                                      </p:cBhvr>
                                    </p:animEffect>
                                  </p:childTnLst>
                                </p:cTn>
                              </p:par>
                            </p:childTnLst>
                          </p:cTn>
                        </p:par>
                        <p:par>
                          <p:cTn id="58" fill="hold">
                            <p:stCondLst>
                              <p:cond delay="23000"/>
                            </p:stCondLst>
                            <p:childTnLst>
                              <p:par>
                                <p:cTn id="59" presetID="2" presetClass="entr" presetSubtype="4" fill="hold" grpId="0" nodeType="afterEffect">
                                  <p:stCondLst>
                                    <p:cond delay="0"/>
                                  </p:stCondLst>
                                  <p:childTnLst>
                                    <p:set>
                                      <p:cBhvr>
                                        <p:cTn id="60" dur="1" fill="hold">
                                          <p:stCondLst>
                                            <p:cond delay="0"/>
                                          </p:stCondLst>
                                        </p:cTn>
                                        <p:tgtEl>
                                          <p:spTgt spid="23"/>
                                        </p:tgtEl>
                                        <p:attrNameLst>
                                          <p:attrName>style.visibility</p:attrName>
                                        </p:attrNameLst>
                                      </p:cBhvr>
                                      <p:to>
                                        <p:strVal val="visible"/>
                                      </p:to>
                                    </p:set>
                                    <p:anim calcmode="lin" valueType="num">
                                      <p:cBhvr additive="base">
                                        <p:cTn id="61" dur="500" fill="hold"/>
                                        <p:tgtEl>
                                          <p:spTgt spid="23"/>
                                        </p:tgtEl>
                                        <p:attrNameLst>
                                          <p:attrName>ppt_x</p:attrName>
                                        </p:attrNameLst>
                                      </p:cBhvr>
                                      <p:tavLst>
                                        <p:tav tm="0">
                                          <p:val>
                                            <p:strVal val="#ppt_x"/>
                                          </p:val>
                                        </p:tav>
                                        <p:tav tm="100000">
                                          <p:val>
                                            <p:strVal val="#ppt_x"/>
                                          </p:val>
                                        </p:tav>
                                      </p:tavLst>
                                    </p:anim>
                                    <p:anim calcmode="lin" valueType="num">
                                      <p:cBhvr additive="base">
                                        <p:cTn id="62" dur="500" fill="hold"/>
                                        <p:tgtEl>
                                          <p:spTgt spid="23"/>
                                        </p:tgtEl>
                                        <p:attrNameLst>
                                          <p:attrName>ppt_y</p:attrName>
                                        </p:attrNameLst>
                                      </p:cBhvr>
                                      <p:tavLst>
                                        <p:tav tm="0">
                                          <p:val>
                                            <p:strVal val="1+#ppt_h/2"/>
                                          </p:val>
                                        </p:tav>
                                        <p:tav tm="100000">
                                          <p:val>
                                            <p:strVal val="#ppt_y"/>
                                          </p:val>
                                        </p:tav>
                                      </p:tavLst>
                                    </p:anim>
                                  </p:childTnLst>
                                </p:cTn>
                              </p:par>
                            </p:childTnLst>
                          </p:cTn>
                        </p:par>
                        <p:par>
                          <p:cTn id="63" fill="hold">
                            <p:stCondLst>
                              <p:cond delay="23500"/>
                            </p:stCondLst>
                            <p:childTnLst>
                              <p:par>
                                <p:cTn id="64" presetID="22" presetClass="entr" presetSubtype="1" fill="hold" grpId="0" nodeType="afterEffect">
                                  <p:stCondLst>
                                    <p:cond delay="0"/>
                                  </p:stCondLst>
                                  <p:childTnLst>
                                    <p:set>
                                      <p:cBhvr>
                                        <p:cTn id="65" dur="1" fill="hold">
                                          <p:stCondLst>
                                            <p:cond delay="0"/>
                                          </p:stCondLst>
                                        </p:cTn>
                                        <p:tgtEl>
                                          <p:spTgt spid="22">
                                            <p:bg/>
                                          </p:spTgt>
                                        </p:tgtEl>
                                        <p:attrNameLst>
                                          <p:attrName>style.visibility</p:attrName>
                                        </p:attrNameLst>
                                      </p:cBhvr>
                                      <p:to>
                                        <p:strVal val="visible"/>
                                      </p:to>
                                    </p:set>
                                    <p:animEffect transition="in" filter="wipe(up)">
                                      <p:cBhvr>
                                        <p:cTn id="66" dur="2000"/>
                                        <p:tgtEl>
                                          <p:spTgt spid="22">
                                            <p:bg/>
                                          </p:spTgt>
                                        </p:tgtEl>
                                      </p:cBhvr>
                                    </p:animEffect>
                                  </p:childTnLst>
                                </p:cTn>
                              </p:par>
                            </p:childTnLst>
                          </p:cTn>
                        </p:par>
                        <p:par>
                          <p:cTn id="67" fill="hold">
                            <p:stCondLst>
                              <p:cond delay="25500"/>
                            </p:stCondLst>
                            <p:childTnLst>
                              <p:par>
                                <p:cTn id="68" presetID="22" presetClass="entr" presetSubtype="1" fill="hold" grpId="0" nodeType="afterEffect">
                                  <p:stCondLst>
                                    <p:cond delay="0"/>
                                  </p:stCondLst>
                                  <p:childTnLst>
                                    <p:set>
                                      <p:cBhvr>
                                        <p:cTn id="69" dur="1" fill="hold">
                                          <p:stCondLst>
                                            <p:cond delay="0"/>
                                          </p:stCondLst>
                                        </p:cTn>
                                        <p:tgtEl>
                                          <p:spTgt spid="22">
                                            <p:txEl>
                                              <p:pRg st="0" end="0"/>
                                            </p:txEl>
                                          </p:spTgt>
                                        </p:tgtEl>
                                        <p:attrNameLst>
                                          <p:attrName>style.visibility</p:attrName>
                                        </p:attrNameLst>
                                      </p:cBhvr>
                                      <p:to>
                                        <p:strVal val="visible"/>
                                      </p:to>
                                    </p:set>
                                    <p:animEffect transition="in" filter="wipe(up)">
                                      <p:cBhvr>
                                        <p:cTn id="70" dur="2000"/>
                                        <p:tgtEl>
                                          <p:spTgt spid="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uiExpand="1" build="p" animBg="1"/>
      <p:bldP spid="20" grpId="0" uiExpand="1" build="p" animBg="1"/>
      <p:bldP spid="4" grpId="0" animBg="1"/>
      <p:bldP spid="26" grpId="0" uiExpand="1" build="p" animBg="1"/>
      <p:bldP spid="27" grpId="0" uiExpand="1" build="p" animBg="1"/>
      <p:bldP spid="28" grpId="0" animBg="1"/>
      <p:bldP spid="21" grpId="0" uiExpand="1" build="p" animBg="1"/>
      <p:bldP spid="22" grpId="0" uiExpand="1" build="p" animBg="1"/>
      <p:bldP spid="2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 y="0"/>
            <a:ext cx="12186548" cy="6827519"/>
          </a:xfrm>
          <a:prstGeom prst="rect">
            <a:avLst/>
          </a:prstGeom>
        </p:spPr>
      </p:pic>
      <p:pic>
        <p:nvPicPr>
          <p:cNvPr id="7" name="Picture 6" descr="HD-ShadowLong.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77" y="1724580"/>
            <a:ext cx="10437812" cy="321164"/>
          </a:xfrm>
          <a:prstGeom prst="rect">
            <a:avLst/>
          </a:prstGeom>
        </p:spPr>
      </p:pic>
      <p:pic>
        <p:nvPicPr>
          <p:cNvPr id="8" name="Picture 7" descr="HD-ShadowShort.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589002" y="1725574"/>
            <a:ext cx="1602997" cy="144270"/>
          </a:xfrm>
          <a:prstGeom prst="rect">
            <a:avLst/>
          </a:prstGeom>
        </p:spPr>
      </p:pic>
      <p:sp>
        <p:nvSpPr>
          <p:cNvPr id="9" name="Rectangle 8"/>
          <p:cNvSpPr/>
          <p:nvPr/>
        </p:nvSpPr>
        <p:spPr bwMode="ltGray">
          <a:xfrm>
            <a:off x="3176" y="363940"/>
            <a:ext cx="10437812" cy="839026"/>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9003" y="36394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Slide Number Placeholder 5"/>
          <p:cNvSpPr txBox="1">
            <a:spLocks/>
          </p:cNvSpPr>
          <p:nvPr/>
        </p:nvSpPr>
        <p:spPr>
          <a:xfrm>
            <a:off x="10732631" y="507567"/>
            <a:ext cx="1154151" cy="1090789"/>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fld id="{6D22F896-40B5-4ADD-8801-0D06FADFA095}" type="slidenum">
              <a:rPr kumimoji="0" lang="en-US" sz="18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9</a:t>
            </a:fld>
            <a:endParaRPr kumimoji="0" lang="en-US"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2" name="Title 1"/>
          <p:cNvSpPr>
            <a:spLocks noGrp="1"/>
          </p:cNvSpPr>
          <p:nvPr>
            <p:ph type="title" idx="4294967295"/>
          </p:nvPr>
        </p:nvSpPr>
        <p:spPr>
          <a:xfrm>
            <a:off x="0" y="323785"/>
            <a:ext cx="10306030" cy="1080938"/>
          </a:xfrm>
        </p:spPr>
        <p:txBody>
          <a:bodyPr>
            <a:noAutofit/>
          </a:bodyPr>
          <a:lstStyle/>
          <a:p>
            <a:r>
              <a:rPr lang="tr-TR" sz="4000" dirty="0"/>
              <a:t>Tartışma ve Sonuç</a:t>
            </a:r>
          </a:p>
        </p:txBody>
      </p:sp>
      <p:sp>
        <p:nvSpPr>
          <p:cNvPr id="6" name="Right Arrow 5">
            <a:hlinkClick r:id="" action="ppaction://hlinkshowjump?jump=nextslide"/>
          </p:cNvPr>
          <p:cNvSpPr/>
          <p:nvPr/>
        </p:nvSpPr>
        <p:spPr>
          <a:xfrm>
            <a:off x="10930618" y="805721"/>
            <a:ext cx="978408" cy="484632"/>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tr-T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9" name="Rectangle 18"/>
          <p:cNvSpPr/>
          <p:nvPr/>
        </p:nvSpPr>
        <p:spPr>
          <a:xfrm>
            <a:off x="104150" y="1902072"/>
            <a:ext cx="4757996" cy="1227231"/>
          </a:xfrm>
          <a:prstGeom prst="rect">
            <a:avLst/>
          </a:prstGeom>
          <a:solidFill>
            <a:srgbClr val="E5E6DA"/>
          </a:solidFill>
          <a:ln w="12700" cap="flat" cmpd="sng" algn="ctr">
            <a:noFill/>
            <a:prstDash val="solid"/>
            <a:miter lim="800000"/>
          </a:ln>
          <a:effectLst>
            <a:innerShdw blurRad="114300">
              <a:prstClr val="black"/>
            </a:innerShdw>
          </a:effectLst>
        </p:spPr>
        <p:txBody>
          <a:bodyPr rtlCol="0" anchor="ct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rPr>
              <a:t>	Seçmeli ders uygulamasını öğrencilere getirileri bağlamında nasıl değerlendiriyorsunuz?</a:t>
            </a:r>
          </a:p>
        </p:txBody>
      </p:sp>
      <p:sp>
        <p:nvSpPr>
          <p:cNvPr id="18" name="Title 1"/>
          <p:cNvSpPr txBox="1">
            <a:spLocks/>
          </p:cNvSpPr>
          <p:nvPr/>
        </p:nvSpPr>
        <p:spPr>
          <a:xfrm>
            <a:off x="104150" y="1202966"/>
            <a:ext cx="4486138" cy="52161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tr-TR" sz="2500" b="0" i="0" u="none" strike="noStrike" kern="1200" cap="none" spc="0" normalizeH="0" baseline="0" noProof="0" dirty="0">
              <a:ln>
                <a:noFill/>
              </a:ln>
              <a:solidFill>
                <a:srgbClr val="DDCC64">
                  <a:lumMod val="75000"/>
                </a:srgbClr>
              </a:solidFill>
              <a:effectLst/>
              <a:uLnTx/>
              <a:uFillTx/>
              <a:latin typeface="Trebuchet MS" panose="020B0603020202020204"/>
              <a:ea typeface="+mj-ea"/>
              <a:cs typeface="+mj-cs"/>
            </a:endParaRPr>
          </a:p>
        </p:txBody>
      </p:sp>
      <p:sp>
        <p:nvSpPr>
          <p:cNvPr id="20" name="Rectangle 18">
            <a:extLst>
              <a:ext uri="{FF2B5EF4-FFF2-40B4-BE49-F238E27FC236}">
                <a16:creationId xmlns:a16="http://schemas.microsoft.com/office/drawing/2014/main" id="{ED0A9B79-914E-49E5-B261-F059641EC048}"/>
              </a:ext>
            </a:extLst>
          </p:cNvPr>
          <p:cNvSpPr/>
          <p:nvPr/>
        </p:nvSpPr>
        <p:spPr>
          <a:xfrm>
            <a:off x="6703324" y="1902072"/>
            <a:ext cx="5384525" cy="1280217"/>
          </a:xfrm>
          <a:prstGeom prst="rect">
            <a:avLst/>
          </a:prstGeom>
          <a:solidFill>
            <a:srgbClr val="E5E6DA"/>
          </a:solidFill>
          <a:ln w="12700" cap="flat" cmpd="sng" algn="ctr">
            <a:noFill/>
            <a:prstDash val="solid"/>
            <a:miter lim="800000"/>
          </a:ln>
          <a:effectLst>
            <a:innerShdw blurRad="114300">
              <a:prstClr val="black"/>
            </a:innerShdw>
          </a:effectLst>
        </p:spPr>
        <p:txBody>
          <a:bodyPr rtlCol="0" anchor="ct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rPr>
              <a:t>	Öğretmenlerin çoğunluğu seçmeli ders uygulamalarının öğrenciye faydasının olmadığına dair</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rPr>
              <a:t>görüşler ifade etmişlerdir. </a:t>
            </a:r>
          </a:p>
        </p:txBody>
      </p:sp>
      <p:sp>
        <p:nvSpPr>
          <p:cNvPr id="4" name="Ok: Sağ 3">
            <a:extLst>
              <a:ext uri="{FF2B5EF4-FFF2-40B4-BE49-F238E27FC236}">
                <a16:creationId xmlns:a16="http://schemas.microsoft.com/office/drawing/2014/main" id="{8284C199-B181-4539-9552-EDE4E0C6F96B}"/>
              </a:ext>
            </a:extLst>
          </p:cNvPr>
          <p:cNvSpPr/>
          <p:nvPr/>
        </p:nvSpPr>
        <p:spPr>
          <a:xfrm>
            <a:off x="5048865" y="2372129"/>
            <a:ext cx="1550308" cy="810160"/>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tr-T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25" name="Rectangle 8">
            <a:extLst>
              <a:ext uri="{FF2B5EF4-FFF2-40B4-BE49-F238E27FC236}">
                <a16:creationId xmlns:a16="http://schemas.microsoft.com/office/drawing/2014/main" id="{869D2E34-B76E-415B-9D38-70580764CCF4}"/>
              </a:ext>
            </a:extLst>
          </p:cNvPr>
          <p:cNvSpPr/>
          <p:nvPr/>
        </p:nvSpPr>
        <p:spPr bwMode="ltGray">
          <a:xfrm>
            <a:off x="5453" y="1285130"/>
            <a:ext cx="9833491" cy="352131"/>
          </a:xfrm>
          <a:prstGeom prst="rect">
            <a:avLst/>
          </a:prstGeom>
          <a:ln/>
        </p:spPr>
        <p:style>
          <a:lnRef idx="2">
            <a:schemeClr val="dk1"/>
          </a:lnRef>
          <a:fillRef idx="1">
            <a:schemeClr val="lt1"/>
          </a:fillRef>
          <a:effectRef idx="0">
            <a:schemeClr val="dk1"/>
          </a:effectRef>
          <a:fontRef idx="minor">
            <a:schemeClr val="dk1"/>
          </a:fontRef>
        </p:style>
        <p:txBody>
          <a:bodyPr/>
          <a:lstStyle/>
          <a:p>
            <a:pPr lvl="0"/>
            <a:r>
              <a:rPr lang="tr-TR" dirty="0">
                <a:solidFill>
                  <a:prstClr val="black"/>
                </a:solidFill>
              </a:rPr>
              <a:t>Öğretmenlerin Seçmeli Ders Uygulamasında Karşılaşılan Sorunlara Yönelik Çözüm Önerileri :</a:t>
            </a:r>
            <a:endParaRPr kumimoji="0" lang="tr-T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26" name="Rectangle 18">
            <a:extLst>
              <a:ext uri="{FF2B5EF4-FFF2-40B4-BE49-F238E27FC236}">
                <a16:creationId xmlns:a16="http://schemas.microsoft.com/office/drawing/2014/main" id="{B3EDAD7E-D980-4C7A-9C05-7AE20C24D446}"/>
              </a:ext>
            </a:extLst>
          </p:cNvPr>
          <p:cNvSpPr/>
          <p:nvPr/>
        </p:nvSpPr>
        <p:spPr>
          <a:xfrm>
            <a:off x="152920" y="3511552"/>
            <a:ext cx="4757996" cy="1280217"/>
          </a:xfrm>
          <a:prstGeom prst="rect">
            <a:avLst/>
          </a:prstGeom>
          <a:solidFill>
            <a:srgbClr val="E5E6DA"/>
          </a:solidFill>
          <a:ln w="12700" cap="flat" cmpd="sng" algn="ctr">
            <a:noFill/>
            <a:prstDash val="solid"/>
            <a:miter lim="800000"/>
          </a:ln>
          <a:effectLst>
            <a:innerShdw blurRad="114300">
              <a:prstClr val="black"/>
            </a:innerShdw>
          </a:effectLst>
        </p:spPr>
        <p:txBody>
          <a:bodyPr rtlCol="0" anchor="ct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rPr>
              <a:t>	Seçmeli ders uygulamasının verimli yürütüldüğünü düşünüyor musunuz?</a:t>
            </a:r>
          </a:p>
        </p:txBody>
      </p:sp>
      <p:sp>
        <p:nvSpPr>
          <p:cNvPr id="27" name="Rectangle 18">
            <a:extLst>
              <a:ext uri="{FF2B5EF4-FFF2-40B4-BE49-F238E27FC236}">
                <a16:creationId xmlns:a16="http://schemas.microsoft.com/office/drawing/2014/main" id="{0971E001-21C7-4AE0-BCDA-9AC2FE769C3B}"/>
              </a:ext>
            </a:extLst>
          </p:cNvPr>
          <p:cNvSpPr/>
          <p:nvPr/>
        </p:nvSpPr>
        <p:spPr>
          <a:xfrm>
            <a:off x="6752094" y="3511552"/>
            <a:ext cx="5384525" cy="1280217"/>
          </a:xfrm>
          <a:prstGeom prst="rect">
            <a:avLst/>
          </a:prstGeom>
          <a:solidFill>
            <a:srgbClr val="E5E6DA"/>
          </a:solidFill>
          <a:ln w="12700" cap="flat" cmpd="sng" algn="ctr">
            <a:noFill/>
            <a:prstDash val="solid"/>
            <a:miter lim="800000"/>
          </a:ln>
          <a:effectLst>
            <a:innerShdw blurRad="114300">
              <a:prstClr val="black"/>
            </a:innerShdw>
          </a:effectLst>
        </p:spPr>
        <p:txBody>
          <a:bodyPr rtlCol="0" anchor="ct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rPr>
              <a:t>	Bu bulgular öğretmenlerin yarısının seçmeli derslerin verimli yürütülmediğini düşündüğünü göstermektedir. </a:t>
            </a:r>
          </a:p>
        </p:txBody>
      </p:sp>
      <p:sp>
        <p:nvSpPr>
          <p:cNvPr id="28" name="Ok: Sağ 27">
            <a:extLst>
              <a:ext uri="{FF2B5EF4-FFF2-40B4-BE49-F238E27FC236}">
                <a16:creationId xmlns:a16="http://schemas.microsoft.com/office/drawing/2014/main" id="{83A48C2F-2F8C-4E01-9C54-913DF2AE6414}"/>
              </a:ext>
            </a:extLst>
          </p:cNvPr>
          <p:cNvSpPr/>
          <p:nvPr/>
        </p:nvSpPr>
        <p:spPr>
          <a:xfrm>
            <a:off x="5097635" y="3746580"/>
            <a:ext cx="1550308" cy="810160"/>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tr-T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21" name="Rectangle 18">
            <a:extLst>
              <a:ext uri="{FF2B5EF4-FFF2-40B4-BE49-F238E27FC236}">
                <a16:creationId xmlns:a16="http://schemas.microsoft.com/office/drawing/2014/main" id="{80F7135F-02C4-46D6-BC09-57F46DB8542E}"/>
              </a:ext>
            </a:extLst>
          </p:cNvPr>
          <p:cNvSpPr/>
          <p:nvPr/>
        </p:nvSpPr>
        <p:spPr>
          <a:xfrm>
            <a:off x="152920" y="5115933"/>
            <a:ext cx="4757996" cy="1280217"/>
          </a:xfrm>
          <a:prstGeom prst="rect">
            <a:avLst/>
          </a:prstGeom>
          <a:solidFill>
            <a:srgbClr val="E5E6DA"/>
          </a:solidFill>
          <a:ln w="12700" cap="flat" cmpd="sng" algn="ctr">
            <a:noFill/>
            <a:prstDash val="solid"/>
            <a:miter lim="800000"/>
          </a:ln>
          <a:effectLst>
            <a:innerShdw blurRad="114300">
              <a:prstClr val="black"/>
            </a:innerShdw>
          </a:effectLst>
        </p:spPr>
        <p:txBody>
          <a:bodyPr rtlCol="0" anchor="ct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rPr>
              <a:t>	Seçmeli derslerde karşılaşılan sorunlar nelerdir?</a:t>
            </a:r>
          </a:p>
        </p:txBody>
      </p:sp>
      <p:sp>
        <p:nvSpPr>
          <p:cNvPr id="22" name="Rectangle 18">
            <a:extLst>
              <a:ext uri="{FF2B5EF4-FFF2-40B4-BE49-F238E27FC236}">
                <a16:creationId xmlns:a16="http://schemas.microsoft.com/office/drawing/2014/main" id="{D82DED72-FFEC-4259-B95F-51C6CB3C21C9}"/>
              </a:ext>
            </a:extLst>
          </p:cNvPr>
          <p:cNvSpPr/>
          <p:nvPr/>
        </p:nvSpPr>
        <p:spPr>
          <a:xfrm>
            <a:off x="6752094" y="5115933"/>
            <a:ext cx="5384525" cy="1486035"/>
          </a:xfrm>
          <a:prstGeom prst="rect">
            <a:avLst/>
          </a:prstGeom>
          <a:solidFill>
            <a:srgbClr val="E5E6DA"/>
          </a:solidFill>
          <a:ln w="12700" cap="flat" cmpd="sng" algn="ctr">
            <a:noFill/>
            <a:prstDash val="solid"/>
            <a:miter lim="800000"/>
          </a:ln>
          <a:effectLst>
            <a:innerShdw blurRad="114300">
              <a:prstClr val="black"/>
            </a:innerShdw>
          </a:effectLst>
        </p:spPr>
        <p:txBody>
          <a:bodyPr rtlCol="0" anchor="ct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rPr>
              <a:t>	Öğretmenlerin yarıdan fazlası var olan sorunların en başında materyal ve teknolojik altyapının eksikliğini, derslerin çevresel faktörlerle desteklenmemesini belirtmiştir. </a:t>
            </a:r>
          </a:p>
        </p:txBody>
      </p:sp>
      <p:sp>
        <p:nvSpPr>
          <p:cNvPr id="23" name="Ok: Sağ 22">
            <a:extLst>
              <a:ext uri="{FF2B5EF4-FFF2-40B4-BE49-F238E27FC236}">
                <a16:creationId xmlns:a16="http://schemas.microsoft.com/office/drawing/2014/main" id="{259048F0-7E85-4DF9-909F-906ED31C1A26}"/>
              </a:ext>
            </a:extLst>
          </p:cNvPr>
          <p:cNvSpPr/>
          <p:nvPr/>
        </p:nvSpPr>
        <p:spPr>
          <a:xfrm>
            <a:off x="5097635" y="5350961"/>
            <a:ext cx="1550308" cy="810160"/>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tr-T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7519629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9">
                                            <p:bg/>
                                          </p:spTgt>
                                        </p:tgtEl>
                                        <p:attrNameLst>
                                          <p:attrName>style.visibility</p:attrName>
                                        </p:attrNameLst>
                                      </p:cBhvr>
                                      <p:to>
                                        <p:strVal val="visible"/>
                                      </p:to>
                                    </p:set>
                                    <p:animEffect transition="in" filter="wipe(up)">
                                      <p:cBhvr>
                                        <p:cTn id="7" dur="2000"/>
                                        <p:tgtEl>
                                          <p:spTgt spid="19">
                                            <p:bg/>
                                          </p:spTgt>
                                        </p:tgtEl>
                                      </p:cBhvr>
                                    </p:animEffect>
                                  </p:childTnLst>
                                </p:cTn>
                              </p:par>
                            </p:childTnLst>
                          </p:cTn>
                        </p:par>
                        <p:par>
                          <p:cTn id="8" fill="hold">
                            <p:stCondLst>
                              <p:cond delay="2000"/>
                            </p:stCondLst>
                            <p:childTnLst>
                              <p:par>
                                <p:cTn id="9" presetID="22" presetClass="entr" presetSubtype="1" fill="hold" grpId="0" nodeType="afterEffect">
                                  <p:stCondLst>
                                    <p:cond delay="0"/>
                                  </p:stCondLst>
                                  <p:childTnLst>
                                    <p:set>
                                      <p:cBhvr>
                                        <p:cTn id="10" dur="1" fill="hold">
                                          <p:stCondLst>
                                            <p:cond delay="0"/>
                                          </p:stCondLst>
                                        </p:cTn>
                                        <p:tgtEl>
                                          <p:spTgt spid="19">
                                            <p:txEl>
                                              <p:pRg st="0" end="0"/>
                                            </p:txEl>
                                          </p:spTgt>
                                        </p:tgtEl>
                                        <p:attrNameLst>
                                          <p:attrName>style.visibility</p:attrName>
                                        </p:attrNameLst>
                                      </p:cBhvr>
                                      <p:to>
                                        <p:strVal val="visible"/>
                                      </p:to>
                                    </p:set>
                                    <p:animEffect transition="in" filter="wipe(up)">
                                      <p:cBhvr>
                                        <p:cTn id="11" dur="2000"/>
                                        <p:tgtEl>
                                          <p:spTgt spid="19">
                                            <p:txEl>
                                              <p:pRg st="0" end="0"/>
                                            </p:txEl>
                                          </p:spTgt>
                                        </p:tgtEl>
                                      </p:cBhvr>
                                    </p:animEffect>
                                  </p:childTnLst>
                                </p:cTn>
                              </p:par>
                            </p:childTnLst>
                          </p:cTn>
                        </p:par>
                        <p:par>
                          <p:cTn id="12" fill="hold">
                            <p:stCondLst>
                              <p:cond delay="4000"/>
                            </p:stCondLst>
                            <p:childTnLst>
                              <p:par>
                                <p:cTn id="13" presetID="2" presetClass="entr" presetSubtype="4"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childTnLst>
                          </p:cTn>
                        </p:par>
                        <p:par>
                          <p:cTn id="17" fill="hold">
                            <p:stCondLst>
                              <p:cond delay="4500"/>
                            </p:stCondLst>
                            <p:childTnLst>
                              <p:par>
                                <p:cTn id="18" presetID="22" presetClass="entr" presetSubtype="1" fill="hold" grpId="0" nodeType="afterEffect">
                                  <p:stCondLst>
                                    <p:cond delay="0"/>
                                  </p:stCondLst>
                                  <p:childTnLst>
                                    <p:set>
                                      <p:cBhvr>
                                        <p:cTn id="19" dur="1" fill="hold">
                                          <p:stCondLst>
                                            <p:cond delay="0"/>
                                          </p:stCondLst>
                                        </p:cTn>
                                        <p:tgtEl>
                                          <p:spTgt spid="20">
                                            <p:bg/>
                                          </p:spTgt>
                                        </p:tgtEl>
                                        <p:attrNameLst>
                                          <p:attrName>style.visibility</p:attrName>
                                        </p:attrNameLst>
                                      </p:cBhvr>
                                      <p:to>
                                        <p:strVal val="visible"/>
                                      </p:to>
                                    </p:set>
                                    <p:animEffect transition="in" filter="wipe(up)">
                                      <p:cBhvr>
                                        <p:cTn id="20" dur="2000"/>
                                        <p:tgtEl>
                                          <p:spTgt spid="20">
                                            <p:bg/>
                                          </p:spTgt>
                                        </p:tgtEl>
                                      </p:cBhvr>
                                    </p:animEffect>
                                  </p:childTnLst>
                                </p:cTn>
                              </p:par>
                            </p:childTnLst>
                          </p:cTn>
                        </p:par>
                        <p:par>
                          <p:cTn id="21" fill="hold">
                            <p:stCondLst>
                              <p:cond delay="6500"/>
                            </p:stCondLst>
                            <p:childTnLst>
                              <p:par>
                                <p:cTn id="22" presetID="22" presetClass="entr" presetSubtype="1" fill="hold" grpId="0" nodeType="afterEffect">
                                  <p:stCondLst>
                                    <p:cond delay="0"/>
                                  </p:stCondLst>
                                  <p:childTnLst>
                                    <p:set>
                                      <p:cBhvr>
                                        <p:cTn id="23" dur="1" fill="hold">
                                          <p:stCondLst>
                                            <p:cond delay="0"/>
                                          </p:stCondLst>
                                        </p:cTn>
                                        <p:tgtEl>
                                          <p:spTgt spid="20">
                                            <p:txEl>
                                              <p:pRg st="0" end="0"/>
                                            </p:txEl>
                                          </p:spTgt>
                                        </p:tgtEl>
                                        <p:attrNameLst>
                                          <p:attrName>style.visibility</p:attrName>
                                        </p:attrNameLst>
                                      </p:cBhvr>
                                      <p:to>
                                        <p:strVal val="visible"/>
                                      </p:to>
                                    </p:set>
                                    <p:animEffect transition="in" filter="wipe(up)">
                                      <p:cBhvr>
                                        <p:cTn id="24" dur="2000"/>
                                        <p:tgtEl>
                                          <p:spTgt spid="20">
                                            <p:txEl>
                                              <p:pRg st="0" end="0"/>
                                            </p:txEl>
                                          </p:spTgt>
                                        </p:tgtEl>
                                      </p:cBhvr>
                                    </p:animEffect>
                                  </p:childTnLst>
                                </p:cTn>
                              </p:par>
                            </p:childTnLst>
                          </p:cTn>
                        </p:par>
                        <p:par>
                          <p:cTn id="25" fill="hold">
                            <p:stCondLst>
                              <p:cond delay="8500"/>
                            </p:stCondLst>
                            <p:childTnLst>
                              <p:par>
                                <p:cTn id="26" presetID="22" presetClass="entr" presetSubtype="1" fill="hold" grpId="0" nodeType="afterEffect">
                                  <p:stCondLst>
                                    <p:cond delay="0"/>
                                  </p:stCondLst>
                                  <p:childTnLst>
                                    <p:set>
                                      <p:cBhvr>
                                        <p:cTn id="27" dur="1" fill="hold">
                                          <p:stCondLst>
                                            <p:cond delay="0"/>
                                          </p:stCondLst>
                                        </p:cTn>
                                        <p:tgtEl>
                                          <p:spTgt spid="20">
                                            <p:txEl>
                                              <p:pRg st="1" end="1"/>
                                            </p:txEl>
                                          </p:spTgt>
                                        </p:tgtEl>
                                        <p:attrNameLst>
                                          <p:attrName>style.visibility</p:attrName>
                                        </p:attrNameLst>
                                      </p:cBhvr>
                                      <p:to>
                                        <p:strVal val="visible"/>
                                      </p:to>
                                    </p:set>
                                    <p:animEffect transition="in" filter="wipe(up)">
                                      <p:cBhvr>
                                        <p:cTn id="28" dur="2000"/>
                                        <p:tgtEl>
                                          <p:spTgt spid="20">
                                            <p:txEl>
                                              <p:pRg st="1" end="1"/>
                                            </p:txEl>
                                          </p:spTgt>
                                        </p:tgtEl>
                                      </p:cBhvr>
                                    </p:animEffect>
                                  </p:childTnLst>
                                </p:cTn>
                              </p:par>
                            </p:childTnLst>
                          </p:cTn>
                        </p:par>
                        <p:par>
                          <p:cTn id="29" fill="hold">
                            <p:stCondLst>
                              <p:cond delay="10500"/>
                            </p:stCondLst>
                            <p:childTnLst>
                              <p:par>
                                <p:cTn id="30" presetID="22" presetClass="entr" presetSubtype="1" fill="hold" grpId="0" nodeType="afterEffect">
                                  <p:stCondLst>
                                    <p:cond delay="0"/>
                                  </p:stCondLst>
                                  <p:childTnLst>
                                    <p:set>
                                      <p:cBhvr>
                                        <p:cTn id="31" dur="1" fill="hold">
                                          <p:stCondLst>
                                            <p:cond delay="0"/>
                                          </p:stCondLst>
                                        </p:cTn>
                                        <p:tgtEl>
                                          <p:spTgt spid="26">
                                            <p:bg/>
                                          </p:spTgt>
                                        </p:tgtEl>
                                        <p:attrNameLst>
                                          <p:attrName>style.visibility</p:attrName>
                                        </p:attrNameLst>
                                      </p:cBhvr>
                                      <p:to>
                                        <p:strVal val="visible"/>
                                      </p:to>
                                    </p:set>
                                    <p:animEffect transition="in" filter="wipe(up)">
                                      <p:cBhvr>
                                        <p:cTn id="32" dur="2000"/>
                                        <p:tgtEl>
                                          <p:spTgt spid="26">
                                            <p:bg/>
                                          </p:spTgt>
                                        </p:tgtEl>
                                      </p:cBhvr>
                                    </p:animEffect>
                                  </p:childTnLst>
                                </p:cTn>
                              </p:par>
                            </p:childTnLst>
                          </p:cTn>
                        </p:par>
                        <p:par>
                          <p:cTn id="33" fill="hold">
                            <p:stCondLst>
                              <p:cond delay="12500"/>
                            </p:stCondLst>
                            <p:childTnLst>
                              <p:par>
                                <p:cTn id="34" presetID="22" presetClass="entr" presetSubtype="1" fill="hold" grpId="0" nodeType="afterEffect">
                                  <p:stCondLst>
                                    <p:cond delay="0"/>
                                  </p:stCondLst>
                                  <p:childTnLst>
                                    <p:set>
                                      <p:cBhvr>
                                        <p:cTn id="35" dur="1" fill="hold">
                                          <p:stCondLst>
                                            <p:cond delay="0"/>
                                          </p:stCondLst>
                                        </p:cTn>
                                        <p:tgtEl>
                                          <p:spTgt spid="26">
                                            <p:txEl>
                                              <p:pRg st="0" end="0"/>
                                            </p:txEl>
                                          </p:spTgt>
                                        </p:tgtEl>
                                        <p:attrNameLst>
                                          <p:attrName>style.visibility</p:attrName>
                                        </p:attrNameLst>
                                      </p:cBhvr>
                                      <p:to>
                                        <p:strVal val="visible"/>
                                      </p:to>
                                    </p:set>
                                    <p:animEffect transition="in" filter="wipe(up)">
                                      <p:cBhvr>
                                        <p:cTn id="36" dur="2000"/>
                                        <p:tgtEl>
                                          <p:spTgt spid="26">
                                            <p:txEl>
                                              <p:pRg st="0" end="0"/>
                                            </p:txEl>
                                          </p:spTgt>
                                        </p:tgtEl>
                                      </p:cBhvr>
                                    </p:animEffect>
                                  </p:childTnLst>
                                </p:cTn>
                              </p:par>
                            </p:childTnLst>
                          </p:cTn>
                        </p:par>
                        <p:par>
                          <p:cTn id="37" fill="hold">
                            <p:stCondLst>
                              <p:cond delay="14500"/>
                            </p:stCondLst>
                            <p:childTnLst>
                              <p:par>
                                <p:cTn id="38" presetID="2" presetClass="entr" presetSubtype="4" fill="hold" grpId="0" nodeType="afterEffect">
                                  <p:stCondLst>
                                    <p:cond delay="0"/>
                                  </p:stCondLst>
                                  <p:childTnLst>
                                    <p:set>
                                      <p:cBhvr>
                                        <p:cTn id="39" dur="1" fill="hold">
                                          <p:stCondLst>
                                            <p:cond delay="0"/>
                                          </p:stCondLst>
                                        </p:cTn>
                                        <p:tgtEl>
                                          <p:spTgt spid="28"/>
                                        </p:tgtEl>
                                        <p:attrNameLst>
                                          <p:attrName>style.visibility</p:attrName>
                                        </p:attrNameLst>
                                      </p:cBhvr>
                                      <p:to>
                                        <p:strVal val="visible"/>
                                      </p:to>
                                    </p:set>
                                    <p:anim calcmode="lin" valueType="num">
                                      <p:cBhvr additive="base">
                                        <p:cTn id="40" dur="500" fill="hold"/>
                                        <p:tgtEl>
                                          <p:spTgt spid="28"/>
                                        </p:tgtEl>
                                        <p:attrNameLst>
                                          <p:attrName>ppt_x</p:attrName>
                                        </p:attrNameLst>
                                      </p:cBhvr>
                                      <p:tavLst>
                                        <p:tav tm="0">
                                          <p:val>
                                            <p:strVal val="#ppt_x"/>
                                          </p:val>
                                        </p:tav>
                                        <p:tav tm="100000">
                                          <p:val>
                                            <p:strVal val="#ppt_x"/>
                                          </p:val>
                                        </p:tav>
                                      </p:tavLst>
                                    </p:anim>
                                    <p:anim calcmode="lin" valueType="num">
                                      <p:cBhvr additive="base">
                                        <p:cTn id="41" dur="500" fill="hold"/>
                                        <p:tgtEl>
                                          <p:spTgt spid="28"/>
                                        </p:tgtEl>
                                        <p:attrNameLst>
                                          <p:attrName>ppt_y</p:attrName>
                                        </p:attrNameLst>
                                      </p:cBhvr>
                                      <p:tavLst>
                                        <p:tav tm="0">
                                          <p:val>
                                            <p:strVal val="1+#ppt_h/2"/>
                                          </p:val>
                                        </p:tav>
                                        <p:tav tm="100000">
                                          <p:val>
                                            <p:strVal val="#ppt_y"/>
                                          </p:val>
                                        </p:tav>
                                      </p:tavLst>
                                    </p:anim>
                                  </p:childTnLst>
                                </p:cTn>
                              </p:par>
                            </p:childTnLst>
                          </p:cTn>
                        </p:par>
                        <p:par>
                          <p:cTn id="42" fill="hold">
                            <p:stCondLst>
                              <p:cond delay="15000"/>
                            </p:stCondLst>
                            <p:childTnLst>
                              <p:par>
                                <p:cTn id="43" presetID="22" presetClass="entr" presetSubtype="1" fill="hold" grpId="0" nodeType="afterEffect">
                                  <p:stCondLst>
                                    <p:cond delay="0"/>
                                  </p:stCondLst>
                                  <p:childTnLst>
                                    <p:set>
                                      <p:cBhvr>
                                        <p:cTn id="44" dur="1" fill="hold">
                                          <p:stCondLst>
                                            <p:cond delay="0"/>
                                          </p:stCondLst>
                                        </p:cTn>
                                        <p:tgtEl>
                                          <p:spTgt spid="27">
                                            <p:bg/>
                                          </p:spTgt>
                                        </p:tgtEl>
                                        <p:attrNameLst>
                                          <p:attrName>style.visibility</p:attrName>
                                        </p:attrNameLst>
                                      </p:cBhvr>
                                      <p:to>
                                        <p:strVal val="visible"/>
                                      </p:to>
                                    </p:set>
                                    <p:animEffect transition="in" filter="wipe(up)">
                                      <p:cBhvr>
                                        <p:cTn id="45" dur="2000"/>
                                        <p:tgtEl>
                                          <p:spTgt spid="27">
                                            <p:bg/>
                                          </p:spTgt>
                                        </p:tgtEl>
                                      </p:cBhvr>
                                    </p:animEffect>
                                  </p:childTnLst>
                                </p:cTn>
                              </p:par>
                            </p:childTnLst>
                          </p:cTn>
                        </p:par>
                        <p:par>
                          <p:cTn id="46" fill="hold">
                            <p:stCondLst>
                              <p:cond delay="17000"/>
                            </p:stCondLst>
                            <p:childTnLst>
                              <p:par>
                                <p:cTn id="47" presetID="22" presetClass="entr" presetSubtype="1" fill="hold" grpId="0" nodeType="afterEffect">
                                  <p:stCondLst>
                                    <p:cond delay="0"/>
                                  </p:stCondLst>
                                  <p:childTnLst>
                                    <p:set>
                                      <p:cBhvr>
                                        <p:cTn id="48" dur="1" fill="hold">
                                          <p:stCondLst>
                                            <p:cond delay="0"/>
                                          </p:stCondLst>
                                        </p:cTn>
                                        <p:tgtEl>
                                          <p:spTgt spid="27">
                                            <p:txEl>
                                              <p:pRg st="0" end="0"/>
                                            </p:txEl>
                                          </p:spTgt>
                                        </p:tgtEl>
                                        <p:attrNameLst>
                                          <p:attrName>style.visibility</p:attrName>
                                        </p:attrNameLst>
                                      </p:cBhvr>
                                      <p:to>
                                        <p:strVal val="visible"/>
                                      </p:to>
                                    </p:set>
                                    <p:animEffect transition="in" filter="wipe(up)">
                                      <p:cBhvr>
                                        <p:cTn id="49" dur="2000"/>
                                        <p:tgtEl>
                                          <p:spTgt spid="27">
                                            <p:txEl>
                                              <p:pRg st="0" end="0"/>
                                            </p:txEl>
                                          </p:spTgt>
                                        </p:tgtEl>
                                      </p:cBhvr>
                                    </p:animEffect>
                                  </p:childTnLst>
                                </p:cTn>
                              </p:par>
                            </p:childTnLst>
                          </p:cTn>
                        </p:par>
                        <p:par>
                          <p:cTn id="50" fill="hold">
                            <p:stCondLst>
                              <p:cond delay="19000"/>
                            </p:stCondLst>
                            <p:childTnLst>
                              <p:par>
                                <p:cTn id="51" presetID="22" presetClass="entr" presetSubtype="1" fill="hold" grpId="0" nodeType="afterEffect">
                                  <p:stCondLst>
                                    <p:cond delay="0"/>
                                  </p:stCondLst>
                                  <p:childTnLst>
                                    <p:set>
                                      <p:cBhvr>
                                        <p:cTn id="52" dur="1" fill="hold">
                                          <p:stCondLst>
                                            <p:cond delay="0"/>
                                          </p:stCondLst>
                                        </p:cTn>
                                        <p:tgtEl>
                                          <p:spTgt spid="21">
                                            <p:bg/>
                                          </p:spTgt>
                                        </p:tgtEl>
                                        <p:attrNameLst>
                                          <p:attrName>style.visibility</p:attrName>
                                        </p:attrNameLst>
                                      </p:cBhvr>
                                      <p:to>
                                        <p:strVal val="visible"/>
                                      </p:to>
                                    </p:set>
                                    <p:animEffect transition="in" filter="wipe(up)">
                                      <p:cBhvr>
                                        <p:cTn id="53" dur="2000"/>
                                        <p:tgtEl>
                                          <p:spTgt spid="21">
                                            <p:bg/>
                                          </p:spTgt>
                                        </p:tgtEl>
                                      </p:cBhvr>
                                    </p:animEffect>
                                  </p:childTnLst>
                                </p:cTn>
                              </p:par>
                            </p:childTnLst>
                          </p:cTn>
                        </p:par>
                        <p:par>
                          <p:cTn id="54" fill="hold">
                            <p:stCondLst>
                              <p:cond delay="21000"/>
                            </p:stCondLst>
                            <p:childTnLst>
                              <p:par>
                                <p:cTn id="55" presetID="22" presetClass="entr" presetSubtype="1" fill="hold" grpId="0" nodeType="afterEffect">
                                  <p:stCondLst>
                                    <p:cond delay="0"/>
                                  </p:stCondLst>
                                  <p:childTnLst>
                                    <p:set>
                                      <p:cBhvr>
                                        <p:cTn id="56" dur="1" fill="hold">
                                          <p:stCondLst>
                                            <p:cond delay="0"/>
                                          </p:stCondLst>
                                        </p:cTn>
                                        <p:tgtEl>
                                          <p:spTgt spid="21">
                                            <p:txEl>
                                              <p:pRg st="0" end="0"/>
                                            </p:txEl>
                                          </p:spTgt>
                                        </p:tgtEl>
                                        <p:attrNameLst>
                                          <p:attrName>style.visibility</p:attrName>
                                        </p:attrNameLst>
                                      </p:cBhvr>
                                      <p:to>
                                        <p:strVal val="visible"/>
                                      </p:to>
                                    </p:set>
                                    <p:animEffect transition="in" filter="wipe(up)">
                                      <p:cBhvr>
                                        <p:cTn id="57" dur="2000"/>
                                        <p:tgtEl>
                                          <p:spTgt spid="21">
                                            <p:txEl>
                                              <p:pRg st="0" end="0"/>
                                            </p:txEl>
                                          </p:spTgt>
                                        </p:tgtEl>
                                      </p:cBhvr>
                                    </p:animEffect>
                                  </p:childTnLst>
                                </p:cTn>
                              </p:par>
                            </p:childTnLst>
                          </p:cTn>
                        </p:par>
                        <p:par>
                          <p:cTn id="58" fill="hold">
                            <p:stCondLst>
                              <p:cond delay="23000"/>
                            </p:stCondLst>
                            <p:childTnLst>
                              <p:par>
                                <p:cTn id="59" presetID="2" presetClass="entr" presetSubtype="4" fill="hold" grpId="0" nodeType="afterEffect">
                                  <p:stCondLst>
                                    <p:cond delay="0"/>
                                  </p:stCondLst>
                                  <p:childTnLst>
                                    <p:set>
                                      <p:cBhvr>
                                        <p:cTn id="60" dur="1" fill="hold">
                                          <p:stCondLst>
                                            <p:cond delay="0"/>
                                          </p:stCondLst>
                                        </p:cTn>
                                        <p:tgtEl>
                                          <p:spTgt spid="23"/>
                                        </p:tgtEl>
                                        <p:attrNameLst>
                                          <p:attrName>style.visibility</p:attrName>
                                        </p:attrNameLst>
                                      </p:cBhvr>
                                      <p:to>
                                        <p:strVal val="visible"/>
                                      </p:to>
                                    </p:set>
                                    <p:anim calcmode="lin" valueType="num">
                                      <p:cBhvr additive="base">
                                        <p:cTn id="61" dur="500" fill="hold"/>
                                        <p:tgtEl>
                                          <p:spTgt spid="23"/>
                                        </p:tgtEl>
                                        <p:attrNameLst>
                                          <p:attrName>ppt_x</p:attrName>
                                        </p:attrNameLst>
                                      </p:cBhvr>
                                      <p:tavLst>
                                        <p:tav tm="0">
                                          <p:val>
                                            <p:strVal val="#ppt_x"/>
                                          </p:val>
                                        </p:tav>
                                        <p:tav tm="100000">
                                          <p:val>
                                            <p:strVal val="#ppt_x"/>
                                          </p:val>
                                        </p:tav>
                                      </p:tavLst>
                                    </p:anim>
                                    <p:anim calcmode="lin" valueType="num">
                                      <p:cBhvr additive="base">
                                        <p:cTn id="62" dur="500" fill="hold"/>
                                        <p:tgtEl>
                                          <p:spTgt spid="23"/>
                                        </p:tgtEl>
                                        <p:attrNameLst>
                                          <p:attrName>ppt_y</p:attrName>
                                        </p:attrNameLst>
                                      </p:cBhvr>
                                      <p:tavLst>
                                        <p:tav tm="0">
                                          <p:val>
                                            <p:strVal val="1+#ppt_h/2"/>
                                          </p:val>
                                        </p:tav>
                                        <p:tav tm="100000">
                                          <p:val>
                                            <p:strVal val="#ppt_y"/>
                                          </p:val>
                                        </p:tav>
                                      </p:tavLst>
                                    </p:anim>
                                  </p:childTnLst>
                                </p:cTn>
                              </p:par>
                            </p:childTnLst>
                          </p:cTn>
                        </p:par>
                        <p:par>
                          <p:cTn id="63" fill="hold">
                            <p:stCondLst>
                              <p:cond delay="23500"/>
                            </p:stCondLst>
                            <p:childTnLst>
                              <p:par>
                                <p:cTn id="64" presetID="22" presetClass="entr" presetSubtype="1" fill="hold" grpId="0" nodeType="afterEffect">
                                  <p:stCondLst>
                                    <p:cond delay="0"/>
                                  </p:stCondLst>
                                  <p:childTnLst>
                                    <p:set>
                                      <p:cBhvr>
                                        <p:cTn id="65" dur="1" fill="hold">
                                          <p:stCondLst>
                                            <p:cond delay="0"/>
                                          </p:stCondLst>
                                        </p:cTn>
                                        <p:tgtEl>
                                          <p:spTgt spid="22">
                                            <p:bg/>
                                          </p:spTgt>
                                        </p:tgtEl>
                                        <p:attrNameLst>
                                          <p:attrName>style.visibility</p:attrName>
                                        </p:attrNameLst>
                                      </p:cBhvr>
                                      <p:to>
                                        <p:strVal val="visible"/>
                                      </p:to>
                                    </p:set>
                                    <p:animEffect transition="in" filter="wipe(up)">
                                      <p:cBhvr>
                                        <p:cTn id="66" dur="2000"/>
                                        <p:tgtEl>
                                          <p:spTgt spid="22">
                                            <p:bg/>
                                          </p:spTgt>
                                        </p:tgtEl>
                                      </p:cBhvr>
                                    </p:animEffect>
                                  </p:childTnLst>
                                </p:cTn>
                              </p:par>
                            </p:childTnLst>
                          </p:cTn>
                        </p:par>
                        <p:par>
                          <p:cTn id="67" fill="hold">
                            <p:stCondLst>
                              <p:cond delay="25500"/>
                            </p:stCondLst>
                            <p:childTnLst>
                              <p:par>
                                <p:cTn id="68" presetID="22" presetClass="entr" presetSubtype="1" fill="hold" grpId="0" nodeType="afterEffect">
                                  <p:stCondLst>
                                    <p:cond delay="0"/>
                                  </p:stCondLst>
                                  <p:childTnLst>
                                    <p:set>
                                      <p:cBhvr>
                                        <p:cTn id="69" dur="1" fill="hold">
                                          <p:stCondLst>
                                            <p:cond delay="0"/>
                                          </p:stCondLst>
                                        </p:cTn>
                                        <p:tgtEl>
                                          <p:spTgt spid="22">
                                            <p:txEl>
                                              <p:pRg st="0" end="0"/>
                                            </p:txEl>
                                          </p:spTgt>
                                        </p:tgtEl>
                                        <p:attrNameLst>
                                          <p:attrName>style.visibility</p:attrName>
                                        </p:attrNameLst>
                                      </p:cBhvr>
                                      <p:to>
                                        <p:strVal val="visible"/>
                                      </p:to>
                                    </p:set>
                                    <p:animEffect transition="in" filter="wipe(up)">
                                      <p:cBhvr>
                                        <p:cTn id="70" dur="2000"/>
                                        <p:tgtEl>
                                          <p:spTgt spid="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uiExpand="1" build="p" animBg="1"/>
      <p:bldP spid="20" grpId="0" uiExpand="1" build="p" animBg="1"/>
      <p:bldP spid="4" grpId="0" animBg="1"/>
      <p:bldP spid="26" grpId="0" uiExpand="1" build="p" animBg="1"/>
      <p:bldP spid="27" grpId="0" uiExpand="1" build="p" animBg="1"/>
      <p:bldP spid="28" grpId="0" animBg="1"/>
      <p:bldP spid="21" grpId="0" uiExpand="1" build="p" animBg="1"/>
      <p:bldP spid="22" grpId="0" uiExpand="1" build="p" animBg="1"/>
      <p:bldP spid="23" grpId="0" animBg="1"/>
    </p:bldLst>
  </p:timing>
</p:sld>
</file>

<file path=ppt/theme/theme1.xml><?xml version="1.0" encoding="utf-8"?>
<a:theme xmlns:a="http://schemas.openxmlformats.org/drawingml/2006/main" name="Berlin">
  <a:themeElements>
    <a:clrScheme name="Berlin">
      <a:dk1>
        <a:sysClr val="windowText" lastClr="000000"/>
      </a:dk1>
      <a:lt1>
        <a:sysClr val="window" lastClr="FFFFFF"/>
      </a:lt1>
      <a:dk2>
        <a:srgbClr val="1F8094"/>
      </a:dk2>
      <a:lt2>
        <a:srgbClr val="E7E6E6"/>
      </a:lt2>
      <a:accent1>
        <a:srgbClr val="39CDE7"/>
      </a:accent1>
      <a:accent2>
        <a:srgbClr val="60DE72"/>
      </a:accent2>
      <a:accent3>
        <a:srgbClr val="DDCC64"/>
      </a:accent3>
      <a:accent4>
        <a:srgbClr val="F49D50"/>
      </a:accent4>
      <a:accent5>
        <a:srgbClr val="E44951"/>
      </a:accent5>
      <a:accent6>
        <a:srgbClr val="D666F9"/>
      </a:accent6>
      <a:hlink>
        <a:srgbClr val="4BF7ED"/>
      </a:hlink>
      <a:folHlink>
        <a:srgbClr val="95E9F4"/>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92000"/>
                <a:satMod val="200000"/>
                <a:lumMod val="128000"/>
              </a:schemeClr>
            </a:gs>
            <a:gs pos="50000">
              <a:schemeClr val="phClr">
                <a:shade val="100000"/>
                <a:hueMod val="100000"/>
                <a:satMod val="110000"/>
                <a:lumMod val="130000"/>
              </a:schemeClr>
            </a:gs>
            <a:gs pos="100000">
              <a:schemeClr val="phClr">
                <a:shade val="78000"/>
                <a:hueMod val="118000"/>
                <a:satMod val="12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7DC10E3-4FF5-456B-A359-A0F378C1E5FB}"/>
    </a:ext>
  </a:extLst>
</a:theme>
</file>

<file path=docProps/app.xml><?xml version="1.0" encoding="utf-8"?>
<Properties xmlns="http://schemas.openxmlformats.org/officeDocument/2006/extended-properties" xmlns:vt="http://schemas.openxmlformats.org/officeDocument/2006/docPropsVTypes">
  <Template>TM04033917[[fn=Berlin]]</Template>
  <TotalTime>335</TotalTime>
  <Words>158</Words>
  <Application>Microsoft Office PowerPoint</Application>
  <PresentationFormat>Geniş ekran</PresentationFormat>
  <Paragraphs>98</Paragraphs>
  <Slides>12</Slides>
  <Notes>0</Notes>
  <HiddenSlides>0</HiddenSlides>
  <MMClips>0</MMClips>
  <ScaleCrop>false</ScaleCrop>
  <HeadingPairs>
    <vt:vector size="6" baseType="variant">
      <vt:variant>
        <vt:lpstr>Kullanılan Yazı Tipleri</vt:lpstr>
      </vt:variant>
      <vt:variant>
        <vt:i4>3</vt:i4>
      </vt:variant>
      <vt:variant>
        <vt:lpstr>Tema</vt:lpstr>
      </vt:variant>
      <vt:variant>
        <vt:i4>1</vt:i4>
      </vt:variant>
      <vt:variant>
        <vt:lpstr>Slayt Başlıkları</vt:lpstr>
      </vt:variant>
      <vt:variant>
        <vt:i4>12</vt:i4>
      </vt:variant>
    </vt:vector>
  </HeadingPairs>
  <TitlesOfParts>
    <vt:vector size="16" baseType="lpstr">
      <vt:lpstr>Arial</vt:lpstr>
      <vt:lpstr>Calibri</vt:lpstr>
      <vt:lpstr>Trebuchet MS</vt:lpstr>
      <vt:lpstr>Berlin</vt:lpstr>
      <vt:lpstr>Orta Okullarda Okutulan Seçmeli Derslerin Verimliliğine İlişkin Öğretmen Görüşleri</vt:lpstr>
      <vt:lpstr>PowerPoint Sunusu</vt:lpstr>
      <vt:lpstr>PowerPoint Sunusu</vt:lpstr>
      <vt:lpstr>Seçmeli Derslerin Verimliliğine İlişkin Öğretmen Görüşleri</vt:lpstr>
      <vt:lpstr>Seçmeli Derslerin Verimliliğine İlişkin Öğretmen Görüşleri</vt:lpstr>
      <vt:lpstr>Seçmeli Derslerin Verimliliğine İlişkin Öğretmen Görüşleri</vt:lpstr>
      <vt:lpstr>Seçmeli Derslerin Verimliliğine İlişkin Öğretmen Görüşleri</vt:lpstr>
      <vt:lpstr>Seçmeli Derslerin Verimliliğine İlişkin Öğretmen Görüşleri</vt:lpstr>
      <vt:lpstr>Tartışma ve Sonuç</vt:lpstr>
      <vt:lpstr>Öğretmenlerin Seçmeli Ders Uygulamasında Karşılaşılan Sorunlara Yönelik Çözüm Önerileri</vt:lpstr>
      <vt:lpstr>Sonuç</vt:lpstr>
      <vt:lpstr>Orta Okullarda Okutulan Seçmeli Derslerin Verimliliğine İlişkin Öğretmen Görüşleri</vt:lpstr>
    </vt:vector>
  </TitlesOfParts>
  <Company>SilentAll Team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depremin-cocuklar-uzerindeki-etkileri</dc:title>
  <dc:creator>www.mebders.com</dc:creator>
  <cp:lastModifiedBy>Muhammet Bozkurt</cp:lastModifiedBy>
  <cp:revision>30</cp:revision>
  <dcterms:created xsi:type="dcterms:W3CDTF">2017-08-28T09:48:08Z</dcterms:created>
  <dcterms:modified xsi:type="dcterms:W3CDTF">2018-06-18T13:48:10Z</dcterms:modified>
</cp:coreProperties>
</file>