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9" r:id="rId4"/>
    <p:sldId id="263" r:id="rId5"/>
    <p:sldId id="276" r:id="rId6"/>
    <p:sldId id="277" r:id="rId7"/>
    <p:sldId id="270"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69" d="100"/>
          <a:sy n="69" d="100"/>
        </p:scale>
        <p:origin x="9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6/19/2018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6/19/2018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6/19/2018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6/19/2018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6/19/2018</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AA39ACE-9343-4EBE-B5CA-AEA240A1DC53}" type="datetimeFigureOut">
              <a:rPr lang="en-US" dirty="0"/>
              <a:t>6/19/2018</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6/19/2018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6/19/2018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6/19/2018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6/19/2018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6/19/2018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6/19/2018</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733709"/>
            <a:ext cx="8824456" cy="1373070"/>
          </a:xfrm>
        </p:spPr>
        <p:txBody>
          <a:bodyPr/>
          <a:lstStyle/>
          <a:p>
            <a:r>
              <a:rPr lang="tr-TR" sz="3500" dirty="0">
                <a:latin typeface="Tahoma" panose="020B0604030504040204" pitchFamily="34" charset="0"/>
                <a:ea typeface="Tahoma" panose="020B0604030504040204" pitchFamily="34" charset="0"/>
                <a:cs typeface="Tahoma" panose="020B0604030504040204" pitchFamily="34" charset="0"/>
              </a:rPr>
              <a:t>Sınıf Öğretmenlerinin </a:t>
            </a:r>
            <a:r>
              <a:rPr lang="tr-TR" sz="3500" dirty="0" smtClean="0">
                <a:latin typeface="Tahoma" panose="020B0604030504040204" pitchFamily="34" charset="0"/>
                <a:ea typeface="Tahoma" panose="020B0604030504040204" pitchFamily="34" charset="0"/>
                <a:cs typeface="Tahoma" panose="020B0604030504040204" pitchFamily="34" charset="0"/>
              </a:rPr>
              <a:t/>
            </a:r>
            <a:br>
              <a:rPr lang="tr-TR" sz="3500" dirty="0" smtClean="0">
                <a:latin typeface="Tahoma" panose="020B0604030504040204" pitchFamily="34" charset="0"/>
                <a:ea typeface="Tahoma" panose="020B0604030504040204" pitchFamily="34" charset="0"/>
                <a:cs typeface="Tahoma" panose="020B0604030504040204" pitchFamily="34" charset="0"/>
              </a:rPr>
            </a:br>
            <a:r>
              <a:rPr lang="tr-TR" sz="3500" dirty="0" smtClean="0">
                <a:latin typeface="Tahoma" panose="020B0604030504040204" pitchFamily="34" charset="0"/>
                <a:ea typeface="Tahoma" panose="020B0604030504040204" pitchFamily="34" charset="0"/>
                <a:cs typeface="Tahoma" panose="020B0604030504040204" pitchFamily="34" charset="0"/>
              </a:rPr>
              <a:t>Matematik </a:t>
            </a:r>
            <a:r>
              <a:rPr lang="tr-TR" sz="3500" dirty="0">
                <a:latin typeface="Tahoma" panose="020B0604030504040204" pitchFamily="34" charset="0"/>
                <a:ea typeface="Tahoma" panose="020B0604030504040204" pitchFamily="34" charset="0"/>
                <a:cs typeface="Tahoma" panose="020B0604030504040204" pitchFamily="34" charset="0"/>
              </a:rPr>
              <a:t>Kaygılarının </a:t>
            </a:r>
            <a:r>
              <a:rPr lang="tr-TR" sz="3500" dirty="0" smtClean="0">
                <a:latin typeface="Tahoma" panose="020B0604030504040204" pitchFamily="34" charset="0"/>
                <a:ea typeface="Tahoma" panose="020B0604030504040204" pitchFamily="34" charset="0"/>
                <a:cs typeface="Tahoma" panose="020B0604030504040204" pitchFamily="34" charset="0"/>
              </a:rPr>
              <a:t/>
            </a:r>
            <a:br>
              <a:rPr lang="tr-TR" sz="3500" dirty="0" smtClean="0">
                <a:latin typeface="Tahoma" panose="020B0604030504040204" pitchFamily="34" charset="0"/>
                <a:ea typeface="Tahoma" panose="020B0604030504040204" pitchFamily="34" charset="0"/>
                <a:cs typeface="Tahoma" panose="020B0604030504040204" pitchFamily="34" charset="0"/>
              </a:rPr>
            </a:br>
            <a:r>
              <a:rPr lang="tr-TR" sz="3500" dirty="0" smtClean="0">
                <a:latin typeface="Tahoma" panose="020B0604030504040204" pitchFamily="34" charset="0"/>
                <a:ea typeface="Tahoma" panose="020B0604030504040204" pitchFamily="34" charset="0"/>
                <a:cs typeface="Tahoma" panose="020B0604030504040204" pitchFamily="34" charset="0"/>
              </a:rPr>
              <a:t>Farklı </a:t>
            </a:r>
            <a:r>
              <a:rPr lang="tr-TR" sz="3500" dirty="0">
                <a:latin typeface="Tahoma" panose="020B0604030504040204" pitchFamily="34" charset="0"/>
                <a:ea typeface="Tahoma" panose="020B0604030504040204" pitchFamily="34" charset="0"/>
                <a:cs typeface="Tahoma" panose="020B0604030504040204" pitchFamily="34" charset="0"/>
              </a:rPr>
              <a:t>Değişkenler Açısından İncelenmesi</a:t>
            </a:r>
            <a:endParaRPr lang="tr-TR" sz="3500" dirty="0">
              <a:latin typeface="Tahoma" panose="020B0604030504040204" pitchFamily="34" charset="0"/>
              <a:ea typeface="Tahoma" panose="020B0604030504040204" pitchFamily="34" charset="0"/>
              <a:cs typeface="Tahoma" panose="020B0604030504040204" pitchFamily="34" charset="0"/>
            </a:endParaRPr>
          </a:p>
        </p:txBody>
      </p:sp>
      <p:sp>
        <p:nvSpPr>
          <p:cNvPr id="3" name="Subtitle 2"/>
          <p:cNvSpPr>
            <a:spLocks noGrp="1"/>
          </p:cNvSpPr>
          <p:nvPr>
            <p:ph type="subTitle" idx="1"/>
          </p:nvPr>
        </p:nvSpPr>
        <p:spPr/>
        <p:txBody>
          <a:bodyPr/>
          <a:lstStyle/>
          <a:p>
            <a:r>
              <a:rPr lang="tr-TR" dirty="0"/>
              <a:t>Kenan Yıldırım / Ramazan Gürbüz</a:t>
            </a:r>
            <a:endParaRPr lang="tr-TR" dirty="0"/>
          </a:p>
        </p:txBody>
      </p:sp>
      <p:sp>
        <p:nvSpPr>
          <p:cNvPr id="4" name="Right Arrow 3">
            <a:hlinkClick r:id="" action="ppaction://hlinkshowjump?jump=nextslide"/>
          </p:cNvPr>
          <p:cNvSpPr/>
          <p:nvPr/>
        </p:nvSpPr>
        <p:spPr>
          <a:xfrm>
            <a:off x="10213848" y="3218688"/>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tr-TR"/>
          </a:p>
        </p:txBody>
      </p:sp>
      <p:sp>
        <p:nvSpPr>
          <p:cNvPr id="5" name="Subtitle 2"/>
          <p:cNvSpPr txBox="1">
            <a:spLocks/>
          </p:cNvSpPr>
          <p:nvPr/>
        </p:nvSpPr>
        <p:spPr>
          <a:xfrm>
            <a:off x="0" y="6349732"/>
            <a:ext cx="4002520" cy="443137"/>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t>Milli Eğitim Dergisi </a:t>
            </a:r>
            <a:r>
              <a:rPr lang="tr-TR" dirty="0" smtClean="0"/>
              <a:t>215 </a:t>
            </a:r>
            <a:r>
              <a:rPr lang="tr-TR" dirty="0"/>
              <a:t>Nolu Sayı</a:t>
            </a:r>
          </a:p>
        </p:txBody>
      </p:sp>
    </p:spTree>
    <p:extLst>
      <p:ext uri="{BB962C8B-B14F-4D97-AF65-F5344CB8AC3E}">
        <p14:creationId xmlns:p14="http://schemas.microsoft.com/office/powerpoint/2010/main" val="1475806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092778"/>
            <a:ext cx="4590243" cy="3043530"/>
          </a:xfrm>
          <a:prstGeom prst="rect">
            <a:avLst/>
          </a:prstGeom>
          <a:ln>
            <a:noFill/>
          </a:ln>
          <a:effectLst>
            <a:outerShdw blurRad="190500" algn="tl" rotWithShape="0">
              <a:srgbClr val="000000">
                <a:alpha val="70000"/>
              </a:srgbClr>
            </a:outerShdw>
          </a:effectLst>
          <a:scene3d>
            <a:camera prst="orthographicFront"/>
            <a:lightRig rig="threePt" dir="t"/>
          </a:scene3d>
          <a:sp3d>
            <a:bevelT w="139700" prst="cross"/>
          </a:sp3d>
        </p:spPr>
      </p:pic>
      <p:pic>
        <p:nvPicPr>
          <p:cNvPr id="14" name="Picture 13"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15" name="Picture 14"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16" name="Rectangle 15"/>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tr-TR" dirty="0"/>
              <a:t>2</a:t>
            </a:r>
            <a:endParaRPr lang="en-US" dirty="0"/>
          </a:p>
        </p:txBody>
      </p:sp>
      <p:sp>
        <p:nvSpPr>
          <p:cNvPr id="19" name="Title 1"/>
          <p:cNvSpPr txBox="1">
            <a:spLocks/>
          </p:cNvSpPr>
          <p:nvPr/>
        </p:nvSpPr>
        <p:spPr>
          <a:xfrm>
            <a:off x="683497" y="507568"/>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tr-TR" dirty="0"/>
              <a:t>Giriş</a:t>
            </a:r>
          </a:p>
        </p:txBody>
      </p:sp>
      <p:sp>
        <p:nvSpPr>
          <p:cNvPr id="20" name="Right Arrow 19">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1" name="Rectangle 10"/>
          <p:cNvSpPr/>
          <p:nvPr/>
        </p:nvSpPr>
        <p:spPr>
          <a:xfrm>
            <a:off x="4694720" y="2480965"/>
            <a:ext cx="7192062" cy="391978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Çağımızın zor bir disiplini olarak görülen matematik, günümüzde her alana </a:t>
            </a:r>
            <a:r>
              <a:rPr lang="tr-TR" kern="0" dirty="0" smtClean="0">
                <a:solidFill>
                  <a:srgbClr val="3C4743">
                    <a:lumMod val="50000"/>
                  </a:srgbClr>
                </a:solidFill>
                <a:latin typeface="Calibri" panose="020F0502020204030204"/>
              </a:rPr>
              <a:t>entegre olması </a:t>
            </a:r>
            <a:r>
              <a:rPr lang="tr-TR" kern="0" dirty="0">
                <a:solidFill>
                  <a:srgbClr val="3C4743">
                    <a:lumMod val="50000"/>
                  </a:srgbClr>
                </a:solidFill>
                <a:latin typeface="Calibri" panose="020F0502020204030204"/>
              </a:rPr>
              <a:t>nedeniyle, kendini anlayan insanlara ihtiyaç duymaktadır. Matematikle</a:t>
            </a:r>
            <a:r>
              <a:rPr lang="tr-TR" kern="0" dirty="0" smtClean="0">
                <a:solidFill>
                  <a:srgbClr val="3C4743">
                    <a:lumMod val="50000"/>
                  </a:srgbClr>
                </a:solidFill>
                <a:latin typeface="Calibri" panose="020F0502020204030204"/>
              </a:rPr>
              <a:t>, hayatımızın </a:t>
            </a:r>
            <a:r>
              <a:rPr lang="tr-TR" kern="0" dirty="0">
                <a:solidFill>
                  <a:srgbClr val="3C4743">
                    <a:lumMod val="50000"/>
                  </a:srgbClr>
                </a:solidFill>
                <a:latin typeface="Calibri" panose="020F0502020204030204"/>
              </a:rPr>
              <a:t>herhangi bir zaman diliminde istemli veya istemsiz olarak </a:t>
            </a:r>
            <a:r>
              <a:rPr lang="tr-TR" kern="0" dirty="0" smtClean="0">
                <a:solidFill>
                  <a:srgbClr val="3C4743">
                    <a:lumMod val="50000"/>
                  </a:srgbClr>
                </a:solidFill>
                <a:latin typeface="Calibri" panose="020F0502020204030204"/>
              </a:rPr>
              <a:t>karşılaşmaktayız </a:t>
            </a:r>
            <a:r>
              <a:rPr lang="tr-TR" kern="0" dirty="0">
                <a:solidFill>
                  <a:srgbClr val="3C4743">
                    <a:lumMod val="50000"/>
                  </a:srgbClr>
                </a:solidFill>
                <a:latin typeface="Calibri" panose="020F0502020204030204"/>
              </a:rPr>
              <a:t>ve bunun sonucunda da matematiğe karşı birçok farklı tutum ortaya </a:t>
            </a:r>
            <a:r>
              <a:rPr lang="tr-TR" kern="0" dirty="0" smtClean="0">
                <a:solidFill>
                  <a:srgbClr val="3C4743">
                    <a:lumMod val="50000"/>
                  </a:srgbClr>
                </a:solidFill>
                <a:latin typeface="Calibri" panose="020F0502020204030204"/>
              </a:rPr>
              <a:t>çıkmaktadır</a:t>
            </a:r>
            <a:r>
              <a:rPr lang="tr-TR" kern="0" dirty="0">
                <a:solidFill>
                  <a:srgbClr val="3C4743">
                    <a:lumMod val="50000"/>
                  </a:srgbClr>
                </a:solidFill>
                <a:latin typeface="Calibri" panose="020F0502020204030204"/>
              </a:rPr>
              <a:t>. Bu tutumlar da matematik başarısını olumlu veya olumsuz etkilemektedir. </a:t>
            </a:r>
            <a:r>
              <a:rPr lang="tr-TR" kern="0" dirty="0" smtClean="0">
                <a:solidFill>
                  <a:srgbClr val="3C4743">
                    <a:lumMod val="50000"/>
                  </a:srgbClr>
                </a:solidFill>
                <a:latin typeface="Calibri" panose="020F0502020204030204"/>
              </a:rPr>
              <a:t>Ancak </a:t>
            </a:r>
            <a:r>
              <a:rPr lang="tr-TR" kern="0" dirty="0">
                <a:solidFill>
                  <a:srgbClr val="3C4743">
                    <a:lumMod val="50000"/>
                  </a:srgbClr>
                </a:solidFill>
                <a:latin typeface="Calibri" panose="020F0502020204030204"/>
              </a:rPr>
              <a:t>unutulmamalıdır ki; matematik başarısı gerçek hayat başarısına yansıyan en </a:t>
            </a:r>
            <a:r>
              <a:rPr lang="tr-TR" kern="0" dirty="0" smtClean="0">
                <a:solidFill>
                  <a:srgbClr val="3C4743">
                    <a:lumMod val="50000"/>
                  </a:srgbClr>
                </a:solidFill>
                <a:latin typeface="Calibri" panose="020F0502020204030204"/>
              </a:rPr>
              <a:t>önemli </a:t>
            </a:r>
            <a:r>
              <a:rPr lang="tr-TR" kern="0" dirty="0">
                <a:solidFill>
                  <a:srgbClr val="3C4743">
                    <a:lumMod val="50000"/>
                  </a:srgbClr>
                </a:solidFill>
                <a:latin typeface="Calibri" panose="020F0502020204030204"/>
              </a:rPr>
              <a:t>bilim dalıdır</a:t>
            </a:r>
            <a:r>
              <a:rPr lang="tr-TR" kern="0" dirty="0" smtClean="0">
                <a:solidFill>
                  <a:srgbClr val="3C4743">
                    <a:lumMod val="50000"/>
                  </a:srgbClr>
                </a:solidFill>
                <a:latin typeface="Calibri" panose="020F0502020204030204"/>
              </a:rPr>
              <a:t>.</a:t>
            </a:r>
          </a:p>
          <a:p>
            <a:pPr lvl="0" algn="just" defTabSz="914400"/>
            <a:r>
              <a:rPr lang="tr-TR" kern="0" dirty="0">
                <a:solidFill>
                  <a:srgbClr val="3C4743">
                    <a:lumMod val="50000"/>
                  </a:srgbClr>
                </a:solidFill>
                <a:latin typeface="Calibri" panose="020F0502020204030204"/>
              </a:rPr>
              <a:t>	Matematik, tüm bilimlere katkı sağlayan ve yaşamın her alanında işlev </a:t>
            </a:r>
            <a:r>
              <a:rPr lang="tr-TR" kern="0" dirty="0" smtClean="0">
                <a:solidFill>
                  <a:srgbClr val="3C4743">
                    <a:lumMod val="50000"/>
                  </a:srgbClr>
                </a:solidFill>
                <a:latin typeface="Calibri" panose="020F0502020204030204"/>
              </a:rPr>
              <a:t>kazanan ve </a:t>
            </a:r>
            <a:r>
              <a:rPr lang="tr-TR" kern="0" dirty="0">
                <a:solidFill>
                  <a:srgbClr val="3C4743">
                    <a:lumMod val="50000"/>
                  </a:srgbClr>
                </a:solidFill>
                <a:latin typeface="Calibri" panose="020F0502020204030204"/>
              </a:rPr>
              <a:t>toplumsal gelişmede rolü olan bir bilim dalı olarak, kendine özgü yapısı, </a:t>
            </a:r>
            <a:r>
              <a:rPr lang="tr-TR" kern="0" dirty="0" smtClean="0">
                <a:solidFill>
                  <a:srgbClr val="3C4743">
                    <a:lumMod val="50000"/>
                  </a:srgbClr>
                </a:solidFill>
                <a:latin typeface="Calibri" panose="020F0502020204030204"/>
              </a:rPr>
              <a:t>içeriği ve </a:t>
            </a:r>
            <a:r>
              <a:rPr lang="tr-TR" kern="0" dirty="0">
                <a:solidFill>
                  <a:srgbClr val="3C4743">
                    <a:lumMod val="50000"/>
                  </a:srgbClr>
                </a:solidFill>
                <a:latin typeface="Calibri" panose="020F0502020204030204"/>
              </a:rPr>
              <a:t>sistematiği ile eğitim-öğretim alanındaki önemli yerini </a:t>
            </a:r>
            <a:r>
              <a:rPr lang="tr-TR" kern="0" dirty="0" smtClean="0">
                <a:solidFill>
                  <a:srgbClr val="3C4743">
                    <a:lumMod val="50000"/>
                  </a:srgbClr>
                </a:solidFill>
                <a:latin typeface="Calibri" panose="020F0502020204030204"/>
              </a:rPr>
              <a:t>almıştır. </a:t>
            </a:r>
            <a:endParaRPr lang="tr-TR" kern="0" dirty="0">
              <a:solidFill>
                <a:srgbClr val="3C4743">
                  <a:lumMod val="50000"/>
                </a:srgbClr>
              </a:solidFill>
              <a:latin typeface="Calibri" panose="020F0502020204030204"/>
            </a:endParaRPr>
          </a:p>
          <a:p>
            <a:pPr lvl="0" algn="just" defTabSz="914400"/>
            <a:r>
              <a:rPr lang="tr-TR" kern="0" dirty="0" smtClean="0">
                <a:solidFill>
                  <a:srgbClr val="3C4743">
                    <a:lumMod val="50000"/>
                  </a:srgbClr>
                </a:solidFill>
                <a:latin typeface="Calibri" panose="020F0502020204030204"/>
              </a:rPr>
              <a:t>	</a:t>
            </a:r>
            <a:endParaRPr kumimoji="0"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53758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0432" y="2305065"/>
            <a:ext cx="3836350" cy="3836350"/>
          </a:xfrm>
          <a:prstGeom prst="rect">
            <a:avLst/>
          </a:prstGeom>
          <a:ln>
            <a:noFill/>
          </a:ln>
          <a:effectLst>
            <a:outerShdw blurRad="190500" algn="tl" rotWithShape="0">
              <a:srgbClr val="000000">
                <a:alpha val="70000"/>
              </a:srgbClr>
            </a:outerShdw>
          </a:effectLst>
          <a:scene3d>
            <a:camera prst="orthographicFront"/>
            <a:lightRig rig="threePt" dir="t"/>
          </a:scene3d>
          <a:sp3d>
            <a:bevelT w="139700" prst="cross"/>
          </a:sp3d>
        </p:spPr>
      </p:pic>
      <p:pic>
        <p:nvPicPr>
          <p:cNvPr id="14" name="Picture 13"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15" name="Picture 14"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16" name="Rectangle 15"/>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tr-TR" sz="1800" b="0" i="0" u="none" strike="noStrike" kern="1200" cap="none" spc="0" normalizeH="0" baseline="0" noProof="0" dirty="0">
                <a:ln>
                  <a:noFill/>
                </a:ln>
                <a:solidFill>
                  <a:prstClr val="white"/>
                </a:solidFill>
                <a:effectLst/>
                <a:uLnTx/>
                <a:uFillTx/>
                <a:latin typeface="Trebuchet MS" panose="020B0603020202020204"/>
                <a:ea typeface="+mn-ea"/>
                <a:cs typeface="+mn-cs"/>
              </a:rPr>
              <a:t>3</a:t>
            </a:r>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9" name="Title 1"/>
          <p:cNvSpPr txBox="1">
            <a:spLocks/>
          </p:cNvSpPr>
          <p:nvPr/>
        </p:nvSpPr>
        <p:spPr>
          <a:xfrm>
            <a:off x="683497" y="507568"/>
            <a:ext cx="9613861"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tr-TR" sz="3600" b="0" i="0" u="none" strike="noStrike" kern="1200" cap="none" spc="0" normalizeH="0" baseline="0" noProof="0" dirty="0">
                <a:ln>
                  <a:noFill/>
                </a:ln>
                <a:solidFill>
                  <a:prstClr val="white"/>
                </a:solidFill>
                <a:effectLst/>
                <a:uLnTx/>
                <a:uFillTx/>
                <a:latin typeface="Trebuchet MS" panose="020B0603020202020204"/>
                <a:ea typeface="+mj-ea"/>
                <a:cs typeface="+mj-cs"/>
              </a:rPr>
              <a:t>Giriş</a:t>
            </a:r>
          </a:p>
        </p:txBody>
      </p:sp>
      <p:sp>
        <p:nvSpPr>
          <p:cNvPr id="20" name="Right Arrow 19">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1" name="Rectangle 10"/>
          <p:cNvSpPr/>
          <p:nvPr/>
        </p:nvSpPr>
        <p:spPr>
          <a:xfrm>
            <a:off x="75027" y="2017989"/>
            <a:ext cx="7360502" cy="4430332"/>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endParaRPr kumimoji="0" lang="tr-TR" sz="1800" b="0" i="0" u="none" strike="noStrike" kern="0" cap="none" spc="0" normalizeH="0" baseline="0" noProof="0" dirty="0" smtClean="0">
              <a:ln>
                <a:noFill/>
              </a:ln>
              <a:solidFill>
                <a:srgbClr val="3C4743">
                  <a:lumMod val="50000"/>
                </a:srgbClr>
              </a:solidFill>
              <a:effectLst/>
              <a:uLnTx/>
              <a:uFillTx/>
              <a:latin typeface="Calibri" panose="020F0502020204030204"/>
              <a:ea typeface="+mn-ea"/>
              <a:cs typeface="+mn-cs"/>
            </a:endParaRPr>
          </a:p>
          <a:p>
            <a:pPr algn="just" defTabSz="914400"/>
            <a:r>
              <a:rPr lang="tr-TR" kern="0" dirty="0" smtClean="0">
                <a:solidFill>
                  <a:srgbClr val="3C4743">
                    <a:lumMod val="50000"/>
                  </a:srgbClr>
                </a:solidFill>
                <a:latin typeface="Calibri" panose="020F0502020204030204"/>
              </a:rPr>
              <a:t>	Matematik </a:t>
            </a:r>
            <a:r>
              <a:rPr lang="tr-TR" kern="0" dirty="0">
                <a:solidFill>
                  <a:srgbClr val="3C4743">
                    <a:lumMod val="50000"/>
                  </a:srgbClr>
                </a:solidFill>
                <a:latin typeface="Calibri" panose="020F0502020204030204"/>
              </a:rPr>
              <a:t>kaygısı, korku, gerginlik, endişe ve tedirginlik kavramlarını içeren çok yönlü bir yapıdır , matematik kaygısını, belirli matematik durumlarıyla ilişkili olan korku ve endişe olarak tanımlanmıştır. Matematik kaygısı, matematiğe yönelik olumsuz bir tutum veya matematiğe karşı duyulan aşırı duygusal reaksiyonlardır. Matematik kaygısı, öğretmenlerin ders içerisindeki tutum ve davranışları, çevre, öğretim metotları ve matematiğin doğası gibi etkenlerden ortaya çıkmaktadır.</a:t>
            </a:r>
          </a:p>
          <a:p>
            <a:pPr lvl="0" algn="just" defTabSz="914400"/>
            <a:endParaRPr lang="tr-TR" kern="0" dirty="0" smtClean="0">
              <a:solidFill>
                <a:srgbClr val="3C4743">
                  <a:lumMod val="50000"/>
                </a:srgbClr>
              </a:solidFill>
              <a:latin typeface="Calibri" panose="020F0502020204030204"/>
            </a:endParaRPr>
          </a:p>
          <a:p>
            <a:pPr lvl="0" algn="just" defTabSz="914400"/>
            <a:r>
              <a:rPr lang="tr-TR" kern="0" dirty="0" smtClean="0">
                <a:solidFill>
                  <a:srgbClr val="3C4743">
                    <a:lumMod val="50000"/>
                  </a:srgbClr>
                </a:solidFill>
                <a:latin typeface="Calibri" panose="020F0502020204030204"/>
              </a:rPr>
              <a:t>	Matematik </a:t>
            </a:r>
            <a:r>
              <a:rPr lang="tr-TR" kern="0" dirty="0">
                <a:solidFill>
                  <a:srgbClr val="3C4743">
                    <a:lumMod val="50000"/>
                  </a:srgbClr>
                </a:solidFill>
                <a:latin typeface="Calibri" panose="020F0502020204030204"/>
              </a:rPr>
              <a:t>kaygısı taşıyan öğretmenlerin yenilikçi, araştırmacı, bilgiyi üreten </a:t>
            </a:r>
            <a:r>
              <a:rPr lang="tr-TR" kern="0" dirty="0" smtClean="0">
                <a:solidFill>
                  <a:srgbClr val="3C4743">
                    <a:lumMod val="50000"/>
                  </a:srgbClr>
                </a:solidFill>
                <a:latin typeface="Calibri" panose="020F0502020204030204"/>
              </a:rPr>
              <a:t>ve kullanan </a:t>
            </a:r>
            <a:r>
              <a:rPr lang="tr-TR" kern="0" dirty="0">
                <a:solidFill>
                  <a:srgbClr val="3C4743">
                    <a:lumMod val="50000"/>
                  </a:srgbClr>
                </a:solidFill>
                <a:latin typeface="Calibri" panose="020F0502020204030204"/>
              </a:rPr>
              <a:t>insanlar yetiştirmekten ziyade, onlarda matematik öğretimi ile ilgili </a:t>
            </a:r>
            <a:r>
              <a:rPr lang="tr-TR" kern="0" dirty="0" smtClean="0">
                <a:solidFill>
                  <a:srgbClr val="3C4743">
                    <a:lumMod val="50000"/>
                  </a:srgbClr>
                </a:solidFill>
                <a:latin typeface="Calibri" panose="020F0502020204030204"/>
              </a:rPr>
              <a:t>olumsuz </a:t>
            </a:r>
            <a:r>
              <a:rPr lang="tr-TR" kern="0" dirty="0">
                <a:solidFill>
                  <a:srgbClr val="3C4743">
                    <a:lumMod val="50000"/>
                  </a:srgbClr>
                </a:solidFill>
                <a:latin typeface="Calibri" panose="020F0502020204030204"/>
              </a:rPr>
              <a:t>düşünce ve davranışlar geliştireceği söylenebilir. Özellikle matematiğin </a:t>
            </a:r>
            <a:r>
              <a:rPr lang="tr-TR" kern="0" dirty="0" smtClean="0">
                <a:solidFill>
                  <a:srgbClr val="3C4743">
                    <a:lumMod val="50000"/>
                  </a:srgbClr>
                </a:solidFill>
                <a:latin typeface="Calibri" panose="020F0502020204030204"/>
              </a:rPr>
              <a:t>temellerinin </a:t>
            </a:r>
            <a:r>
              <a:rPr lang="tr-TR" kern="0" dirty="0">
                <a:solidFill>
                  <a:srgbClr val="3C4743">
                    <a:lumMod val="50000"/>
                  </a:srgbClr>
                </a:solidFill>
                <a:latin typeface="Calibri" panose="020F0502020204030204"/>
              </a:rPr>
              <a:t>atıldığı ilkokullarda matematik derslerine giren sınıf öğretmenlerinin </a:t>
            </a:r>
            <a:r>
              <a:rPr lang="tr-TR" kern="0" dirty="0" smtClean="0">
                <a:solidFill>
                  <a:srgbClr val="3C4743">
                    <a:lumMod val="50000"/>
                  </a:srgbClr>
                </a:solidFill>
                <a:latin typeface="Calibri" panose="020F0502020204030204"/>
              </a:rPr>
              <a:t>matematik </a:t>
            </a:r>
            <a:r>
              <a:rPr lang="tr-TR" kern="0" dirty="0">
                <a:solidFill>
                  <a:srgbClr val="3C4743">
                    <a:lumMod val="50000"/>
                  </a:srgbClr>
                </a:solidFill>
                <a:latin typeface="Calibri" panose="020F0502020204030204"/>
              </a:rPr>
              <a:t>kaygısının, öğrencilere yansıyacağı düşünüldüğünde; sınıf öğretmenlerine </a:t>
            </a:r>
            <a:r>
              <a:rPr lang="tr-TR" kern="0" dirty="0" smtClean="0">
                <a:solidFill>
                  <a:srgbClr val="3C4743">
                    <a:lumMod val="50000"/>
                  </a:srgbClr>
                </a:solidFill>
                <a:latin typeface="Calibri" panose="020F0502020204030204"/>
              </a:rPr>
              <a:t>büyük </a:t>
            </a:r>
            <a:r>
              <a:rPr lang="tr-TR" kern="0" dirty="0">
                <a:solidFill>
                  <a:srgbClr val="3C4743">
                    <a:lumMod val="50000"/>
                  </a:srgbClr>
                </a:solidFill>
                <a:latin typeface="Calibri" panose="020F0502020204030204"/>
              </a:rPr>
              <a:t>sorumluluk düşmektedir.</a:t>
            </a:r>
            <a:endParaRPr kumimoji="0"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9063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44" y="0"/>
            <a:ext cx="12214243" cy="6858000"/>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latin typeface="Tahoma" panose="020B0604030504040204" pitchFamily="34" charset="0"/>
                <a:ea typeface="Tahoma" panose="020B0604030504040204" pitchFamily="34" charset="0"/>
                <a:cs typeface="Tahoma" panose="020B0604030504040204" pitchFamily="34" charset="0"/>
              </a:rPr>
              <a:t>Sınıf Öğretmenlerinin Matematik Kaygılarının Farklı Değişkenler Açısından İncelenmesi</a:t>
            </a:r>
            <a:endParaRPr lang="tr-TR" sz="2600" dirty="0">
              <a:latin typeface="Tahoma" panose="020B0604030504040204" pitchFamily="34" charset="0"/>
              <a:ea typeface="Tahoma" panose="020B0604030504040204" pitchFamily="34" charset="0"/>
              <a:cs typeface="Tahoma" panose="020B0604030504040204" pitchFamily="34" charset="0"/>
            </a:endParaRPr>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49" y="281302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Tablo 1. Mezun Olunan Bölüm ve Meslek Memnuniyeti Faktörlerine Dayalı İki</a:t>
            </a:r>
          </a:p>
          <a:p>
            <a:pPr lvl="0" algn="just" defTabSz="914400"/>
            <a:r>
              <a:rPr lang="tr-TR" kern="0" dirty="0">
                <a:solidFill>
                  <a:srgbClr val="3C4743">
                    <a:lumMod val="50000"/>
                  </a:srgbClr>
                </a:solidFill>
                <a:latin typeface="Calibri" panose="020F0502020204030204"/>
              </a:rPr>
              <a:t>Yönlü ANOVA Testi</a:t>
            </a:r>
            <a:endParaRPr lang="tr-TR" kern="0" dirty="0">
              <a:solidFill>
                <a:srgbClr val="3C4743">
                  <a:lumMod val="50000"/>
                </a:srgbClr>
              </a:solidFill>
              <a:latin typeface="Calibri" panose="020F0502020204030204"/>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endParaRPr lang="tr-TR" sz="2500" dirty="0">
              <a:solidFill>
                <a:schemeClr val="accent3">
                  <a:lumMod val="75000"/>
                </a:schemeClr>
              </a:solidFill>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662038" y="2775396"/>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Mezun olunan bölüm ve meslek memnuniyeti değişkenlerinin ortak etkisinin </a:t>
            </a:r>
            <a:r>
              <a:rPr lang="tr-TR" kern="0" dirty="0" smtClean="0">
                <a:solidFill>
                  <a:srgbClr val="3C4743">
                    <a:lumMod val="50000"/>
                  </a:srgbClr>
                </a:solidFill>
                <a:latin typeface="Calibri" panose="020F0502020204030204"/>
              </a:rPr>
              <a:t>öğretmenlerin </a:t>
            </a:r>
            <a:r>
              <a:rPr lang="tr-TR" kern="0" dirty="0">
                <a:solidFill>
                  <a:srgbClr val="3C4743">
                    <a:lumMod val="50000"/>
                  </a:srgbClr>
                </a:solidFill>
                <a:latin typeface="Calibri" panose="020F0502020204030204"/>
              </a:rPr>
              <a:t>matematik kaygıları üzerinde etkili olduğu görülmüştür.</a:t>
            </a:r>
            <a:endParaRPr lang="tr-TR" kern="0" dirty="0">
              <a:solidFill>
                <a:srgbClr val="3C4743">
                  <a:lumMod val="50000"/>
                </a:srgbClr>
              </a:solidFill>
              <a:latin typeface="Calibri" panose="020F0502020204030204"/>
            </a:endParaRPr>
          </a:p>
        </p:txBody>
      </p:sp>
      <p:sp>
        <p:nvSpPr>
          <p:cNvPr id="4" name="Ok: Sağ 3">
            <a:extLst>
              <a:ext uri="{FF2B5EF4-FFF2-40B4-BE49-F238E27FC236}">
                <a16:creationId xmlns:a16="http://schemas.microsoft.com/office/drawing/2014/main" id="{8284C199-B181-4539-9552-EDE4E0C6F96B}"/>
              </a:ext>
            </a:extLst>
          </p:cNvPr>
          <p:cNvSpPr/>
          <p:nvPr/>
        </p:nvSpPr>
        <p:spPr>
          <a:xfrm>
            <a:off x="4986937" y="3024907"/>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tr-T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3" y="1285130"/>
            <a:ext cx="3381691" cy="352131"/>
          </a:xfrm>
          <a:prstGeom prst="rect">
            <a:avLst/>
          </a:prstGeom>
          <a:ln/>
        </p:spPr>
        <p:style>
          <a:lnRef idx="2">
            <a:schemeClr val="dk1"/>
          </a:lnRef>
          <a:fillRef idx="1">
            <a:schemeClr val="lt1"/>
          </a:fillRef>
          <a:effectRef idx="0">
            <a:schemeClr val="dk1"/>
          </a:effectRef>
          <a:fontRef idx="minor">
            <a:schemeClr val="dk1"/>
          </a:fontRef>
        </p:style>
        <p:txBody>
          <a:bodyPr/>
          <a:lstStyle/>
          <a:p>
            <a:r>
              <a:rPr lang="tr-TR" dirty="0">
                <a:latin typeface="Tahoma" panose="020B0604030504040204" pitchFamily="34" charset="0"/>
                <a:ea typeface="Tahoma" panose="020B0604030504040204" pitchFamily="34" charset="0"/>
                <a:cs typeface="Tahoma" panose="020B0604030504040204" pitchFamily="34" charset="0"/>
              </a:rPr>
              <a:t>Araştırma Bulguları ve Yorum</a:t>
            </a:r>
            <a:endParaRPr lang="tr-TR" dirty="0">
              <a:latin typeface="Tahoma" panose="020B0604030504040204" pitchFamily="34" charset="0"/>
              <a:ea typeface="Tahoma" panose="020B0604030504040204" pitchFamily="34" charset="0"/>
              <a:cs typeface="Tahoma" panose="020B0604030504040204" pitchFamily="34" charset="0"/>
            </a:endParaRPr>
          </a:p>
        </p:txBody>
      </p:sp>
      <p:sp>
        <p:nvSpPr>
          <p:cNvPr id="26" name="Rectangle 18">
            <a:extLst>
              <a:ext uri="{FF2B5EF4-FFF2-40B4-BE49-F238E27FC236}">
                <a16:creationId xmlns:a16="http://schemas.microsoft.com/office/drawing/2014/main" id="{B3EDAD7E-D980-4C7A-9C05-7AE20C24D446}"/>
              </a:ext>
            </a:extLst>
          </p:cNvPr>
          <p:cNvSpPr/>
          <p:nvPr/>
        </p:nvSpPr>
        <p:spPr>
          <a:xfrm>
            <a:off x="104149" y="4742443"/>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Tablo 2. Mezun Olunan Bölüm ve Meslek Memnuniyetine Göre </a:t>
            </a:r>
            <a:r>
              <a:rPr lang="tr-TR" kern="0" dirty="0" err="1">
                <a:solidFill>
                  <a:srgbClr val="3C4743">
                    <a:lumMod val="50000"/>
                  </a:srgbClr>
                </a:solidFill>
                <a:latin typeface="Calibri" panose="020F0502020204030204"/>
              </a:rPr>
              <a:t>Tukey</a:t>
            </a:r>
            <a:r>
              <a:rPr lang="tr-TR" kern="0" dirty="0">
                <a:solidFill>
                  <a:srgbClr val="3C4743">
                    <a:lumMod val="50000"/>
                  </a:srgbClr>
                </a:solidFill>
                <a:latin typeface="Calibri" panose="020F0502020204030204"/>
              </a:rPr>
              <a:t> Testi</a:t>
            </a:r>
            <a:endParaRPr lang="tr-TR" kern="0" dirty="0">
              <a:solidFill>
                <a:srgbClr val="3C4743">
                  <a:lumMod val="50000"/>
                </a:srgbClr>
              </a:solidFill>
              <a:latin typeface="Calibri" panose="020F0502020204030204"/>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703324" y="4392260"/>
            <a:ext cx="5384525" cy="1851048"/>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Mesleğinden memnun olan öğretmelerin kaygı puanı düşük, memnun olmayan öğretmenlerin </a:t>
            </a:r>
          </a:p>
          <a:p>
            <a:pPr lvl="0" algn="just" defTabSz="914400"/>
            <a:r>
              <a:rPr lang="tr-TR" kern="0" dirty="0">
                <a:solidFill>
                  <a:srgbClr val="3C4743">
                    <a:lumMod val="50000"/>
                  </a:srgbClr>
                </a:solidFill>
                <a:latin typeface="Calibri" panose="020F0502020204030204"/>
              </a:rPr>
              <a:t>ise kaygı puanı yüksektir. Mesleğini seven veya sevmeyen kişilerin kaygı düzeyleri </a:t>
            </a:r>
            <a:r>
              <a:rPr lang="tr-TR" kern="0" dirty="0" smtClean="0">
                <a:solidFill>
                  <a:srgbClr val="3C4743">
                    <a:lumMod val="50000"/>
                  </a:srgbClr>
                </a:solidFill>
                <a:latin typeface="Calibri" panose="020F0502020204030204"/>
              </a:rPr>
              <a:t> benzerdir</a:t>
            </a:r>
            <a:r>
              <a:rPr lang="tr-TR" kern="0" dirty="0">
                <a:solidFill>
                  <a:srgbClr val="3C4743">
                    <a:lumMod val="50000"/>
                  </a:srgbClr>
                </a:solidFill>
                <a:latin typeface="Calibri" panose="020F0502020204030204"/>
              </a:rPr>
              <a:t>. Ancak mesleğinden kısmen memnun olan öğretmenler arasında anlamlı bir fark </a:t>
            </a:r>
            <a:r>
              <a:rPr lang="tr-TR" kern="0" dirty="0" smtClean="0">
                <a:solidFill>
                  <a:srgbClr val="3C4743">
                    <a:lumMod val="50000"/>
                  </a:srgbClr>
                </a:solidFill>
                <a:latin typeface="Calibri" panose="020F0502020204030204"/>
              </a:rPr>
              <a:t>vardır</a:t>
            </a:r>
            <a:r>
              <a:rPr lang="tr-TR" kern="0" dirty="0">
                <a:solidFill>
                  <a:srgbClr val="3C4743">
                    <a:lumMod val="50000"/>
                  </a:srgbClr>
                </a:solidFill>
                <a:latin typeface="Calibri" panose="020F0502020204030204"/>
              </a:rPr>
              <a:t>.</a:t>
            </a:r>
            <a:endParaRPr lang="tr-TR" kern="0" dirty="0">
              <a:solidFill>
                <a:srgbClr val="3C4743">
                  <a:lumMod val="50000"/>
                </a:srgbClr>
              </a:solidFill>
              <a:latin typeface="Calibri" panose="020F0502020204030204"/>
            </a:endParaRPr>
          </a:p>
        </p:txBody>
      </p:sp>
      <p:sp>
        <p:nvSpPr>
          <p:cNvPr id="28" name="Ok: Sağ 27">
            <a:extLst>
              <a:ext uri="{FF2B5EF4-FFF2-40B4-BE49-F238E27FC236}">
                <a16:creationId xmlns:a16="http://schemas.microsoft.com/office/drawing/2014/main" id="{83A48C2F-2F8C-4E01-9C54-913DF2AE6414}"/>
              </a:ext>
            </a:extLst>
          </p:cNvPr>
          <p:cNvSpPr/>
          <p:nvPr/>
        </p:nvSpPr>
        <p:spPr>
          <a:xfrm>
            <a:off x="5046335" y="4977472"/>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tr-TR"/>
          </a:p>
        </p:txBody>
      </p:sp>
      <p:sp>
        <p:nvSpPr>
          <p:cNvPr id="21" name="Rectangle 8">
            <a:extLst>
              <a:ext uri="{FF2B5EF4-FFF2-40B4-BE49-F238E27FC236}">
                <a16:creationId xmlns:a16="http://schemas.microsoft.com/office/drawing/2014/main" id="{869D2E34-B76E-415B-9D38-70580764CCF4}"/>
              </a:ext>
            </a:extLst>
          </p:cNvPr>
          <p:cNvSpPr/>
          <p:nvPr/>
        </p:nvSpPr>
        <p:spPr bwMode="ltGray">
          <a:xfrm>
            <a:off x="1" y="1720569"/>
            <a:ext cx="9852338" cy="652907"/>
          </a:xfrm>
          <a:prstGeom prst="rect">
            <a:avLst/>
          </a:prstGeom>
          <a:ln/>
        </p:spPr>
        <p:style>
          <a:lnRef idx="2">
            <a:schemeClr val="dk1"/>
          </a:lnRef>
          <a:fillRef idx="1">
            <a:schemeClr val="lt1"/>
          </a:fillRef>
          <a:effectRef idx="0">
            <a:schemeClr val="dk1"/>
          </a:effectRef>
          <a:fontRef idx="minor">
            <a:schemeClr val="dk1"/>
          </a:fontRef>
        </p:style>
        <p:txBody>
          <a:bodyPr/>
          <a:lstStyle/>
          <a:p>
            <a:r>
              <a:rPr lang="tr-TR" dirty="0">
                <a:latin typeface="Tahoma" panose="020B0604030504040204" pitchFamily="34" charset="0"/>
                <a:ea typeface="Tahoma" panose="020B0604030504040204" pitchFamily="34" charset="0"/>
                <a:cs typeface="Tahoma" panose="020B0604030504040204" pitchFamily="34" charset="0"/>
              </a:rPr>
              <a:t>Sınıf öğretmenlerinin ölçekten aldıkları matematik kaygı </a:t>
            </a:r>
            <a:r>
              <a:rPr lang="tr-TR" dirty="0" smtClean="0">
                <a:latin typeface="Tahoma" panose="020B0604030504040204" pitchFamily="34" charset="0"/>
                <a:ea typeface="Tahoma" panose="020B0604030504040204" pitchFamily="34" charset="0"/>
                <a:cs typeface="Tahoma" panose="020B0604030504040204" pitchFamily="34" charset="0"/>
              </a:rPr>
              <a:t>puanlarının bazı </a:t>
            </a:r>
            <a:r>
              <a:rPr lang="tr-TR" dirty="0">
                <a:latin typeface="Tahoma" panose="020B0604030504040204" pitchFamily="34" charset="0"/>
                <a:ea typeface="Tahoma" panose="020B0604030504040204" pitchFamily="34" charset="0"/>
                <a:cs typeface="Tahoma" panose="020B0604030504040204" pitchFamily="34" charset="0"/>
              </a:rPr>
              <a:t>değişkenler açısından sınanmasına yönelik çalışmalar yapılmış ve elde </a:t>
            </a:r>
            <a:r>
              <a:rPr lang="tr-TR" dirty="0" smtClean="0">
                <a:latin typeface="Tahoma" panose="020B0604030504040204" pitchFamily="34" charset="0"/>
                <a:ea typeface="Tahoma" panose="020B0604030504040204" pitchFamily="34" charset="0"/>
                <a:cs typeface="Tahoma" panose="020B0604030504040204" pitchFamily="34" charset="0"/>
              </a:rPr>
              <a:t>edilen bulgulara </a:t>
            </a:r>
            <a:r>
              <a:rPr lang="tr-TR" dirty="0">
                <a:latin typeface="Tahoma" panose="020B0604030504040204" pitchFamily="34" charset="0"/>
                <a:ea typeface="Tahoma" panose="020B0604030504040204" pitchFamily="34" charset="0"/>
                <a:cs typeface="Tahoma" panose="020B0604030504040204" pitchFamily="34" charset="0"/>
              </a:rPr>
              <a:t>göre yorumlar yapılmıştır.</a:t>
            </a:r>
            <a:endParaRPr lang="tr-TR"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207014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9">
                                            <p:txEl>
                                              <p:pRg st="1" end="1"/>
                                            </p:txEl>
                                          </p:spTgt>
                                        </p:tgtEl>
                                        <p:attrNameLst>
                                          <p:attrName>style.visibility</p:attrName>
                                        </p:attrNameLst>
                                      </p:cBhvr>
                                      <p:to>
                                        <p:strVal val="visible"/>
                                      </p:to>
                                    </p:set>
                                    <p:animEffect transition="in" filter="wipe(up)">
                                      <p:cBhvr>
                                        <p:cTn id="15" dur="2000"/>
                                        <p:tgtEl>
                                          <p:spTgt spid="19">
                                            <p:txEl>
                                              <p:pRg st="1" end="1"/>
                                            </p:txEl>
                                          </p:spTgt>
                                        </p:tgtEl>
                                      </p:cBhvr>
                                    </p:animEffect>
                                  </p:childTnLst>
                                </p:cTn>
                              </p:par>
                            </p:childTnLst>
                          </p:cTn>
                        </p:par>
                        <p:par>
                          <p:cTn id="16" fill="hold">
                            <p:stCondLst>
                              <p:cond delay="6000"/>
                            </p:stCondLst>
                            <p:childTnLst>
                              <p:par>
                                <p:cTn id="17" presetID="2" presetClass="entr" presetSubtype="4"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bg/>
                                          </p:spTgt>
                                        </p:tgtEl>
                                        <p:attrNameLst>
                                          <p:attrName>style.visibility</p:attrName>
                                        </p:attrNameLst>
                                      </p:cBhvr>
                                      <p:to>
                                        <p:strVal val="visible"/>
                                      </p:to>
                                    </p:set>
                                    <p:animEffect transition="in" filter="wipe(up)">
                                      <p:cBhvr>
                                        <p:cTn id="24" dur="2000"/>
                                        <p:tgtEl>
                                          <p:spTgt spid="20">
                                            <p:bg/>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0">
                                            <p:txEl>
                                              <p:pRg st="0" end="0"/>
                                            </p:txEl>
                                          </p:spTgt>
                                        </p:tgtEl>
                                        <p:attrNameLst>
                                          <p:attrName>style.visibility</p:attrName>
                                        </p:attrNameLst>
                                      </p:cBhvr>
                                      <p:to>
                                        <p:strVal val="visible"/>
                                      </p:to>
                                    </p:set>
                                    <p:animEffect transition="in" filter="wipe(up)">
                                      <p:cBhvr>
                                        <p:cTn id="28" dur="2000"/>
                                        <p:tgtEl>
                                          <p:spTgt spid="20">
                                            <p:txEl>
                                              <p:pRg st="0" end="0"/>
                                            </p:txEl>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bg/>
                                          </p:spTgt>
                                        </p:tgtEl>
                                        <p:attrNameLst>
                                          <p:attrName>style.visibility</p:attrName>
                                        </p:attrNameLst>
                                      </p:cBhvr>
                                      <p:to>
                                        <p:strVal val="visible"/>
                                      </p:to>
                                    </p:set>
                                    <p:animEffect transition="in" filter="wipe(up)">
                                      <p:cBhvr>
                                        <p:cTn id="32" dur="2000"/>
                                        <p:tgtEl>
                                          <p:spTgt spid="26">
                                            <p:bg/>
                                          </p:spTgt>
                                        </p:tgtEl>
                                      </p:cBhvr>
                                    </p:animEffect>
                                  </p:childTnLst>
                                </p:cTn>
                              </p:par>
                            </p:childTnLst>
                          </p:cTn>
                        </p:par>
                        <p:par>
                          <p:cTn id="33" fill="hold">
                            <p:stCondLst>
                              <p:cond delay="12500"/>
                            </p:stCondLst>
                            <p:childTnLst>
                              <p:par>
                                <p:cTn id="34" presetID="22" presetClass="entr" presetSubtype="1" fill="hold" grpId="0" nodeType="afterEffect">
                                  <p:stCondLst>
                                    <p:cond delay="0"/>
                                  </p:stCondLst>
                                  <p:childTnLst>
                                    <p:set>
                                      <p:cBhvr>
                                        <p:cTn id="35" dur="1" fill="hold">
                                          <p:stCondLst>
                                            <p:cond delay="0"/>
                                          </p:stCondLst>
                                        </p:cTn>
                                        <p:tgtEl>
                                          <p:spTgt spid="26">
                                            <p:txEl>
                                              <p:pRg st="0" end="0"/>
                                            </p:txEl>
                                          </p:spTgt>
                                        </p:tgtEl>
                                        <p:attrNameLst>
                                          <p:attrName>style.visibility</p:attrName>
                                        </p:attrNameLst>
                                      </p:cBhvr>
                                      <p:to>
                                        <p:strVal val="visible"/>
                                      </p:to>
                                    </p:set>
                                    <p:animEffect transition="in" filter="wipe(up)">
                                      <p:cBhvr>
                                        <p:cTn id="36" dur="2000"/>
                                        <p:tgtEl>
                                          <p:spTgt spid="26">
                                            <p:txEl>
                                              <p:pRg st="0" end="0"/>
                                            </p:txEl>
                                          </p:spTgt>
                                        </p:tgtEl>
                                      </p:cBhvr>
                                    </p:animEffect>
                                  </p:childTnLst>
                                </p:cTn>
                              </p:par>
                            </p:childTnLst>
                          </p:cTn>
                        </p:par>
                        <p:par>
                          <p:cTn id="37" fill="hold">
                            <p:stCondLst>
                              <p:cond delay="14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bg/>
                                          </p:spTgt>
                                        </p:tgtEl>
                                        <p:attrNameLst>
                                          <p:attrName>style.visibility</p:attrName>
                                        </p:attrNameLst>
                                      </p:cBhvr>
                                      <p:to>
                                        <p:strVal val="visible"/>
                                      </p:to>
                                    </p:set>
                                    <p:animEffect transition="in" filter="wipe(up)">
                                      <p:cBhvr>
                                        <p:cTn id="45" dur="2000"/>
                                        <p:tgtEl>
                                          <p:spTgt spid="27">
                                            <p:bg/>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up)">
                                      <p:cBhvr>
                                        <p:cTn id="49" dur="2000"/>
                                        <p:tgtEl>
                                          <p:spTgt spid="27">
                                            <p:txEl>
                                              <p:pRg st="0" end="0"/>
                                            </p:txEl>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7">
                                            <p:txEl>
                                              <p:pRg st="1" end="1"/>
                                            </p:txEl>
                                          </p:spTgt>
                                        </p:tgtEl>
                                        <p:attrNameLst>
                                          <p:attrName>style.visibility</p:attrName>
                                        </p:attrNameLst>
                                      </p:cBhvr>
                                      <p:to>
                                        <p:strVal val="visible"/>
                                      </p:to>
                                    </p:set>
                                    <p:animEffect transition="in" filter="wipe(up)">
                                      <p:cBhvr>
                                        <p:cTn id="53" dur="2000"/>
                                        <p:tgtEl>
                                          <p:spTgt spid="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latin typeface="Tahoma" panose="020B0604030504040204" pitchFamily="34" charset="0"/>
                <a:ea typeface="Tahoma" panose="020B0604030504040204" pitchFamily="34" charset="0"/>
                <a:cs typeface="Tahoma" panose="020B0604030504040204" pitchFamily="34" charset="0"/>
              </a:rPr>
              <a:t>Sınıf Öğretmenlerinin Matematik Kaygılarının Farklı Değişkenler Açısından İncelenmesi</a:t>
            </a:r>
            <a:endParaRPr lang="tr-TR" sz="2600" dirty="0"/>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104150" y="1902072"/>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Tablo 3. Sınıf Mevcudu ve Okutulan Sınıf Faktörlerine Dayalı İki Yönlü </a:t>
            </a:r>
            <a:r>
              <a:rPr lang="tr-TR" kern="0" dirty="0" smtClean="0">
                <a:solidFill>
                  <a:srgbClr val="3C4743">
                    <a:lumMod val="50000"/>
                  </a:srgbClr>
                </a:solidFill>
                <a:latin typeface="Calibri" panose="020F0502020204030204"/>
              </a:rPr>
              <a:t>ANOVA Testi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643221" y="1799965"/>
            <a:ext cx="5384525"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Sınıf mevcudu ve okutulan sınıf değişkenlerinin ortak etkisinin öğretmenlerin </a:t>
            </a:r>
            <a:r>
              <a:rPr lang="tr-TR" kern="0" dirty="0" smtClean="0">
                <a:solidFill>
                  <a:srgbClr val="3C4743">
                    <a:lumMod val="50000"/>
                  </a:srgbClr>
                </a:solidFill>
                <a:latin typeface="Calibri" panose="020F0502020204030204"/>
              </a:rPr>
              <a:t>matematik </a:t>
            </a:r>
            <a:r>
              <a:rPr lang="tr-TR" kern="0" dirty="0">
                <a:solidFill>
                  <a:srgbClr val="3C4743">
                    <a:lumMod val="50000"/>
                  </a:srgbClr>
                </a:solidFill>
                <a:latin typeface="Calibri" panose="020F0502020204030204"/>
              </a:rPr>
              <a:t>kaygıları üzerinde etkili olduğu saptanmıştır.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4992362" y="2045744"/>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4" y="1285130"/>
            <a:ext cx="3201386" cy="352131"/>
          </a:xfrm>
          <a:prstGeom prst="rect">
            <a:avLst/>
          </a:prstGeom>
          <a:ln/>
        </p:spPr>
        <p:style>
          <a:lnRef idx="2">
            <a:schemeClr val="dk1"/>
          </a:lnRef>
          <a:fillRef idx="1">
            <a:schemeClr val="lt1"/>
          </a:fillRef>
          <a:effectRef idx="0">
            <a:schemeClr val="dk1"/>
          </a:effectRef>
          <a:fontRef idx="minor">
            <a:schemeClr val="dk1"/>
          </a:fontRef>
        </p:style>
        <p:txBody>
          <a:bodyPr/>
          <a:lstStyle/>
          <a:p>
            <a:r>
              <a:rPr lang="tr-TR" dirty="0">
                <a:latin typeface="Tahoma" panose="020B0604030504040204" pitchFamily="34" charset="0"/>
                <a:ea typeface="Tahoma" panose="020B0604030504040204" pitchFamily="34" charset="0"/>
                <a:cs typeface="Tahoma" panose="020B0604030504040204" pitchFamily="34" charset="0"/>
              </a:rPr>
              <a:t>Araştırma Bulguları ve Yorum</a:t>
            </a:r>
            <a:endParaRPr lang="tr-TR" dirty="0">
              <a:latin typeface="Tahoma" panose="020B0604030504040204" pitchFamily="34" charset="0"/>
              <a:ea typeface="Tahoma" panose="020B0604030504040204" pitchFamily="34" charset="0"/>
              <a:cs typeface="Tahoma" panose="020B0604030504040204" pitchFamily="34" charset="0"/>
            </a:endParaRPr>
          </a:p>
        </p:txBody>
      </p:sp>
      <p:sp>
        <p:nvSpPr>
          <p:cNvPr id="26" name="Rectangle 18">
            <a:extLst>
              <a:ext uri="{FF2B5EF4-FFF2-40B4-BE49-F238E27FC236}">
                <a16:creationId xmlns:a16="http://schemas.microsoft.com/office/drawing/2014/main" id="{B3EDAD7E-D980-4C7A-9C05-7AE20C24D446}"/>
              </a:ext>
            </a:extLst>
          </p:cNvPr>
          <p:cNvSpPr/>
          <p:nvPr/>
        </p:nvSpPr>
        <p:spPr>
          <a:xfrm>
            <a:off x="104150" y="3693951"/>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Tablo 4. Sınıf Mevcudu ve Okutulan Sınıfa Göre </a:t>
            </a:r>
            <a:r>
              <a:rPr lang="tr-TR" kern="0" dirty="0" err="1">
                <a:solidFill>
                  <a:srgbClr val="3C4743">
                    <a:lumMod val="50000"/>
                  </a:srgbClr>
                </a:solidFill>
                <a:latin typeface="Calibri" panose="020F0502020204030204"/>
              </a:rPr>
              <a:t>Tukey</a:t>
            </a:r>
            <a:r>
              <a:rPr lang="tr-TR" kern="0" dirty="0">
                <a:solidFill>
                  <a:srgbClr val="3C4743">
                    <a:lumMod val="50000"/>
                  </a:srgbClr>
                </a:solidFill>
                <a:latin typeface="Calibri" panose="020F0502020204030204"/>
              </a:rPr>
              <a:t> Testi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7" name="Rectangle 18">
            <a:extLst>
              <a:ext uri="{FF2B5EF4-FFF2-40B4-BE49-F238E27FC236}">
                <a16:creationId xmlns:a16="http://schemas.microsoft.com/office/drawing/2014/main" id="{0971E001-21C7-4AE0-BCDA-9AC2FE769C3B}"/>
              </a:ext>
            </a:extLst>
          </p:cNvPr>
          <p:cNvSpPr/>
          <p:nvPr/>
        </p:nvSpPr>
        <p:spPr>
          <a:xfrm>
            <a:off x="6643221" y="3204688"/>
            <a:ext cx="5384525" cy="2129392"/>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Sınıf mevcudu 1-20 ve 21-40 öğrenci arasında olan 4. sınıf öğretmenlerinin matematik </a:t>
            </a:r>
            <a:r>
              <a:rPr lang="tr-TR" kern="0" dirty="0" smtClean="0">
                <a:solidFill>
                  <a:srgbClr val="3C4743">
                    <a:lumMod val="50000"/>
                  </a:srgbClr>
                </a:solidFill>
                <a:latin typeface="Calibri" panose="020F0502020204030204"/>
              </a:rPr>
              <a:t>kaygıları</a:t>
            </a:r>
            <a:r>
              <a:rPr lang="tr-TR" kern="0" dirty="0">
                <a:solidFill>
                  <a:srgbClr val="3C4743">
                    <a:lumMod val="50000"/>
                  </a:srgbClr>
                </a:solidFill>
                <a:latin typeface="Calibri" panose="020F0502020204030204"/>
              </a:rPr>
              <a:t>, aynı öğrenci mevcutlarına sahip diğer sınıf öğretmenlerinin kaygılarından </a:t>
            </a:r>
            <a:r>
              <a:rPr lang="tr-TR" kern="0" dirty="0" smtClean="0">
                <a:solidFill>
                  <a:srgbClr val="3C4743">
                    <a:lumMod val="50000"/>
                  </a:srgbClr>
                </a:solidFill>
                <a:latin typeface="Calibri" panose="020F0502020204030204"/>
              </a:rPr>
              <a:t>daha </a:t>
            </a:r>
            <a:r>
              <a:rPr lang="tr-TR" kern="0" dirty="0">
                <a:solidFill>
                  <a:srgbClr val="3C4743">
                    <a:lumMod val="50000"/>
                  </a:srgbClr>
                </a:solidFill>
                <a:latin typeface="Calibri" panose="020F0502020204030204"/>
              </a:rPr>
              <a:t>yüksektir. Sınıf mevcudu 41 ve üstü olan sınıflardaki öğretmenlerin matematik </a:t>
            </a:r>
            <a:r>
              <a:rPr lang="tr-TR" kern="0" dirty="0" smtClean="0">
                <a:solidFill>
                  <a:srgbClr val="3C4743">
                    <a:lumMod val="50000"/>
                  </a:srgbClr>
                </a:solidFill>
                <a:latin typeface="Calibri" panose="020F0502020204030204"/>
              </a:rPr>
              <a:t>kaygıları</a:t>
            </a:r>
            <a:r>
              <a:rPr lang="tr-TR" kern="0" dirty="0">
                <a:solidFill>
                  <a:srgbClr val="3C4743">
                    <a:lumMod val="50000"/>
                  </a:srgbClr>
                </a:solidFill>
                <a:latin typeface="Calibri" panose="020F0502020204030204"/>
              </a:rPr>
              <a:t>, sınıf seviyesine göre anlamlı bir fark oluşturmamaktadır.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8" name="Ok: Sağ 27">
            <a:extLst>
              <a:ext uri="{FF2B5EF4-FFF2-40B4-BE49-F238E27FC236}">
                <a16:creationId xmlns:a16="http://schemas.microsoft.com/office/drawing/2014/main" id="{83A48C2F-2F8C-4E01-9C54-913DF2AE6414}"/>
              </a:ext>
            </a:extLst>
          </p:cNvPr>
          <p:cNvSpPr/>
          <p:nvPr/>
        </p:nvSpPr>
        <p:spPr>
          <a:xfrm>
            <a:off x="4992362" y="3864304"/>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18">
            <a:extLst>
              <a:ext uri="{FF2B5EF4-FFF2-40B4-BE49-F238E27FC236}">
                <a16:creationId xmlns:a16="http://schemas.microsoft.com/office/drawing/2014/main" id="{80F7135F-02C4-46D6-BC09-57F46DB8542E}"/>
              </a:ext>
            </a:extLst>
          </p:cNvPr>
          <p:cNvSpPr/>
          <p:nvPr/>
        </p:nvSpPr>
        <p:spPr>
          <a:xfrm>
            <a:off x="132492" y="5393869"/>
            <a:ext cx="4757996" cy="128021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Tablo 5. Yüksek Lisans ve Mesleki Yayın Takibi Faktörlerine Dayalı İki </a:t>
            </a:r>
            <a:r>
              <a:rPr lang="tr-TR" kern="0" dirty="0" smtClean="0">
                <a:solidFill>
                  <a:srgbClr val="3C4743">
                    <a:lumMod val="50000"/>
                  </a:srgbClr>
                </a:solidFill>
                <a:latin typeface="Calibri" panose="020F0502020204030204"/>
              </a:rPr>
              <a:t>Yönlü ANOVA </a:t>
            </a:r>
            <a:r>
              <a:rPr lang="tr-TR" kern="0" dirty="0">
                <a:solidFill>
                  <a:srgbClr val="3C4743">
                    <a:lumMod val="50000"/>
                  </a:srgbClr>
                </a:solidFill>
                <a:latin typeface="Calibri" panose="020F0502020204030204"/>
              </a:rPr>
              <a:t>Testi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2" name="Rectangle 18">
            <a:extLst>
              <a:ext uri="{FF2B5EF4-FFF2-40B4-BE49-F238E27FC236}">
                <a16:creationId xmlns:a16="http://schemas.microsoft.com/office/drawing/2014/main" id="{D82DED72-FFEC-4259-B95F-51C6CB3C21C9}"/>
              </a:ext>
            </a:extLst>
          </p:cNvPr>
          <p:cNvSpPr/>
          <p:nvPr/>
        </p:nvSpPr>
        <p:spPr>
          <a:xfrm>
            <a:off x="6643220" y="5487513"/>
            <a:ext cx="5384525" cy="1186573"/>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Yüksek lisans ve mesleki yayın takibi değişkenlerinin ortak etkisinin öğretmenlerin matematik kaygıları üzerinde etkili olduğu görülmüştür.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23" name="Ok: Sağ 22">
            <a:extLst>
              <a:ext uri="{FF2B5EF4-FFF2-40B4-BE49-F238E27FC236}">
                <a16:creationId xmlns:a16="http://schemas.microsoft.com/office/drawing/2014/main" id="{259048F0-7E85-4DF9-909F-906ED31C1A26}"/>
              </a:ext>
            </a:extLst>
          </p:cNvPr>
          <p:cNvSpPr/>
          <p:nvPr/>
        </p:nvSpPr>
        <p:spPr>
          <a:xfrm>
            <a:off x="5022980" y="5713158"/>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538083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par>
                          <p:cTn id="25" fill="hold">
                            <p:stCondLst>
                              <p:cond delay="8500"/>
                            </p:stCondLst>
                            <p:childTnLst>
                              <p:par>
                                <p:cTn id="26" presetID="22" presetClass="entr" presetSubtype="1" fill="hold" grpId="0" nodeType="afterEffect">
                                  <p:stCondLst>
                                    <p:cond delay="0"/>
                                  </p:stCondLst>
                                  <p:childTnLst>
                                    <p:set>
                                      <p:cBhvr>
                                        <p:cTn id="27" dur="1" fill="hold">
                                          <p:stCondLst>
                                            <p:cond delay="0"/>
                                          </p:stCondLst>
                                        </p:cTn>
                                        <p:tgtEl>
                                          <p:spTgt spid="26">
                                            <p:bg/>
                                          </p:spTgt>
                                        </p:tgtEl>
                                        <p:attrNameLst>
                                          <p:attrName>style.visibility</p:attrName>
                                        </p:attrNameLst>
                                      </p:cBhvr>
                                      <p:to>
                                        <p:strVal val="visible"/>
                                      </p:to>
                                    </p:set>
                                    <p:animEffect transition="in" filter="wipe(up)">
                                      <p:cBhvr>
                                        <p:cTn id="28" dur="2000"/>
                                        <p:tgtEl>
                                          <p:spTgt spid="26">
                                            <p:bg/>
                                          </p:spTgt>
                                        </p:tgtEl>
                                      </p:cBhvr>
                                    </p:animEffect>
                                  </p:childTnLst>
                                </p:cTn>
                              </p:par>
                            </p:childTnLst>
                          </p:cTn>
                        </p:par>
                        <p:par>
                          <p:cTn id="29" fill="hold">
                            <p:stCondLst>
                              <p:cond delay="10500"/>
                            </p:stCondLst>
                            <p:childTnLst>
                              <p:par>
                                <p:cTn id="30" presetID="22" presetClass="entr" presetSubtype="1" fill="hold" grpId="0" nodeType="afterEffect">
                                  <p:stCondLst>
                                    <p:cond delay="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wipe(up)">
                                      <p:cBhvr>
                                        <p:cTn id="32" dur="2000"/>
                                        <p:tgtEl>
                                          <p:spTgt spid="26">
                                            <p:txEl>
                                              <p:pRg st="0" end="0"/>
                                            </p:txEl>
                                          </p:spTgt>
                                        </p:tgtEl>
                                      </p:cBhvr>
                                    </p:animEffect>
                                  </p:childTnLst>
                                </p:cTn>
                              </p:par>
                            </p:childTnLst>
                          </p:cTn>
                        </p:par>
                        <p:par>
                          <p:cTn id="33" fill="hold">
                            <p:stCondLst>
                              <p:cond delay="12500"/>
                            </p:stCondLst>
                            <p:childTnLst>
                              <p:par>
                                <p:cTn id="34" presetID="2" presetClass="entr" presetSubtype="4"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13000"/>
                            </p:stCondLst>
                            <p:childTnLst>
                              <p:par>
                                <p:cTn id="39" presetID="22" presetClass="entr" presetSubtype="1" fill="hold" grpId="0" nodeType="afterEffect">
                                  <p:stCondLst>
                                    <p:cond delay="0"/>
                                  </p:stCondLst>
                                  <p:childTnLst>
                                    <p:set>
                                      <p:cBhvr>
                                        <p:cTn id="40" dur="1" fill="hold">
                                          <p:stCondLst>
                                            <p:cond delay="0"/>
                                          </p:stCondLst>
                                        </p:cTn>
                                        <p:tgtEl>
                                          <p:spTgt spid="27">
                                            <p:bg/>
                                          </p:spTgt>
                                        </p:tgtEl>
                                        <p:attrNameLst>
                                          <p:attrName>style.visibility</p:attrName>
                                        </p:attrNameLst>
                                      </p:cBhvr>
                                      <p:to>
                                        <p:strVal val="visible"/>
                                      </p:to>
                                    </p:set>
                                    <p:animEffect transition="in" filter="wipe(up)">
                                      <p:cBhvr>
                                        <p:cTn id="41" dur="2000"/>
                                        <p:tgtEl>
                                          <p:spTgt spid="27">
                                            <p:bg/>
                                          </p:spTgt>
                                        </p:tgtEl>
                                      </p:cBhvr>
                                    </p:animEffect>
                                  </p:childTnLst>
                                </p:cTn>
                              </p:par>
                            </p:childTnLst>
                          </p:cTn>
                        </p:par>
                        <p:par>
                          <p:cTn id="42" fill="hold">
                            <p:stCondLst>
                              <p:cond delay="15000"/>
                            </p:stCondLst>
                            <p:childTnLst>
                              <p:par>
                                <p:cTn id="43" presetID="22" presetClass="entr" presetSubtype="1" fill="hold" grpId="0" nodeType="after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wipe(up)">
                                      <p:cBhvr>
                                        <p:cTn id="45" dur="2000"/>
                                        <p:tgtEl>
                                          <p:spTgt spid="27">
                                            <p:txEl>
                                              <p:pRg st="0" end="0"/>
                                            </p:txEl>
                                          </p:spTgt>
                                        </p:tgtEl>
                                      </p:cBhvr>
                                    </p:animEffect>
                                  </p:childTnLst>
                                </p:cTn>
                              </p:par>
                            </p:childTnLst>
                          </p:cTn>
                        </p:par>
                        <p:par>
                          <p:cTn id="46" fill="hold">
                            <p:stCondLst>
                              <p:cond delay="17000"/>
                            </p:stCondLst>
                            <p:childTnLst>
                              <p:par>
                                <p:cTn id="47" presetID="22" presetClass="entr" presetSubtype="1" fill="hold" grpId="0" nodeType="afterEffect">
                                  <p:stCondLst>
                                    <p:cond delay="0"/>
                                  </p:stCondLst>
                                  <p:childTnLst>
                                    <p:set>
                                      <p:cBhvr>
                                        <p:cTn id="48" dur="1" fill="hold">
                                          <p:stCondLst>
                                            <p:cond delay="0"/>
                                          </p:stCondLst>
                                        </p:cTn>
                                        <p:tgtEl>
                                          <p:spTgt spid="21">
                                            <p:bg/>
                                          </p:spTgt>
                                        </p:tgtEl>
                                        <p:attrNameLst>
                                          <p:attrName>style.visibility</p:attrName>
                                        </p:attrNameLst>
                                      </p:cBhvr>
                                      <p:to>
                                        <p:strVal val="visible"/>
                                      </p:to>
                                    </p:set>
                                    <p:animEffect transition="in" filter="wipe(up)">
                                      <p:cBhvr>
                                        <p:cTn id="49" dur="2000"/>
                                        <p:tgtEl>
                                          <p:spTgt spid="21">
                                            <p:bg/>
                                          </p:spTgt>
                                        </p:tgtEl>
                                      </p:cBhvr>
                                    </p:animEffect>
                                  </p:childTnLst>
                                </p:cTn>
                              </p:par>
                            </p:childTnLst>
                          </p:cTn>
                        </p:par>
                        <p:par>
                          <p:cTn id="50" fill="hold">
                            <p:stCondLst>
                              <p:cond delay="19000"/>
                            </p:stCondLst>
                            <p:childTnLst>
                              <p:par>
                                <p:cTn id="51" presetID="22" presetClass="entr" presetSubtype="1" fill="hold" grpId="0" nodeType="afterEffect">
                                  <p:stCondLst>
                                    <p:cond delay="0"/>
                                  </p:stCondLst>
                                  <p:childTnLst>
                                    <p:set>
                                      <p:cBhvr>
                                        <p:cTn id="52" dur="1" fill="hold">
                                          <p:stCondLst>
                                            <p:cond delay="0"/>
                                          </p:stCondLst>
                                        </p:cTn>
                                        <p:tgtEl>
                                          <p:spTgt spid="21">
                                            <p:txEl>
                                              <p:pRg st="0" end="0"/>
                                            </p:txEl>
                                          </p:spTgt>
                                        </p:tgtEl>
                                        <p:attrNameLst>
                                          <p:attrName>style.visibility</p:attrName>
                                        </p:attrNameLst>
                                      </p:cBhvr>
                                      <p:to>
                                        <p:strVal val="visible"/>
                                      </p:to>
                                    </p:set>
                                    <p:animEffect transition="in" filter="wipe(up)">
                                      <p:cBhvr>
                                        <p:cTn id="53" dur="2000"/>
                                        <p:tgtEl>
                                          <p:spTgt spid="21">
                                            <p:txEl>
                                              <p:pRg st="0" end="0"/>
                                            </p:txEl>
                                          </p:spTgt>
                                        </p:tgtEl>
                                      </p:cBhvr>
                                    </p:animEffect>
                                  </p:childTnLst>
                                </p:cTn>
                              </p:par>
                            </p:childTnLst>
                          </p:cTn>
                        </p:par>
                        <p:par>
                          <p:cTn id="54" fill="hold">
                            <p:stCondLst>
                              <p:cond delay="21000"/>
                            </p:stCondLst>
                            <p:childTnLst>
                              <p:par>
                                <p:cTn id="55" presetID="2" presetClass="entr" presetSubtype="4"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par>
                          <p:cTn id="59" fill="hold">
                            <p:stCondLst>
                              <p:cond delay="21500"/>
                            </p:stCondLst>
                            <p:childTnLst>
                              <p:par>
                                <p:cTn id="60" presetID="22" presetClass="entr" presetSubtype="1" fill="hold" grpId="0" nodeType="afterEffect">
                                  <p:stCondLst>
                                    <p:cond delay="0"/>
                                  </p:stCondLst>
                                  <p:childTnLst>
                                    <p:set>
                                      <p:cBhvr>
                                        <p:cTn id="61" dur="1" fill="hold">
                                          <p:stCondLst>
                                            <p:cond delay="0"/>
                                          </p:stCondLst>
                                        </p:cTn>
                                        <p:tgtEl>
                                          <p:spTgt spid="22">
                                            <p:bg/>
                                          </p:spTgt>
                                        </p:tgtEl>
                                        <p:attrNameLst>
                                          <p:attrName>style.visibility</p:attrName>
                                        </p:attrNameLst>
                                      </p:cBhvr>
                                      <p:to>
                                        <p:strVal val="visible"/>
                                      </p:to>
                                    </p:set>
                                    <p:animEffect transition="in" filter="wipe(up)">
                                      <p:cBhvr>
                                        <p:cTn id="62" dur="2000"/>
                                        <p:tgtEl>
                                          <p:spTgt spid="22">
                                            <p:bg/>
                                          </p:spTgt>
                                        </p:tgtEl>
                                      </p:cBhvr>
                                    </p:animEffect>
                                  </p:childTnLst>
                                </p:cTn>
                              </p:par>
                            </p:childTnLst>
                          </p:cTn>
                        </p:par>
                        <p:par>
                          <p:cTn id="63" fill="hold">
                            <p:stCondLst>
                              <p:cond delay="23500"/>
                            </p:stCondLst>
                            <p:childTnLst>
                              <p:par>
                                <p:cTn id="64" presetID="22" presetClass="entr" presetSubtype="1" fill="hold" grpId="0" nodeType="afterEffect">
                                  <p:stCondLst>
                                    <p:cond delay="0"/>
                                  </p:stCondLst>
                                  <p:childTnLst>
                                    <p:set>
                                      <p:cBhvr>
                                        <p:cTn id="65" dur="1" fill="hold">
                                          <p:stCondLst>
                                            <p:cond delay="0"/>
                                          </p:stCondLst>
                                        </p:cTn>
                                        <p:tgtEl>
                                          <p:spTgt spid="22">
                                            <p:txEl>
                                              <p:pRg st="0" end="0"/>
                                            </p:txEl>
                                          </p:spTgt>
                                        </p:tgtEl>
                                        <p:attrNameLst>
                                          <p:attrName>style.visibility</p:attrName>
                                        </p:attrNameLst>
                                      </p:cBhvr>
                                      <p:to>
                                        <p:strVal val="visible"/>
                                      </p:to>
                                    </p:set>
                                    <p:animEffect transition="in" filter="wipe(up)">
                                      <p:cBhvr>
                                        <p:cTn id="66"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P spid="26" grpId="0" uiExpand="1" build="p" animBg="1"/>
      <p:bldP spid="27" grpId="0" uiExpand="1" build="p" animBg="1"/>
      <p:bldP spid="28" grpId="0" animBg="1"/>
      <p:bldP spid="21" grpId="0" uiExpand="1" build="p" animBg="1"/>
      <p:bldP spid="22" grpId="0" uiExpand="1" build="p"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839026"/>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0" y="323785"/>
            <a:ext cx="10306030" cy="1080938"/>
          </a:xfrm>
        </p:spPr>
        <p:txBody>
          <a:bodyPr>
            <a:noAutofit/>
          </a:bodyPr>
          <a:lstStyle/>
          <a:p>
            <a:r>
              <a:rPr lang="tr-TR" sz="2600" dirty="0">
                <a:latin typeface="Tahoma" panose="020B0604030504040204" pitchFamily="34" charset="0"/>
                <a:ea typeface="Tahoma" panose="020B0604030504040204" pitchFamily="34" charset="0"/>
                <a:cs typeface="Tahoma" panose="020B0604030504040204" pitchFamily="34" charset="0"/>
              </a:rPr>
              <a:t>Sınıf Öğretmenlerinin Matematik Kaygılarının Farklı Değişkenler Açısından İncelenmesi</a:t>
            </a:r>
            <a:endParaRPr lang="tr-TR" sz="2600" dirty="0"/>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0" y="2800143"/>
            <a:ext cx="4757996" cy="122723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Tablo 6.Yüksek Lisans ve Mesleki Yayın Takibine Göre </a:t>
            </a:r>
            <a:r>
              <a:rPr lang="tr-TR" kern="0" dirty="0" err="1">
                <a:solidFill>
                  <a:srgbClr val="3C4743">
                    <a:lumMod val="50000"/>
                  </a:srgbClr>
                </a:solidFill>
                <a:latin typeface="Calibri" panose="020F0502020204030204"/>
              </a:rPr>
              <a:t>Tukey</a:t>
            </a:r>
            <a:r>
              <a:rPr lang="tr-TR" kern="0" dirty="0">
                <a:solidFill>
                  <a:srgbClr val="3C4743">
                    <a:lumMod val="50000"/>
                  </a:srgbClr>
                </a:solidFill>
                <a:latin typeface="Calibri" panose="020F0502020204030204"/>
              </a:rPr>
              <a:t> Testi</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0" name="Rectangle 18">
            <a:extLst>
              <a:ext uri="{FF2B5EF4-FFF2-40B4-BE49-F238E27FC236}">
                <a16:creationId xmlns:a16="http://schemas.microsoft.com/office/drawing/2014/main" id="{ED0A9B79-914E-49E5-B261-F059641EC048}"/>
              </a:ext>
            </a:extLst>
          </p:cNvPr>
          <p:cNvSpPr/>
          <p:nvPr/>
        </p:nvSpPr>
        <p:spPr>
          <a:xfrm>
            <a:off x="6703324" y="1902072"/>
            <a:ext cx="5384525" cy="2657049"/>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rPr>
              <a:t>	</a:t>
            </a:r>
            <a:r>
              <a:rPr lang="tr-TR" kern="0" dirty="0">
                <a:solidFill>
                  <a:srgbClr val="3C4743">
                    <a:lumMod val="50000"/>
                  </a:srgbClr>
                </a:solidFill>
                <a:latin typeface="Calibri" panose="020F0502020204030204"/>
              </a:rPr>
              <a:t>Yüksek lisans yapmış öğretmenler ile yüksek lisans yapmamış öğretmenlerin </a:t>
            </a:r>
            <a:r>
              <a:rPr lang="tr-TR" kern="0" dirty="0" smtClean="0">
                <a:solidFill>
                  <a:srgbClr val="3C4743">
                    <a:lumMod val="50000"/>
                  </a:srgbClr>
                </a:solidFill>
                <a:latin typeface="Calibri" panose="020F0502020204030204"/>
              </a:rPr>
              <a:t>matematik kaygıları </a:t>
            </a:r>
            <a:r>
              <a:rPr lang="tr-TR" kern="0" dirty="0">
                <a:solidFill>
                  <a:srgbClr val="3C4743">
                    <a:lumMod val="50000"/>
                  </a:srgbClr>
                </a:solidFill>
                <a:latin typeface="Calibri" panose="020F0502020204030204"/>
              </a:rPr>
              <a:t>arasında anlamlı bir fark yoktur . Benzer şekilde, mesleki yayın </a:t>
            </a:r>
            <a:r>
              <a:rPr lang="tr-TR" kern="0" dirty="0" smtClean="0">
                <a:solidFill>
                  <a:srgbClr val="3C4743">
                    <a:lumMod val="50000"/>
                  </a:srgbClr>
                </a:solidFill>
                <a:latin typeface="Calibri" panose="020F0502020204030204"/>
              </a:rPr>
              <a:t>takibi yapmayan </a:t>
            </a:r>
            <a:r>
              <a:rPr lang="tr-TR" kern="0" dirty="0">
                <a:solidFill>
                  <a:srgbClr val="3C4743">
                    <a:lumMod val="50000"/>
                  </a:srgbClr>
                </a:solidFill>
                <a:latin typeface="Calibri" panose="020F0502020204030204"/>
              </a:rPr>
              <a:t>öğretmenler arasında yüksek lisans değişkeni anlamlı bir fark oluşturmamaktadır. Mesleki yayınları bazen takip eden öğretmenlerden yüksek lisans yapanların matematik kaygıları daha düşüktür.</a:t>
            </a:r>
            <a:endParaRPr kumimoji="0" lang="tr-TR" sz="1800" b="0" i="0" u="none" strike="noStrike" kern="0" cap="none" spc="0" normalizeH="0" baseline="0" noProof="0" dirty="0">
              <a:ln>
                <a:noFill/>
              </a:ln>
              <a:solidFill>
                <a:srgbClr val="3C4743">
                  <a:lumMod val="50000"/>
                </a:srgbClr>
              </a:solidFill>
              <a:effectLst/>
              <a:uLnTx/>
              <a:uFillTx/>
              <a:latin typeface="Calibri" panose="020F0502020204030204"/>
              <a:ea typeface="+mn-ea"/>
              <a:cs typeface="+mn-cs"/>
            </a:endParaRPr>
          </a:p>
        </p:txBody>
      </p:sp>
      <p:sp>
        <p:nvSpPr>
          <p:cNvPr id="4" name="Ok: Sağ 3">
            <a:extLst>
              <a:ext uri="{FF2B5EF4-FFF2-40B4-BE49-F238E27FC236}">
                <a16:creationId xmlns:a16="http://schemas.microsoft.com/office/drawing/2014/main" id="{8284C199-B181-4539-9552-EDE4E0C6F96B}"/>
              </a:ext>
            </a:extLst>
          </p:cNvPr>
          <p:cNvSpPr/>
          <p:nvPr/>
        </p:nvSpPr>
        <p:spPr>
          <a:xfrm>
            <a:off x="5007581" y="2897352"/>
            <a:ext cx="1550308" cy="810160"/>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5" name="Rectangle 8">
            <a:extLst>
              <a:ext uri="{FF2B5EF4-FFF2-40B4-BE49-F238E27FC236}">
                <a16:creationId xmlns:a16="http://schemas.microsoft.com/office/drawing/2014/main" id="{869D2E34-B76E-415B-9D38-70580764CCF4}"/>
              </a:ext>
            </a:extLst>
          </p:cNvPr>
          <p:cNvSpPr/>
          <p:nvPr/>
        </p:nvSpPr>
        <p:spPr bwMode="ltGray">
          <a:xfrm>
            <a:off x="5454" y="1285130"/>
            <a:ext cx="3278660" cy="352131"/>
          </a:xfrm>
          <a:prstGeom prst="rect">
            <a:avLst/>
          </a:prstGeom>
          <a:ln/>
        </p:spPr>
        <p:style>
          <a:lnRef idx="2">
            <a:schemeClr val="dk1"/>
          </a:lnRef>
          <a:fillRef idx="1">
            <a:schemeClr val="lt1"/>
          </a:fillRef>
          <a:effectRef idx="0">
            <a:schemeClr val="dk1"/>
          </a:effectRef>
          <a:fontRef idx="minor">
            <a:schemeClr val="dk1"/>
          </a:fontRef>
        </p:style>
        <p:txBody>
          <a:bodyPr/>
          <a:lstStyle/>
          <a:p>
            <a:r>
              <a:rPr lang="tr-TR" dirty="0">
                <a:latin typeface="Tahoma" panose="020B0604030504040204" pitchFamily="34" charset="0"/>
                <a:ea typeface="Tahoma" panose="020B0604030504040204" pitchFamily="34" charset="0"/>
                <a:cs typeface="Tahoma" panose="020B0604030504040204" pitchFamily="34" charset="0"/>
              </a:rPr>
              <a:t>Araştırma Bulguları ve Yorum</a:t>
            </a:r>
            <a:endParaRPr lang="tr-TR"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31325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bg/>
                                          </p:spTgt>
                                        </p:tgtEl>
                                        <p:attrNameLst>
                                          <p:attrName>style.visibility</p:attrName>
                                        </p:attrNameLst>
                                      </p:cBhvr>
                                      <p:to>
                                        <p:strVal val="visible"/>
                                      </p:to>
                                    </p:set>
                                    <p:animEffect transition="in" filter="wipe(up)">
                                      <p:cBhvr>
                                        <p:cTn id="7" dur="2000"/>
                                        <p:tgtEl>
                                          <p:spTgt spid="19">
                                            <p:bg/>
                                          </p:spTgt>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wipe(up)">
                                      <p:cBhvr>
                                        <p:cTn id="11" dur="2000"/>
                                        <p:tgtEl>
                                          <p:spTgt spid="19">
                                            <p:txEl>
                                              <p:pRg st="0" end="0"/>
                                            </p:txEl>
                                          </p:spTgt>
                                        </p:tgtEl>
                                      </p:cBhvr>
                                    </p:animEffect>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2" presetClass="entr" presetSubtype="1" fill="hold" grpId="0" nodeType="afterEffect">
                                  <p:stCondLst>
                                    <p:cond delay="0"/>
                                  </p:stCondLst>
                                  <p:childTnLst>
                                    <p:set>
                                      <p:cBhvr>
                                        <p:cTn id="19" dur="1" fill="hold">
                                          <p:stCondLst>
                                            <p:cond delay="0"/>
                                          </p:stCondLst>
                                        </p:cTn>
                                        <p:tgtEl>
                                          <p:spTgt spid="20">
                                            <p:bg/>
                                          </p:spTgt>
                                        </p:tgtEl>
                                        <p:attrNameLst>
                                          <p:attrName>style.visibility</p:attrName>
                                        </p:attrNameLst>
                                      </p:cBhvr>
                                      <p:to>
                                        <p:strVal val="visible"/>
                                      </p:to>
                                    </p:set>
                                    <p:animEffect transition="in" filter="wipe(up)">
                                      <p:cBhvr>
                                        <p:cTn id="20" dur="2000"/>
                                        <p:tgtEl>
                                          <p:spTgt spid="20">
                                            <p:bg/>
                                          </p:spTgt>
                                        </p:tgtEl>
                                      </p:cBhvr>
                                    </p:animEffect>
                                  </p:childTnLst>
                                </p:cTn>
                              </p:par>
                            </p:childTnLst>
                          </p:cTn>
                        </p:par>
                        <p:par>
                          <p:cTn id="21" fill="hold">
                            <p:stCondLst>
                              <p:cond delay="6500"/>
                            </p:stCondLst>
                            <p:childTnLst>
                              <p:par>
                                <p:cTn id="22" presetID="22" presetClass="entr" presetSubtype="1" fill="hold" grpId="0" nodeType="afterEffect">
                                  <p:stCondLst>
                                    <p:cond delay="0"/>
                                  </p:stCondLst>
                                  <p:childTnLst>
                                    <p:set>
                                      <p:cBhvr>
                                        <p:cTn id="23" dur="1" fill="hold">
                                          <p:stCondLst>
                                            <p:cond delay="0"/>
                                          </p:stCondLst>
                                        </p:cTn>
                                        <p:tgtEl>
                                          <p:spTgt spid="20">
                                            <p:txEl>
                                              <p:pRg st="0" end="0"/>
                                            </p:txEl>
                                          </p:spTgt>
                                        </p:tgtEl>
                                        <p:attrNameLst>
                                          <p:attrName>style.visibility</p:attrName>
                                        </p:attrNameLst>
                                      </p:cBhvr>
                                      <p:to>
                                        <p:strVal val="visible"/>
                                      </p:to>
                                    </p:set>
                                    <p:animEffect transition="in" filter="wipe(up)">
                                      <p:cBhvr>
                                        <p:cTn id="24" dur="20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animBg="1"/>
      <p:bldP spid="20" grpId="0" uiExpand="1" build="p"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044"/>
            <a:ext cx="12192000" cy="6847840"/>
          </a:xfrm>
          <a:prstGeom prst="rect">
            <a:avLst/>
          </a:prstGeom>
        </p:spPr>
      </p:pic>
      <p:pic>
        <p:nvPicPr>
          <p:cNvPr id="7" name="Picture 6" descr="HD-ShadowLon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7" y="1724580"/>
            <a:ext cx="10437812" cy="321164"/>
          </a:xfrm>
          <a:prstGeom prst="rect">
            <a:avLst/>
          </a:prstGeom>
        </p:spPr>
      </p:pic>
      <p:pic>
        <p:nvPicPr>
          <p:cNvPr id="8" name="Picture 7"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9002" y="1725574"/>
            <a:ext cx="1602997" cy="144270"/>
          </a:xfrm>
          <a:prstGeom prst="rect">
            <a:avLst/>
          </a:prstGeom>
        </p:spPr>
      </p:pic>
      <p:sp>
        <p:nvSpPr>
          <p:cNvPr id="9" name="Rectangle 8"/>
          <p:cNvSpPr/>
          <p:nvPr/>
        </p:nvSpPr>
        <p:spPr bwMode="ltGray">
          <a:xfrm>
            <a:off x="3176" y="36394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9003" y="36394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5"/>
          <p:cNvSpPr txBox="1">
            <a:spLocks/>
          </p:cNvSpPr>
          <p:nvPr/>
        </p:nvSpPr>
        <p:spPr>
          <a:xfrm>
            <a:off x="10732631" y="507567"/>
            <a:ext cx="1154151" cy="109078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800" b="0" i="0" u="none" strike="noStrike" kern="1200" cap="none" spc="0" normalizeH="0" baseline="0" noProof="0" smtClean="0">
                <a:ln>
                  <a:noFill/>
                </a:ln>
                <a:solidFill>
                  <a:prstClr val="white"/>
                </a:solidFill>
                <a:effectLst/>
                <a:uLnTx/>
                <a:uFillTx/>
                <a:latin typeface="Trebuchet MS" panose="020B0603020202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 name="Title 1"/>
          <p:cNvSpPr>
            <a:spLocks noGrp="1"/>
          </p:cNvSpPr>
          <p:nvPr>
            <p:ph type="title" idx="4294967295"/>
          </p:nvPr>
        </p:nvSpPr>
        <p:spPr>
          <a:xfrm>
            <a:off x="28277" y="471361"/>
            <a:ext cx="9613861" cy="1080938"/>
          </a:xfrm>
        </p:spPr>
        <p:txBody>
          <a:bodyPr>
            <a:noAutofit/>
          </a:bodyPr>
          <a:lstStyle/>
          <a:p>
            <a:r>
              <a:rPr lang="tr-TR" sz="3200" dirty="0">
                <a:latin typeface="Tahoma" panose="020B0604030504040204" pitchFamily="34" charset="0"/>
                <a:ea typeface="Tahoma" panose="020B0604030504040204" pitchFamily="34" charset="0"/>
                <a:cs typeface="Tahoma" panose="020B0604030504040204" pitchFamily="34" charset="0"/>
              </a:rPr>
              <a:t>Sınıf Öğretmenlerinin Matematik Kaygılarının Farklı Değişkenler Açısından İncelenmesi</a:t>
            </a:r>
            <a:endParaRPr lang="tr-TR" sz="3000" dirty="0"/>
          </a:p>
        </p:txBody>
      </p:sp>
      <p:sp>
        <p:nvSpPr>
          <p:cNvPr id="6" name="Right Arrow 5">
            <a:hlinkClick r:id="" action="ppaction://hlinkshowjump?jump=nextslide"/>
          </p:cNvPr>
          <p:cNvSpPr/>
          <p:nvPr/>
        </p:nvSpPr>
        <p:spPr>
          <a:xfrm>
            <a:off x="10930618" y="805721"/>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Oval 13"/>
          <p:cNvSpPr/>
          <p:nvPr/>
        </p:nvSpPr>
        <p:spPr>
          <a:xfrm>
            <a:off x="77226" y="1798840"/>
            <a:ext cx="731520" cy="7315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T</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5" name="Oval 14"/>
          <p:cNvSpPr/>
          <p:nvPr/>
        </p:nvSpPr>
        <p:spPr>
          <a:xfrm>
            <a:off x="948703" y="1797510"/>
            <a:ext cx="731520" cy="7315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A</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6" name="Oval 15"/>
          <p:cNvSpPr/>
          <p:nvPr/>
        </p:nvSpPr>
        <p:spPr>
          <a:xfrm>
            <a:off x="1828237" y="1797510"/>
            <a:ext cx="731520" cy="7315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R</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9" name="Rectangle 18"/>
          <p:cNvSpPr/>
          <p:nvPr/>
        </p:nvSpPr>
        <p:spPr>
          <a:xfrm>
            <a:off x="28277" y="3065488"/>
            <a:ext cx="5808368" cy="3287537"/>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Sınıf öğretmenlerin matematik kaygılarını incelemek amacıyla yapılan </a:t>
            </a:r>
            <a:r>
              <a:rPr lang="tr-TR" kern="0" dirty="0" smtClean="0">
                <a:solidFill>
                  <a:srgbClr val="3C4743">
                    <a:lumMod val="50000"/>
                  </a:srgbClr>
                </a:solidFill>
                <a:latin typeface="Calibri" panose="020F0502020204030204"/>
              </a:rPr>
              <a:t>araştırma sonucunda</a:t>
            </a:r>
            <a:r>
              <a:rPr lang="tr-TR" kern="0" dirty="0">
                <a:solidFill>
                  <a:srgbClr val="3C4743">
                    <a:lumMod val="50000"/>
                  </a:srgbClr>
                </a:solidFill>
                <a:latin typeface="Calibri" panose="020F0502020204030204"/>
              </a:rPr>
              <a:t>, mezun olunan bölüme göre öğretmenlerin matematik kaygı </a:t>
            </a:r>
            <a:r>
              <a:rPr lang="tr-TR" kern="0" dirty="0" smtClean="0">
                <a:solidFill>
                  <a:srgbClr val="3C4743">
                    <a:lumMod val="50000"/>
                  </a:srgbClr>
                </a:solidFill>
                <a:latin typeface="Calibri" panose="020F0502020204030204"/>
              </a:rPr>
              <a:t>puanları arasında </a:t>
            </a:r>
            <a:r>
              <a:rPr lang="tr-TR" kern="0" dirty="0">
                <a:solidFill>
                  <a:srgbClr val="3C4743">
                    <a:lumMod val="50000"/>
                  </a:srgbClr>
                </a:solidFill>
                <a:latin typeface="Calibri" panose="020F0502020204030204"/>
              </a:rPr>
              <a:t>anlamlı fark vardır. Sınıf öğretmenliği bölümü mezunu öğretmenlerin matematik kaygı puan ortalamaları, diğer bölümlerden mezun öğretmenlerin kaygı ortalamalarından daha düşüktür. Yapılan bazı araştırmalarda, eğitim fakültesi </a:t>
            </a:r>
            <a:r>
              <a:rPr lang="tr-TR" kern="0" dirty="0" smtClean="0">
                <a:solidFill>
                  <a:srgbClr val="3C4743">
                    <a:lumMod val="50000"/>
                  </a:srgbClr>
                </a:solidFill>
                <a:latin typeface="Calibri" panose="020F0502020204030204"/>
              </a:rPr>
              <a:t>mezunu sınıf </a:t>
            </a:r>
            <a:r>
              <a:rPr lang="tr-TR" kern="0" dirty="0">
                <a:solidFill>
                  <a:srgbClr val="3C4743">
                    <a:lumMod val="50000"/>
                  </a:srgbClr>
                </a:solidFill>
                <a:latin typeface="Calibri" panose="020F0502020204030204"/>
              </a:rPr>
              <a:t>öğretmenlerinin diğer fakülte mezunu sınıf öğretmenlerine göre daha az </a:t>
            </a:r>
            <a:r>
              <a:rPr lang="tr-TR" kern="0" dirty="0" smtClean="0">
                <a:solidFill>
                  <a:srgbClr val="3C4743">
                    <a:lumMod val="50000"/>
                  </a:srgbClr>
                </a:solidFill>
                <a:latin typeface="Calibri" panose="020F0502020204030204"/>
              </a:rPr>
              <a:t>kaygılı olduğu </a:t>
            </a:r>
            <a:r>
              <a:rPr lang="tr-TR" kern="0" dirty="0">
                <a:solidFill>
                  <a:srgbClr val="3C4743">
                    <a:lumMod val="50000"/>
                  </a:srgbClr>
                </a:solidFill>
                <a:latin typeface="Calibri" panose="020F0502020204030204"/>
              </a:rPr>
              <a:t>tespit edilmiştir.</a:t>
            </a:r>
            <a:endParaRPr lang="tr-TR" kern="0" dirty="0">
              <a:solidFill>
                <a:srgbClr val="3C4743">
                  <a:lumMod val="50000"/>
                </a:srgbClr>
              </a:solidFill>
              <a:latin typeface="Calibri" panose="020F0502020204030204"/>
            </a:endParaRPr>
          </a:p>
        </p:txBody>
      </p:sp>
      <p:sp>
        <p:nvSpPr>
          <p:cNvPr id="17" name="Oval 16"/>
          <p:cNvSpPr/>
          <p:nvPr/>
        </p:nvSpPr>
        <p:spPr>
          <a:xfrm>
            <a:off x="2703742" y="1811165"/>
            <a:ext cx="731520" cy="73152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T</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18" name="Title 1"/>
          <p:cNvSpPr txBox="1">
            <a:spLocks/>
          </p:cNvSpPr>
          <p:nvPr/>
        </p:nvSpPr>
        <p:spPr>
          <a:xfrm>
            <a:off x="104150" y="1202966"/>
            <a:ext cx="4486138" cy="5216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tr-TR" sz="2500" b="0" i="0" u="none" strike="noStrike" kern="1200" cap="none" spc="0" normalizeH="0" baseline="0" noProof="0" dirty="0">
              <a:ln>
                <a:noFill/>
              </a:ln>
              <a:solidFill>
                <a:srgbClr val="DDCC64">
                  <a:lumMod val="75000"/>
                </a:srgbClr>
              </a:solidFill>
              <a:effectLst/>
              <a:uLnTx/>
              <a:uFillTx/>
              <a:latin typeface="Trebuchet MS" panose="020B0603020202020204"/>
              <a:ea typeface="+mj-ea"/>
              <a:cs typeface="+mj-cs"/>
            </a:endParaRPr>
          </a:p>
        </p:txBody>
      </p:sp>
      <p:sp>
        <p:nvSpPr>
          <p:cNvPr id="21" name="Oval 20"/>
          <p:cNvSpPr/>
          <p:nvPr/>
        </p:nvSpPr>
        <p:spPr>
          <a:xfrm>
            <a:off x="3503973" y="1788226"/>
            <a:ext cx="731520" cy="73152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I</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2" name="Oval 21"/>
          <p:cNvSpPr/>
          <p:nvPr/>
        </p:nvSpPr>
        <p:spPr>
          <a:xfrm>
            <a:off x="4304204" y="1815564"/>
            <a:ext cx="731520" cy="73152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Ş</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3" name="Oval 22"/>
          <p:cNvSpPr/>
          <p:nvPr/>
        </p:nvSpPr>
        <p:spPr>
          <a:xfrm>
            <a:off x="5104435" y="1828994"/>
            <a:ext cx="731520" cy="731520"/>
          </a:xfrm>
          <a:prstGeom prst="ellipse">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M</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
        <p:nvSpPr>
          <p:cNvPr id="20" name="Rectangle 18"/>
          <p:cNvSpPr/>
          <p:nvPr/>
        </p:nvSpPr>
        <p:spPr>
          <a:xfrm>
            <a:off x="5980630" y="2448579"/>
            <a:ext cx="6080653" cy="4379071"/>
          </a:xfrm>
          <a:prstGeom prst="rect">
            <a:avLst/>
          </a:prstGeom>
          <a:solidFill>
            <a:srgbClr val="E5E6DA"/>
          </a:solidFill>
          <a:ln w="12700" cap="flat" cmpd="sng" algn="ctr">
            <a:noFill/>
            <a:prstDash val="solid"/>
            <a:miter lim="800000"/>
          </a:ln>
          <a:effectLst>
            <a:innerShdw blurRad="114300">
              <a:prstClr val="black"/>
            </a:innerShdw>
          </a:effectLst>
        </p:spPr>
        <p:txBody>
          <a:bodyPr rtlCol="0" anchor="ctr"/>
          <a:lstStyle/>
          <a:p>
            <a:pPr lvl="0" algn="just" defTabSz="914400"/>
            <a:r>
              <a:rPr lang="tr-TR" kern="0" dirty="0">
                <a:solidFill>
                  <a:srgbClr val="3C4743">
                    <a:lumMod val="50000"/>
                  </a:srgbClr>
                </a:solidFill>
                <a:latin typeface="Calibri" panose="020F0502020204030204"/>
              </a:rPr>
              <a:t>	</a:t>
            </a:r>
            <a:r>
              <a:rPr lang="tr-TR" kern="0" dirty="0">
                <a:solidFill>
                  <a:srgbClr val="3C4743">
                    <a:lumMod val="50000"/>
                  </a:srgbClr>
                </a:solidFill>
                <a:latin typeface="Calibri" panose="020F0502020204030204"/>
              </a:rPr>
              <a:t>Mezun olunan bölüm ve meslek memnuniyeti değişkenlerinin ortak etkisi, öğretmenlerin matematik kaygıları üzerinde anlamlıdır</a:t>
            </a:r>
            <a:r>
              <a:rPr lang="tr-TR" kern="0" dirty="0" smtClean="0">
                <a:solidFill>
                  <a:srgbClr val="3C4743">
                    <a:lumMod val="50000"/>
                  </a:srgbClr>
                </a:solidFill>
                <a:latin typeface="Calibri" panose="020F0502020204030204"/>
              </a:rPr>
              <a:t>. Mesleğinden </a:t>
            </a:r>
            <a:r>
              <a:rPr lang="tr-TR" kern="0" dirty="0">
                <a:solidFill>
                  <a:srgbClr val="3C4743">
                    <a:lumMod val="50000"/>
                  </a:srgbClr>
                </a:solidFill>
                <a:latin typeface="Calibri" panose="020F0502020204030204"/>
              </a:rPr>
              <a:t>memnun olan sınıf öğretmenliği ve diğer anabilim dalı mezunu öğretmenlerin matematik kaygıları arasında bir fark saptanmamıştır.  </a:t>
            </a:r>
            <a:endParaRPr lang="tr-TR" kern="0" dirty="0" smtClean="0">
              <a:solidFill>
                <a:srgbClr val="3C4743">
                  <a:lumMod val="50000"/>
                </a:srgbClr>
              </a:solidFill>
              <a:latin typeface="Calibri" panose="020F0502020204030204"/>
            </a:endParaRPr>
          </a:p>
          <a:p>
            <a:pPr lvl="0" algn="just" defTabSz="914400"/>
            <a:r>
              <a:rPr lang="tr-TR" kern="0" dirty="0">
                <a:solidFill>
                  <a:srgbClr val="3C4743">
                    <a:lumMod val="50000"/>
                  </a:srgbClr>
                </a:solidFill>
                <a:latin typeface="Calibri" panose="020F0502020204030204"/>
              </a:rPr>
              <a:t>	</a:t>
            </a:r>
            <a:r>
              <a:rPr lang="tr-TR" kern="0" dirty="0" smtClean="0">
                <a:solidFill>
                  <a:srgbClr val="3C4743">
                    <a:lumMod val="50000"/>
                  </a:srgbClr>
                </a:solidFill>
                <a:latin typeface="Calibri" panose="020F0502020204030204"/>
              </a:rPr>
              <a:t>Sınıf </a:t>
            </a:r>
            <a:r>
              <a:rPr lang="tr-TR" kern="0" dirty="0">
                <a:solidFill>
                  <a:srgbClr val="3C4743">
                    <a:lumMod val="50000"/>
                  </a:srgbClr>
                </a:solidFill>
                <a:latin typeface="Calibri" panose="020F0502020204030204"/>
              </a:rPr>
              <a:t>mevcuduna göre öğretmenlerin kaygı puanları arasında anlamlı bir </a:t>
            </a:r>
            <a:r>
              <a:rPr lang="tr-TR" kern="0" dirty="0" smtClean="0">
                <a:solidFill>
                  <a:srgbClr val="3C4743">
                    <a:lumMod val="50000"/>
                  </a:srgbClr>
                </a:solidFill>
                <a:latin typeface="Calibri" panose="020F0502020204030204"/>
              </a:rPr>
              <a:t>fark vardır</a:t>
            </a:r>
            <a:r>
              <a:rPr lang="tr-TR" kern="0" dirty="0">
                <a:solidFill>
                  <a:srgbClr val="3C4743">
                    <a:lumMod val="50000"/>
                  </a:srgbClr>
                </a:solidFill>
                <a:latin typeface="Calibri" panose="020F0502020204030204"/>
              </a:rPr>
              <a:t>. Sınıf mevcudu arttıkça matematik kaygısının da arttığı saptanmıştır. </a:t>
            </a:r>
          </a:p>
          <a:p>
            <a:pPr lvl="0" algn="just" defTabSz="914400"/>
            <a:r>
              <a:rPr lang="tr-TR" kern="0" dirty="0" smtClean="0">
                <a:solidFill>
                  <a:srgbClr val="3C4743">
                    <a:lumMod val="50000"/>
                  </a:srgbClr>
                </a:solidFill>
                <a:latin typeface="Calibri" panose="020F0502020204030204"/>
              </a:rPr>
              <a:t>	Yüksek </a:t>
            </a:r>
            <a:r>
              <a:rPr lang="tr-TR" kern="0" dirty="0">
                <a:solidFill>
                  <a:srgbClr val="3C4743">
                    <a:lumMod val="50000"/>
                  </a:srgbClr>
                </a:solidFill>
                <a:latin typeface="Calibri" panose="020F0502020204030204"/>
              </a:rPr>
              <a:t>lisans yapma değişkenine göre öğretmenlerin kaygı puanları arasında </a:t>
            </a:r>
            <a:r>
              <a:rPr lang="tr-TR" kern="0" dirty="0" smtClean="0">
                <a:solidFill>
                  <a:srgbClr val="3C4743">
                    <a:lumMod val="50000"/>
                  </a:srgbClr>
                </a:solidFill>
                <a:latin typeface="Calibri" panose="020F0502020204030204"/>
              </a:rPr>
              <a:t>anlamlı bir </a:t>
            </a:r>
            <a:r>
              <a:rPr lang="tr-TR" kern="0" dirty="0">
                <a:solidFill>
                  <a:srgbClr val="3C4743">
                    <a:lumMod val="50000"/>
                  </a:srgbClr>
                </a:solidFill>
                <a:latin typeface="Calibri" panose="020F0502020204030204"/>
              </a:rPr>
              <a:t>fark vardır. Yüksek lisans yapan öğretmenlerin matematik kaygı puanları</a:t>
            </a:r>
            <a:r>
              <a:rPr lang="tr-TR" kern="0" dirty="0" smtClean="0">
                <a:solidFill>
                  <a:srgbClr val="3C4743">
                    <a:lumMod val="50000"/>
                  </a:srgbClr>
                </a:solidFill>
                <a:latin typeface="Calibri" panose="020F0502020204030204"/>
              </a:rPr>
              <a:t>, yüksek </a:t>
            </a:r>
            <a:r>
              <a:rPr lang="tr-TR" kern="0" dirty="0">
                <a:solidFill>
                  <a:srgbClr val="3C4743">
                    <a:lumMod val="50000"/>
                  </a:srgbClr>
                </a:solidFill>
                <a:latin typeface="Calibri" panose="020F0502020204030204"/>
              </a:rPr>
              <a:t>lisans yapmayan öğretmenlerin kaygı puanlarından daha düşüktür. </a:t>
            </a:r>
            <a:r>
              <a:rPr lang="tr-TR" kern="0" dirty="0" smtClean="0">
                <a:solidFill>
                  <a:srgbClr val="3C4743">
                    <a:lumMod val="50000"/>
                  </a:srgbClr>
                </a:solidFill>
                <a:latin typeface="Calibri" panose="020F0502020204030204"/>
              </a:rPr>
              <a:t>Benzer şekilde</a:t>
            </a:r>
            <a:r>
              <a:rPr lang="tr-TR" kern="0" dirty="0">
                <a:solidFill>
                  <a:srgbClr val="3C4743">
                    <a:lumMod val="50000"/>
                  </a:srgbClr>
                </a:solidFill>
                <a:latin typeface="Calibri" panose="020F0502020204030204"/>
              </a:rPr>
              <a:t>, mesleki yayın takibi yapan öğretmenlerin matematik kaygı puanlarının </a:t>
            </a:r>
            <a:r>
              <a:rPr lang="tr-TR" kern="0" dirty="0" smtClean="0">
                <a:solidFill>
                  <a:srgbClr val="3C4743">
                    <a:lumMod val="50000"/>
                  </a:srgbClr>
                </a:solidFill>
                <a:latin typeface="Calibri" panose="020F0502020204030204"/>
              </a:rPr>
              <a:t>daha düşük </a:t>
            </a:r>
            <a:r>
              <a:rPr lang="tr-TR" kern="0" dirty="0">
                <a:solidFill>
                  <a:srgbClr val="3C4743">
                    <a:lumMod val="50000"/>
                  </a:srgbClr>
                </a:solidFill>
                <a:latin typeface="Calibri" panose="020F0502020204030204"/>
              </a:rPr>
              <a:t>olduğu saptanmıştır.</a:t>
            </a:r>
            <a:endParaRPr lang="tr-TR" kern="0" dirty="0">
              <a:solidFill>
                <a:srgbClr val="3C4743">
                  <a:lumMod val="50000"/>
                </a:srgbClr>
              </a:solidFill>
              <a:latin typeface="Calibri" panose="020F0502020204030204"/>
            </a:endParaRPr>
          </a:p>
        </p:txBody>
      </p:sp>
      <p:sp>
        <p:nvSpPr>
          <p:cNvPr id="24" name="Oval 23"/>
          <p:cNvSpPr/>
          <p:nvPr/>
        </p:nvSpPr>
        <p:spPr>
          <a:xfrm>
            <a:off x="5904666" y="1808109"/>
            <a:ext cx="731520" cy="73152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tr-TR" sz="3000" b="0" i="0" u="none" strike="noStrike" kern="1200" cap="none" spc="0" normalizeH="0" baseline="0" noProof="0" dirty="0">
                <a:ln>
                  <a:noFill/>
                </a:ln>
                <a:solidFill>
                  <a:prstClr val="white"/>
                </a:solidFill>
                <a:effectLst/>
                <a:uLnTx/>
                <a:uFillTx/>
                <a:latin typeface="Trebuchet MS" panose="020B0603020202020204"/>
                <a:ea typeface="+mn-ea"/>
                <a:cs typeface="+mn-cs"/>
              </a:rPr>
              <a:t>A</a:t>
            </a:r>
            <a:endParaRPr kumimoji="0" lang="en-US" sz="3000" b="0" i="0" u="none" strike="noStrike" kern="1200" cap="none" spc="0" normalizeH="0" baseline="0" noProof="0" dirty="0">
              <a:ln>
                <a:noFill/>
              </a:ln>
              <a:solidFill>
                <a:prstClr val="white"/>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2493203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19">
                                            <p:bg/>
                                          </p:spTgt>
                                        </p:tgtEl>
                                        <p:attrNameLst>
                                          <p:attrName>style.visibility</p:attrName>
                                        </p:attrNameLst>
                                      </p:cBhvr>
                                      <p:to>
                                        <p:strVal val="visible"/>
                                      </p:to>
                                    </p:set>
                                    <p:animEffect transition="in" filter="wipe(up)">
                                      <p:cBhvr>
                                        <p:cTn id="47" dur="2000"/>
                                        <p:tgtEl>
                                          <p:spTgt spid="19">
                                            <p:bg/>
                                          </p:spTgt>
                                        </p:tgtEl>
                                      </p:cBhvr>
                                    </p:animEffect>
                                  </p:childTnLst>
                                </p:cTn>
                              </p:par>
                            </p:childTnLst>
                          </p:cTn>
                        </p:par>
                        <p:par>
                          <p:cTn id="48" fill="hold">
                            <p:stCondLst>
                              <p:cond delay="6000"/>
                            </p:stCondLst>
                            <p:childTnLst>
                              <p:par>
                                <p:cTn id="49" presetID="22" presetClass="entr" presetSubtype="1" fill="hold" grpId="0" nodeType="afterEffect">
                                  <p:stCondLst>
                                    <p:cond delay="0"/>
                                  </p:stCondLst>
                                  <p:childTnLst>
                                    <p:set>
                                      <p:cBhvr>
                                        <p:cTn id="50" dur="1" fill="hold">
                                          <p:stCondLst>
                                            <p:cond delay="0"/>
                                          </p:stCondLst>
                                        </p:cTn>
                                        <p:tgtEl>
                                          <p:spTgt spid="19">
                                            <p:txEl>
                                              <p:pRg st="0" end="0"/>
                                            </p:txEl>
                                          </p:spTgt>
                                        </p:tgtEl>
                                        <p:attrNameLst>
                                          <p:attrName>style.visibility</p:attrName>
                                        </p:attrNameLst>
                                      </p:cBhvr>
                                      <p:to>
                                        <p:strVal val="visible"/>
                                      </p:to>
                                    </p:set>
                                    <p:animEffect transition="in" filter="wipe(up)">
                                      <p:cBhvr>
                                        <p:cTn id="51" dur="2000"/>
                                        <p:tgtEl>
                                          <p:spTgt spid="19">
                                            <p:txEl>
                                              <p:pRg st="0" end="0"/>
                                            </p:txEl>
                                          </p:spTgt>
                                        </p:tgtEl>
                                      </p:cBhvr>
                                    </p:animEffect>
                                  </p:childTnLst>
                                </p:cTn>
                              </p:par>
                            </p:childTnLst>
                          </p:cTn>
                        </p:par>
                        <p:par>
                          <p:cTn id="52" fill="hold">
                            <p:stCondLst>
                              <p:cond delay="8000"/>
                            </p:stCondLst>
                            <p:childTnLst>
                              <p:par>
                                <p:cTn id="53" presetID="22" presetClass="entr" presetSubtype="1" fill="hold" grpId="0" nodeType="afterEffect">
                                  <p:stCondLst>
                                    <p:cond delay="0"/>
                                  </p:stCondLst>
                                  <p:childTnLst>
                                    <p:set>
                                      <p:cBhvr>
                                        <p:cTn id="54" dur="1" fill="hold">
                                          <p:stCondLst>
                                            <p:cond delay="0"/>
                                          </p:stCondLst>
                                        </p:cTn>
                                        <p:tgtEl>
                                          <p:spTgt spid="20">
                                            <p:bg/>
                                          </p:spTgt>
                                        </p:tgtEl>
                                        <p:attrNameLst>
                                          <p:attrName>style.visibility</p:attrName>
                                        </p:attrNameLst>
                                      </p:cBhvr>
                                      <p:to>
                                        <p:strVal val="visible"/>
                                      </p:to>
                                    </p:set>
                                    <p:animEffect transition="in" filter="wipe(up)">
                                      <p:cBhvr>
                                        <p:cTn id="55" dur="2000"/>
                                        <p:tgtEl>
                                          <p:spTgt spid="20">
                                            <p:bg/>
                                          </p:spTgt>
                                        </p:tgtEl>
                                      </p:cBhvr>
                                    </p:animEffect>
                                  </p:childTnLst>
                                </p:cTn>
                              </p:par>
                            </p:childTnLst>
                          </p:cTn>
                        </p:par>
                        <p:par>
                          <p:cTn id="56" fill="hold">
                            <p:stCondLst>
                              <p:cond delay="10000"/>
                            </p:stCondLst>
                            <p:childTnLst>
                              <p:par>
                                <p:cTn id="57" presetID="22" presetClass="entr" presetSubtype="1" fill="hold" grpId="0" nodeType="afterEffect">
                                  <p:stCondLst>
                                    <p:cond delay="0"/>
                                  </p:stCondLst>
                                  <p:childTnLst>
                                    <p:set>
                                      <p:cBhvr>
                                        <p:cTn id="58" dur="1" fill="hold">
                                          <p:stCondLst>
                                            <p:cond delay="0"/>
                                          </p:stCondLst>
                                        </p:cTn>
                                        <p:tgtEl>
                                          <p:spTgt spid="20">
                                            <p:txEl>
                                              <p:pRg st="0" end="0"/>
                                            </p:txEl>
                                          </p:spTgt>
                                        </p:tgtEl>
                                        <p:attrNameLst>
                                          <p:attrName>style.visibility</p:attrName>
                                        </p:attrNameLst>
                                      </p:cBhvr>
                                      <p:to>
                                        <p:strVal val="visible"/>
                                      </p:to>
                                    </p:set>
                                    <p:animEffect transition="in" filter="wipe(up)">
                                      <p:cBhvr>
                                        <p:cTn id="59" dur="2000"/>
                                        <p:tgtEl>
                                          <p:spTgt spid="20">
                                            <p:txEl>
                                              <p:pRg st="0" end="0"/>
                                            </p:txEl>
                                          </p:spTgt>
                                        </p:tgtEl>
                                      </p:cBhvr>
                                    </p:animEffect>
                                  </p:childTnLst>
                                </p:cTn>
                              </p:par>
                            </p:childTnLst>
                          </p:cTn>
                        </p:par>
                        <p:par>
                          <p:cTn id="60" fill="hold">
                            <p:stCondLst>
                              <p:cond delay="12000"/>
                            </p:stCondLst>
                            <p:childTnLst>
                              <p:par>
                                <p:cTn id="61" presetID="22" presetClass="entr" presetSubtype="1" fill="hold" grpId="0" nodeType="afterEffect">
                                  <p:stCondLst>
                                    <p:cond delay="0"/>
                                  </p:stCondLst>
                                  <p:childTnLst>
                                    <p:set>
                                      <p:cBhvr>
                                        <p:cTn id="62" dur="1" fill="hold">
                                          <p:stCondLst>
                                            <p:cond delay="0"/>
                                          </p:stCondLst>
                                        </p:cTn>
                                        <p:tgtEl>
                                          <p:spTgt spid="20">
                                            <p:txEl>
                                              <p:pRg st="1" end="1"/>
                                            </p:txEl>
                                          </p:spTgt>
                                        </p:tgtEl>
                                        <p:attrNameLst>
                                          <p:attrName>style.visibility</p:attrName>
                                        </p:attrNameLst>
                                      </p:cBhvr>
                                      <p:to>
                                        <p:strVal val="visible"/>
                                      </p:to>
                                    </p:set>
                                    <p:animEffect transition="in" filter="wipe(up)">
                                      <p:cBhvr>
                                        <p:cTn id="63" dur="2000"/>
                                        <p:tgtEl>
                                          <p:spTgt spid="20">
                                            <p:txEl>
                                              <p:pRg st="1" end="1"/>
                                            </p:txEl>
                                          </p:spTgt>
                                        </p:tgtEl>
                                      </p:cBhvr>
                                    </p:animEffect>
                                  </p:childTnLst>
                                </p:cTn>
                              </p:par>
                            </p:childTnLst>
                          </p:cTn>
                        </p:par>
                        <p:par>
                          <p:cTn id="64" fill="hold">
                            <p:stCondLst>
                              <p:cond delay="14000"/>
                            </p:stCondLst>
                            <p:childTnLst>
                              <p:par>
                                <p:cTn id="65" presetID="22" presetClass="entr" presetSubtype="1" fill="hold" grpId="0" nodeType="afterEffect">
                                  <p:stCondLst>
                                    <p:cond delay="0"/>
                                  </p:stCondLst>
                                  <p:childTnLst>
                                    <p:set>
                                      <p:cBhvr>
                                        <p:cTn id="66" dur="1" fill="hold">
                                          <p:stCondLst>
                                            <p:cond delay="0"/>
                                          </p:stCondLst>
                                        </p:cTn>
                                        <p:tgtEl>
                                          <p:spTgt spid="20">
                                            <p:txEl>
                                              <p:pRg st="2" end="2"/>
                                            </p:txEl>
                                          </p:spTgt>
                                        </p:tgtEl>
                                        <p:attrNameLst>
                                          <p:attrName>style.visibility</p:attrName>
                                        </p:attrNameLst>
                                      </p:cBhvr>
                                      <p:to>
                                        <p:strVal val="visible"/>
                                      </p:to>
                                    </p:set>
                                    <p:animEffect transition="in" filter="wipe(up)">
                                      <p:cBhvr>
                                        <p:cTn id="67" dur="2000"/>
                                        <p:tgtEl>
                                          <p:spTgt spid="2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9" grpId="0" build="p" animBg="1"/>
      <p:bldP spid="17" grpId="0" animBg="1"/>
      <p:bldP spid="21" grpId="0" animBg="1"/>
      <p:bldP spid="22" grpId="0" animBg="1"/>
      <p:bldP spid="23" grpId="0" animBg="1"/>
      <p:bldP spid="20" grpId="0" build="p"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733709"/>
            <a:ext cx="8824456" cy="1373070"/>
          </a:xfrm>
        </p:spPr>
        <p:txBody>
          <a:bodyPr/>
          <a:lstStyle/>
          <a:p>
            <a:r>
              <a:rPr lang="tr-TR" sz="3500" dirty="0">
                <a:latin typeface="Tahoma" panose="020B0604030504040204" pitchFamily="34" charset="0"/>
                <a:ea typeface="Tahoma" panose="020B0604030504040204" pitchFamily="34" charset="0"/>
                <a:cs typeface="Tahoma" panose="020B0604030504040204" pitchFamily="34" charset="0"/>
              </a:rPr>
              <a:t>Sınıf Öğretmenlerinin Matematik Kaygılarının Farklı Değişkenler Açısından İncelenmesi</a:t>
            </a:r>
            <a:endParaRPr lang="tr-TR" sz="3500" dirty="0">
              <a:latin typeface="Tahoma" panose="020B0604030504040204" pitchFamily="34" charset="0"/>
              <a:ea typeface="Tahoma" panose="020B0604030504040204" pitchFamily="34" charset="0"/>
              <a:cs typeface="Tahoma" panose="020B0604030504040204" pitchFamily="34" charset="0"/>
            </a:endParaRPr>
          </a:p>
        </p:txBody>
      </p:sp>
      <p:sp>
        <p:nvSpPr>
          <p:cNvPr id="3" name="Subtitle 2"/>
          <p:cNvSpPr>
            <a:spLocks noGrp="1"/>
          </p:cNvSpPr>
          <p:nvPr>
            <p:ph type="subTitle" idx="1"/>
          </p:nvPr>
        </p:nvSpPr>
        <p:spPr>
          <a:xfrm>
            <a:off x="680322" y="4394039"/>
            <a:ext cx="8144134" cy="396325"/>
          </a:xfrm>
        </p:spPr>
        <p:txBody>
          <a:bodyPr/>
          <a:lstStyle/>
          <a:p>
            <a:r>
              <a:rPr lang="tr-TR" dirty="0"/>
              <a:t>Kenan Yıldırım / Ramazan Gürbüz</a:t>
            </a:r>
            <a:endParaRPr lang="tr-TR" dirty="0"/>
          </a:p>
        </p:txBody>
      </p:sp>
      <p:sp>
        <p:nvSpPr>
          <p:cNvPr id="4" name="Right Arrow 3">
            <a:hlinkClick r:id="" action="ppaction://hlinkshowjump?jump=endshow"/>
          </p:cNvPr>
          <p:cNvSpPr/>
          <p:nvPr/>
        </p:nvSpPr>
        <p:spPr>
          <a:xfrm>
            <a:off x="10213848" y="3218688"/>
            <a:ext cx="978408" cy="484632"/>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tr-TR"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5" name="Subtitle 2"/>
          <p:cNvSpPr txBox="1">
            <a:spLocks/>
          </p:cNvSpPr>
          <p:nvPr/>
        </p:nvSpPr>
        <p:spPr>
          <a:xfrm>
            <a:off x="680322" y="4879461"/>
            <a:ext cx="8144134" cy="396325"/>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t>Sunu Hazırlama : www.mebders.com</a:t>
            </a:r>
          </a:p>
        </p:txBody>
      </p:sp>
    </p:spTree>
    <p:extLst>
      <p:ext uri="{BB962C8B-B14F-4D97-AF65-F5344CB8AC3E}">
        <p14:creationId xmlns:p14="http://schemas.microsoft.com/office/powerpoint/2010/main" val="89308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356</TotalTime>
  <Words>112</Words>
  <Application>Microsoft Office PowerPoint</Application>
  <PresentationFormat>Geniş ekran</PresentationFormat>
  <Paragraphs>55</Paragraphs>
  <Slides>8</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8</vt:i4>
      </vt:variant>
    </vt:vector>
  </HeadingPairs>
  <TitlesOfParts>
    <vt:vector size="13" baseType="lpstr">
      <vt:lpstr>Arial</vt:lpstr>
      <vt:lpstr>Calibri</vt:lpstr>
      <vt:lpstr>Tahoma</vt:lpstr>
      <vt:lpstr>Trebuchet MS</vt:lpstr>
      <vt:lpstr>Berlin</vt:lpstr>
      <vt:lpstr>Sınıf Öğretmenlerinin  Matematik Kaygılarının  Farklı Değişkenler Açısından İncelenmesi</vt:lpstr>
      <vt:lpstr>PowerPoint Sunusu</vt:lpstr>
      <vt:lpstr>PowerPoint Sunusu</vt:lpstr>
      <vt:lpstr>Sınıf Öğretmenlerinin Matematik Kaygılarının Farklı Değişkenler Açısından İncelenmesi</vt:lpstr>
      <vt:lpstr>Sınıf Öğretmenlerinin Matematik Kaygılarının Farklı Değişkenler Açısından İncelenmesi</vt:lpstr>
      <vt:lpstr>Sınıf Öğretmenlerinin Matematik Kaygılarının Farklı Değişkenler Açısından İncelenmesi</vt:lpstr>
      <vt:lpstr>Sınıf Öğretmenlerinin Matematik Kaygılarının Farklı Değişkenler Açısından İncelenmesi</vt:lpstr>
      <vt:lpstr>Sınıf Öğretmenlerinin Matematik Kaygılarının Farklı Değişkenler Açısından İncelenmesi</vt:lpstr>
    </vt:vector>
  </TitlesOfParts>
  <Company>SilentAll Team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depremin-cocuklar-uzerindeki-etkileri</dc:title>
  <dc:creator>www.mebders.com</dc:creator>
  <cp:lastModifiedBy>okul</cp:lastModifiedBy>
  <cp:revision>35</cp:revision>
  <dcterms:created xsi:type="dcterms:W3CDTF">2017-08-28T09:48:08Z</dcterms:created>
  <dcterms:modified xsi:type="dcterms:W3CDTF">2018-06-19T09:10:43Z</dcterms:modified>
</cp:coreProperties>
</file>