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32" r:id="rId3"/>
    <p:sldId id="334" r:id="rId4"/>
    <p:sldId id="341" r:id="rId5"/>
    <p:sldId id="337" r:id="rId6"/>
    <p:sldId id="342" r:id="rId7"/>
    <p:sldId id="343" r:id="rId8"/>
    <p:sldId id="344" r:id="rId9"/>
    <p:sldId id="261" r:id="rId10"/>
  </p:sldIdLst>
  <p:sldSz cx="12192000" cy="6858000"/>
  <p:notesSz cx="6858000" cy="9144000"/>
  <p:custDataLst>
    <p:tags r:id="rId12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38C"/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BE07-112D-4B90-8202-0E5AD9CC45B8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14CE5-3899-4076-B36A-A5DDD2F8D2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3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1.wav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5.xml"/><Relationship Id="rId6" Type="http://schemas.openxmlformats.org/officeDocument/2006/relationships/audio" Target="../media/audio7.wav"/><Relationship Id="rId11" Type="http://schemas.openxmlformats.org/officeDocument/2006/relationships/image" Target="../media/image5.png"/><Relationship Id="rId5" Type="http://schemas.openxmlformats.org/officeDocument/2006/relationships/audio" Target="../media/audio6.wav"/><Relationship Id="rId1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image" Target="../media/image1.pn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audio" Target="../media/audio10.wav"/><Relationship Id="rId7" Type="http://schemas.openxmlformats.org/officeDocument/2006/relationships/image" Target="../media/image1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10" Type="http://schemas.openxmlformats.org/officeDocument/2006/relationships/audio" Target="../media/audio11.wav"/><Relationship Id="rId4" Type="http://schemas.openxmlformats.org/officeDocument/2006/relationships/image" Target="../media/image4.png"/><Relationship Id="rId9" Type="http://schemas.openxmlformats.org/officeDocument/2006/relationships/image" Target="../media/image16.jpeg"/><Relationship Id="rId14" Type="http://schemas.openxmlformats.org/officeDocument/2006/relationships/audio" Target="../media/audio1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11" Type="http://schemas.openxmlformats.org/officeDocument/2006/relationships/audio" Target="../media/audio12.wav"/><Relationship Id="rId5" Type="http://schemas.openxmlformats.org/officeDocument/2006/relationships/image" Target="../media/image6.png"/><Relationship Id="rId10" Type="http://schemas.openxmlformats.org/officeDocument/2006/relationships/audio" Target="../media/audio11.wav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11" Type="http://schemas.openxmlformats.org/officeDocument/2006/relationships/audio" Target="../media/audio11.wav"/><Relationship Id="rId5" Type="http://schemas.openxmlformats.org/officeDocument/2006/relationships/image" Target="../media/image6.png"/><Relationship Id="rId10" Type="http://schemas.openxmlformats.org/officeDocument/2006/relationships/audio" Target="../media/audio12.wav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audio" Target="../media/audio11.wav"/><Relationship Id="rId4" Type="http://schemas.openxmlformats.org/officeDocument/2006/relationships/image" Target="../media/image5.png"/><Relationship Id="rId9" Type="http://schemas.openxmlformats.org/officeDocument/2006/relationships/audio" Target="../media/audio1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605646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OKULUMUZU VE OKULUMUZDAKİ</a:t>
            </a:r>
          </a:p>
          <a:p>
            <a:r>
              <a:rPr lang="tr-TR" sz="20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	   ÇALIŞANLARI TANIYORUZ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5322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OKULUMUZDA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kış Çizelgesi: Depolanmış Veri 1"/>
          <p:cNvSpPr/>
          <p:nvPr/>
        </p:nvSpPr>
        <p:spPr>
          <a:xfrm flipH="1">
            <a:off x="3437302" y="4845296"/>
            <a:ext cx="1161320" cy="495127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Sesli İzleyin</a:t>
            </a:r>
            <a:endParaRPr lang="tr-TR" sz="1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93" y="4820216"/>
            <a:ext cx="586426" cy="5864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9896457" y="3889466"/>
            <a:ext cx="190270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Okulumuzu ve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Okulumuzdaki</a:t>
            </a:r>
          </a:p>
          <a:p>
            <a:pPr algn="ctr"/>
            <a:r>
              <a:rPr lang="tr-TR" sz="1500" dirty="0" smtClean="0">
                <a:solidFill>
                  <a:srgbClr val="523100"/>
                </a:solidFill>
              </a:rPr>
              <a:t>Çalışanları Tanıyoruz</a:t>
            </a:r>
            <a:endParaRPr lang="tr-TR" sz="1500" dirty="0">
              <a:solidFill>
                <a:srgbClr val="5231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894373" y="6496589"/>
            <a:ext cx="81887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Okulda yaralanan çocukların kimden yardım isteyebilecekleri  hakkında konuşturulur.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0" y="218712"/>
            <a:ext cx="1219200" cy="12192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24" y="753445"/>
            <a:ext cx="3784564" cy="4153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6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 p14:presetBounceEnd="72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0.25 E" pathEditMode="relative" ptsTypes="" p14:bounceEnd="72000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kadaslar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rkadaslar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-80009"/>
            <a:ext cx="7507577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57" y="770157"/>
            <a:ext cx="6628107" cy="4829402"/>
          </a:xfrm>
          <a:prstGeom prst="rect">
            <a:avLst/>
          </a:prstGeom>
        </p:spPr>
      </p:pic>
      <p:sp>
        <p:nvSpPr>
          <p:cNvPr id="20" name="Açıklama">
            <a:hlinkClick r:id="" action="ppaction://noaction">
              <a:snd r:embed="rId9" name="soru.wav"/>
            </a:hlinkClick>
          </p:cNvPr>
          <p:cNvSpPr/>
          <p:nvPr/>
        </p:nvSpPr>
        <p:spPr>
          <a:xfrm>
            <a:off x="2542057" y="5988216"/>
            <a:ext cx="1017000" cy="324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Soru</a:t>
            </a:r>
            <a:endParaRPr lang="tr-TR" sz="1400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128593" y="6511606"/>
            <a:ext cx="112985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smtClean="0">
                <a:solidFill>
                  <a:srgbClr val="FFFFFF"/>
                </a:solidFill>
              </a:rPr>
              <a:t>Yönerge : Öğrenciler, resimdeki kızın hangi odada bulunduğu hakkında konuşturulduktan sonra yeni soru için soru </a:t>
            </a:r>
            <a:r>
              <a:rPr lang="tr-TR" sz="1500" dirty="0" err="1" smtClean="0">
                <a:solidFill>
                  <a:srgbClr val="FFFFFF"/>
                </a:solidFill>
              </a:rPr>
              <a:t>bütonuna</a:t>
            </a:r>
            <a:r>
              <a:rPr lang="tr-TR" sz="1500" dirty="0" smtClean="0">
                <a:solidFill>
                  <a:srgbClr val="FFFFFF"/>
                </a:solidFill>
              </a:rPr>
              <a:t> tıklanır.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9896457" y="3889466"/>
            <a:ext cx="190270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Okulumuzu ve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Okulumuzdaki</a:t>
            </a:r>
          </a:p>
          <a:p>
            <a:pPr algn="ctr"/>
            <a:r>
              <a:rPr lang="tr-TR" sz="1500" dirty="0" smtClean="0">
                <a:solidFill>
                  <a:srgbClr val="523100"/>
                </a:solidFill>
              </a:rPr>
              <a:t>Çalışanları Tanıyoruz</a:t>
            </a:r>
            <a:endParaRPr lang="tr-TR" sz="15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7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93" y="-80009"/>
            <a:ext cx="7665694" cy="71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135" y="6427051"/>
            <a:ext cx="465223" cy="46522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903124" y="6483824"/>
            <a:ext cx="4674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Yönerge : Diğer görevli </a:t>
            </a:r>
            <a:r>
              <a:rPr lang="tr-TR" sz="1400" dirty="0" err="1" smtClean="0">
                <a:solidFill>
                  <a:schemeClr val="bg1"/>
                </a:solidFill>
              </a:rPr>
              <a:t>bütonuyla</a:t>
            </a:r>
            <a:r>
              <a:rPr lang="tr-TR" sz="1400" dirty="0" smtClean="0">
                <a:solidFill>
                  <a:schemeClr val="bg1"/>
                </a:solidFill>
              </a:rPr>
              <a:t> okul çalışanları tanıtılır.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65" y="745737"/>
            <a:ext cx="5094405" cy="371190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378034" y="4757490"/>
            <a:ext cx="312072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/>
              <a:t>Okul Müdürü : Okulu yönetir.</a:t>
            </a:r>
          </a:p>
        </p:txBody>
      </p:sp>
      <p:sp>
        <p:nvSpPr>
          <p:cNvPr id="3" name="Diğer Görevli"/>
          <p:cNvSpPr/>
          <p:nvPr/>
        </p:nvSpPr>
        <p:spPr>
          <a:xfrm>
            <a:off x="7348635" y="5882724"/>
            <a:ext cx="1508762" cy="4083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Diğer Görevli</a:t>
            </a:r>
            <a:endParaRPr lang="tr-T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14" y="745737"/>
            <a:ext cx="4949212" cy="3711909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2302050" y="4581717"/>
            <a:ext cx="711457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Müdür Yardımcısı : Okul yönetiminde müdüre yardımcı olur, </a:t>
            </a:r>
            <a:r>
              <a:rPr lang="tr-TR" dirty="0" smtClean="0"/>
              <a:t>müdürle </a:t>
            </a:r>
            <a:r>
              <a:rPr lang="tr-TR" dirty="0"/>
              <a:t>birlikte </a:t>
            </a:r>
            <a:r>
              <a:rPr lang="tr-TR" dirty="0" smtClean="0"/>
              <a:t>okulumuzla </a:t>
            </a:r>
            <a:r>
              <a:rPr lang="tr-TR" dirty="0"/>
              <a:t>ilgili her türlü iş ve işlemleri yaparak eğitimin daha iyi olması </a:t>
            </a:r>
            <a:r>
              <a:rPr lang="tr-TR" dirty="0" smtClean="0"/>
              <a:t>için </a:t>
            </a:r>
            <a:r>
              <a:rPr lang="tr-TR" dirty="0"/>
              <a:t>çalışırlar.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57" y="745737"/>
            <a:ext cx="4491126" cy="3711909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2320635" y="4653637"/>
            <a:ext cx="711457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Hizmetliler veya temizlik görevlileri : Eğitimimizi daha temiz </a:t>
            </a:r>
            <a:r>
              <a:rPr lang="tr-TR" dirty="0" smtClean="0"/>
              <a:t>bir ortamda sürdürmemiz </a:t>
            </a:r>
            <a:r>
              <a:rPr lang="tr-TR" dirty="0"/>
              <a:t>için çalışırlar.</a:t>
            </a: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39" y="789021"/>
            <a:ext cx="3736821" cy="3711909"/>
          </a:xfrm>
          <a:prstGeom prst="rect">
            <a:avLst/>
          </a:prstGeom>
        </p:spPr>
      </p:pic>
      <p:sp>
        <p:nvSpPr>
          <p:cNvPr id="28" name="Metin kutusu 27"/>
          <p:cNvSpPr txBox="1"/>
          <p:nvPr/>
        </p:nvSpPr>
        <p:spPr>
          <a:xfrm>
            <a:off x="2311342" y="4848510"/>
            <a:ext cx="711457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Öğretmenler : Okuldaki eğitim öğretimi onlar sağlar.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2959564" y="4838277"/>
            <a:ext cx="583671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Bazı okullarda sağlık çalışanları ve şoförlerde bulunur.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2" y="448993"/>
            <a:ext cx="1721984" cy="418303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67" y="706895"/>
            <a:ext cx="2718977" cy="3573513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9896457" y="3889466"/>
            <a:ext cx="190270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Okulumuzu ve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Okulumuzdaki</a:t>
            </a:r>
          </a:p>
          <a:p>
            <a:pPr algn="ctr"/>
            <a:r>
              <a:rPr lang="tr-TR" sz="1500" dirty="0" smtClean="0">
                <a:solidFill>
                  <a:srgbClr val="523100"/>
                </a:solidFill>
              </a:rPr>
              <a:t>Çalışanları Tanıyoruz</a:t>
            </a:r>
            <a:endParaRPr lang="tr-TR" sz="15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8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ul-mudu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dur-yardimci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izmetli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gretmen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g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93" y="-4466"/>
            <a:ext cx="7507577" cy="705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08" y="6434888"/>
            <a:ext cx="465223" cy="46522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36" y="770976"/>
            <a:ext cx="1219200" cy="1219200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144638" y="774619"/>
            <a:ext cx="5165557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</a:rPr>
              <a:t>Aşağıdaki hangi resimde okulu yöneten kişinin resmi vardır ?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3015408" y="3342791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07" y="3354823"/>
            <a:ext cx="1727796" cy="1299106"/>
          </a:xfrm>
          <a:prstGeom prst="rect">
            <a:avLst/>
          </a:prstGeom>
        </p:spPr>
      </p:pic>
      <p:sp>
        <p:nvSpPr>
          <p:cNvPr id="41" name="Büton4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3624575" y="4629686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92" y="4674180"/>
            <a:ext cx="405889" cy="405889"/>
          </a:xfrm>
          <a:prstGeom prst="rect">
            <a:avLst/>
          </a:prstGeom>
        </p:spPr>
      </p:pic>
      <p:sp>
        <p:nvSpPr>
          <p:cNvPr id="27" name="Dikdörtgen 26"/>
          <p:cNvSpPr/>
          <p:nvPr/>
        </p:nvSpPr>
        <p:spPr>
          <a:xfrm>
            <a:off x="7149451" y="3339234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34" y="3337299"/>
            <a:ext cx="1345853" cy="1336881"/>
          </a:xfrm>
          <a:prstGeom prst="rect">
            <a:avLst/>
          </a:prstGeom>
        </p:spPr>
      </p:pic>
      <p:sp>
        <p:nvSpPr>
          <p:cNvPr id="29" name="Dikdörtgen 28"/>
          <p:cNvSpPr/>
          <p:nvPr/>
        </p:nvSpPr>
        <p:spPr>
          <a:xfrm>
            <a:off x="5117347" y="3332149"/>
            <a:ext cx="1741569" cy="1334946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58" y="3354823"/>
            <a:ext cx="1724857" cy="1256773"/>
          </a:xfrm>
          <a:prstGeom prst="rect">
            <a:avLst/>
          </a:prstGeom>
        </p:spPr>
      </p:pic>
      <p:sp>
        <p:nvSpPr>
          <p:cNvPr id="32" name="Büton5">
            <a:hlinkClick r:id="" action="ppaction://noaction">
              <a:snd r:embed="rId14" name="aferinyeni.wav"/>
            </a:hlinkClick>
          </p:cNvPr>
          <p:cNvSpPr/>
          <p:nvPr/>
        </p:nvSpPr>
        <p:spPr>
          <a:xfrm>
            <a:off x="5759702" y="4626895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sp>
        <p:nvSpPr>
          <p:cNvPr id="33" name="Büton4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7758618" y="4626129"/>
            <a:ext cx="470634" cy="470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FFFFFF"/>
              </a:solidFill>
            </a:endParaRP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88" y="4656552"/>
            <a:ext cx="405889" cy="405889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59" y="4603553"/>
            <a:ext cx="557519" cy="557519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9896457" y="3889466"/>
            <a:ext cx="190270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Okulumuzu ve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Okulumuzdaki</a:t>
            </a:r>
          </a:p>
          <a:p>
            <a:pPr algn="ctr"/>
            <a:r>
              <a:rPr lang="tr-TR" sz="1500" dirty="0" smtClean="0">
                <a:solidFill>
                  <a:srgbClr val="523100"/>
                </a:solidFill>
              </a:rPr>
              <a:t>Çalışanları Tanıyoruz</a:t>
            </a:r>
            <a:endParaRPr lang="tr-TR" sz="15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4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1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84" y="3003245"/>
            <a:ext cx="2973448" cy="2457551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896457" y="3889466"/>
            <a:ext cx="190270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Okulumuzu ve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Okulumuzdaki</a:t>
            </a:r>
          </a:p>
          <a:p>
            <a:pPr algn="ctr"/>
            <a:r>
              <a:rPr lang="tr-TR" sz="1500" dirty="0" smtClean="0">
                <a:solidFill>
                  <a:srgbClr val="523100"/>
                </a:solidFill>
              </a:rPr>
              <a:t>Çalışanları Tanıyoruz</a:t>
            </a:r>
            <a:endParaRPr lang="tr-TR" sz="15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5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2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33" y="3004890"/>
            <a:ext cx="2708397" cy="2238486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896457" y="3889466"/>
            <a:ext cx="190270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Okulumuzu ve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Okulumuzdaki</a:t>
            </a:r>
          </a:p>
          <a:p>
            <a:pPr algn="ctr"/>
            <a:r>
              <a:rPr lang="tr-TR" sz="1500" dirty="0" smtClean="0">
                <a:solidFill>
                  <a:srgbClr val="523100"/>
                </a:solidFill>
              </a:rPr>
              <a:t>Çalışanları Tanıyoruz</a:t>
            </a:r>
            <a:endParaRPr lang="tr-TR" sz="15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4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877677"/>
            <a:ext cx="3367257" cy="2645302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etkinlik3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33" y="2983513"/>
            <a:ext cx="3036597" cy="2212539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rgbClr val="FFFFFF">
                    <a:lumMod val="50000"/>
                  </a:srgbClr>
                </a:fgClr>
                <a:bgClr>
                  <a:srgbClr val="000000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96457" y="3889466"/>
            <a:ext cx="190270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Okulumuzu ve</a:t>
            </a:r>
          </a:p>
          <a:p>
            <a:pPr algn="ctr"/>
            <a:r>
              <a:rPr lang="tr-TR" sz="1700" dirty="0" smtClean="0">
                <a:solidFill>
                  <a:srgbClr val="523100"/>
                </a:solidFill>
              </a:rPr>
              <a:t>Okulumuzdaki</a:t>
            </a:r>
          </a:p>
          <a:p>
            <a:pPr algn="ctr"/>
            <a:r>
              <a:rPr lang="tr-TR" sz="1500" dirty="0" smtClean="0">
                <a:solidFill>
                  <a:srgbClr val="523100"/>
                </a:solidFill>
              </a:rPr>
              <a:t>Çalışanları Tanıyoruz</a:t>
            </a:r>
            <a:endParaRPr lang="tr-TR" sz="1500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8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35614" y="833985"/>
            <a:ext cx="45923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Yuvarlatılmış Dikdörtgen 6">
            <a:hlinkClick r:id="" action="ppaction://hlinkshowjump?jump=endshow"/>
          </p:cNvPr>
          <p:cNvSpPr/>
          <p:nvPr/>
        </p:nvSpPr>
        <p:spPr>
          <a:xfrm>
            <a:off x="10173742" y="488415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UUID" val="{0A47BDFA-5994-4246-897A-A1B9A13E07DC}"/>
  <p:tag name="ISPRING_RESOURCE_FOLDER" val="F:\Slaytlar\slaytlar\1.Sınıf\Hayat Bilgisi\Bayrağımız\1.Sinif_Hayat_Bilgisi_bayragimiz\"/>
  <p:tag name="ISPRING_PRESENTATION_PATH" val="F:\Slaytlar\slaytlar\1.Sınıf\Hayat Bilgisi\Bayrağımız\1.Sinif_Hayat_Bilgisi_bayragimiz.ppsx"/>
  <p:tag name="ISPRING_PROJECT_FOLDER_UPDATED" val="1"/>
  <p:tag name="ISPRING_RESOURCE_PATHS_HASH_PRESENTER" val="5d354513243ff038a2b08ee37175bea36603bc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</TotalTime>
  <Words>235</Words>
  <Application>Microsoft Office PowerPoint</Application>
  <PresentationFormat>Geniş ekran</PresentationFormat>
  <Paragraphs>80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Okulumuzdaki Çalışanları Tanıyoruz</dc:title>
  <dc:creator>www.mebders.com;Muhammet Bozkurt</dc:creator>
  <cp:lastModifiedBy>Muhammet Bozkurt</cp:lastModifiedBy>
  <cp:revision>485</cp:revision>
  <dcterms:created xsi:type="dcterms:W3CDTF">2015-08-22T14:52:09Z</dcterms:created>
  <dcterms:modified xsi:type="dcterms:W3CDTF">2017-09-14T11:12:22Z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