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72" r:id="rId3"/>
    <p:sldId id="307" r:id="rId4"/>
    <p:sldId id="257" r:id="rId5"/>
    <p:sldId id="308" r:id="rId6"/>
    <p:sldId id="309" r:id="rId7"/>
    <p:sldId id="274" r:id="rId8"/>
  </p:sldIdLst>
  <p:sldSz cx="12192000" cy="6858000"/>
  <p:notesSz cx="6858000" cy="9144000"/>
  <p:custDataLst>
    <p:tags r:id="rId9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4200"/>
    <a:srgbClr val="1A2D61"/>
    <a:srgbClr val="D59536"/>
    <a:srgbClr val="523100"/>
    <a:srgbClr val="150C00"/>
    <a:srgbClr val="794903"/>
    <a:srgbClr val="160D00"/>
    <a:srgbClr val="271800"/>
    <a:srgbClr val="F2A8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56" d="100"/>
          <a:sy n="56" d="100"/>
        </p:scale>
        <p:origin x="62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004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3458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BB411-A31F-4C74-86E0-37E823FE09E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68415-F5C2-4A62-9197-6D18D847839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235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160C-0521-4735-8F58-EFFF5270DCD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F3B71-CE77-445F-971A-9E65000F32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573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1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ABA8A-3FE2-4C1C-82FD-14E02E2E916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456275-69BF-4A56-B691-A9AD780ADCC5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4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7.jp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audio" Target="../media/audio4.wav"/><Relationship Id="rId11" Type="http://schemas.openxmlformats.org/officeDocument/2006/relationships/image" Target="../media/image5.png"/><Relationship Id="rId5" Type="http://schemas.openxmlformats.org/officeDocument/2006/relationships/audio" Target="../media/audio3.wav"/><Relationship Id="rId10" Type="http://schemas.openxmlformats.org/officeDocument/2006/relationships/image" Target="../media/image4.png"/><Relationship Id="rId4" Type="http://schemas.openxmlformats.org/officeDocument/2006/relationships/audio" Target="../media/audio2.wav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png"/><Relationship Id="rId3" Type="http://schemas.openxmlformats.org/officeDocument/2006/relationships/audio" Target="../media/audio6.wav"/><Relationship Id="rId7" Type="http://schemas.openxmlformats.org/officeDocument/2006/relationships/audio" Target="../media/audio10.wav"/><Relationship Id="rId12" Type="http://schemas.openxmlformats.org/officeDocument/2006/relationships/image" Target="../media/image8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audio" Target="../media/audio9.wav"/><Relationship Id="rId11" Type="http://schemas.openxmlformats.org/officeDocument/2006/relationships/image" Target="../media/image5.png"/><Relationship Id="rId5" Type="http://schemas.openxmlformats.org/officeDocument/2006/relationships/audio" Target="../media/audio8.wav"/><Relationship Id="rId10" Type="http://schemas.openxmlformats.org/officeDocument/2006/relationships/image" Target="../media/image4.png"/><Relationship Id="rId4" Type="http://schemas.openxmlformats.org/officeDocument/2006/relationships/audio" Target="../media/audio7.wav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1.wav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audio" Target="../media/audio12.wav"/><Relationship Id="rId9" Type="http://schemas.openxmlformats.org/officeDocument/2006/relationships/audio" Target="../media/audio13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sp>
        <p:nvSpPr>
          <p:cNvPr id="8" name="Yuvarlatılmış Dikdörtgen 7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3379807" y="1111405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3379807" y="1588459"/>
            <a:ext cx="39525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MATEMATİK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3379807" y="2534688"/>
            <a:ext cx="611866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dirty="0">
                <a:solidFill>
                  <a:srgbClr val="1A2D6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TOPLAMA İŞLEMİNDE SIFIRIN ETKİSİ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3379807" y="2055977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3379807" y="3000549"/>
            <a:ext cx="6176692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	: </a:t>
            </a:r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Toplama işleminde sıfırın etkisini nedenleriyle açıklar.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115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1 - 3</a:t>
            </a:r>
          </a:p>
        </p:txBody>
      </p:sp>
      <p:sp>
        <p:nvSpPr>
          <p:cNvPr id="346" name="Metin kutusu 345"/>
          <p:cNvSpPr txBox="1"/>
          <p:nvPr/>
        </p:nvSpPr>
        <p:spPr>
          <a:xfrm>
            <a:off x="10117641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347" name="Metin kutusu 346"/>
          <p:cNvSpPr txBox="1"/>
          <p:nvPr/>
        </p:nvSpPr>
        <p:spPr>
          <a:xfrm>
            <a:off x="10075709" y="3821213"/>
            <a:ext cx="21007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Toplama İşleminde</a:t>
            </a:r>
          </a:p>
          <a:p>
            <a:pPr algn="ctr"/>
            <a:r>
              <a:rPr lang="tr-TR" dirty="0">
                <a:solidFill>
                  <a:srgbClr val="523100"/>
                </a:solidFill>
              </a:rPr>
              <a:t>Sıfırın Etkisi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48311" y="365482"/>
            <a:ext cx="914400" cy="914400"/>
          </a:xfrm>
          <a:prstGeom prst="rect">
            <a:avLst/>
          </a:prstGeom>
        </p:spPr>
      </p:pic>
      <p:pic>
        <p:nvPicPr>
          <p:cNvPr id="32" name="Resim 3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35523" y="433679"/>
            <a:ext cx="914400" cy="9144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615" y="1488597"/>
            <a:ext cx="6256193" cy="1105211"/>
          </a:xfrm>
          <a:prstGeom prst="rect">
            <a:avLst/>
          </a:prstGeom>
        </p:spPr>
      </p:pic>
      <p:cxnSp>
        <p:nvCxnSpPr>
          <p:cNvPr id="6" name="Düz Ok Bağlayıcısı 5"/>
          <p:cNvCxnSpPr/>
          <p:nvPr/>
        </p:nvCxnSpPr>
        <p:spPr>
          <a:xfrm flipV="1">
            <a:off x="6211229" y="1951463"/>
            <a:ext cx="875276" cy="1115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3" name="Metin kutusu 32"/>
          <p:cNvSpPr txBox="1"/>
          <p:nvPr/>
        </p:nvSpPr>
        <p:spPr>
          <a:xfrm>
            <a:off x="3035523" y="2874844"/>
            <a:ext cx="87716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dirty="0">
                <a:solidFill>
                  <a:srgbClr val="000000"/>
                </a:solidFill>
                <a:latin typeface="Hand writing Mutlu" panose="00002100000000000000" pitchFamily="2" charset="0"/>
              </a:rPr>
              <a:t>0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4992193" y="2884357"/>
            <a:ext cx="87716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dirty="0">
                <a:solidFill>
                  <a:srgbClr val="000000"/>
                </a:solidFill>
                <a:latin typeface="Hand writing Mutlu" panose="00002100000000000000" pitchFamily="2" charset="0"/>
              </a:rPr>
              <a:t>4</a:t>
            </a:r>
          </a:p>
        </p:txBody>
      </p:sp>
      <p:sp>
        <p:nvSpPr>
          <p:cNvPr id="20" name="Metin kutusu 19"/>
          <p:cNvSpPr txBox="1"/>
          <p:nvPr/>
        </p:nvSpPr>
        <p:spPr>
          <a:xfrm>
            <a:off x="4109591" y="2734326"/>
            <a:ext cx="70243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dirty="0">
                <a:solidFill>
                  <a:srgbClr val="000000"/>
                </a:solidFill>
                <a:latin typeface="Hand writing Mutlu" panose="00002100000000000000" pitchFamily="2" charset="0"/>
              </a:rPr>
              <a:t>+</a:t>
            </a:r>
          </a:p>
        </p:txBody>
      </p:sp>
      <p:sp>
        <p:nvSpPr>
          <p:cNvPr id="21" name="Metin kutusu 20"/>
          <p:cNvSpPr txBox="1"/>
          <p:nvPr/>
        </p:nvSpPr>
        <p:spPr>
          <a:xfrm>
            <a:off x="6297649" y="2637680"/>
            <a:ext cx="83067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dirty="0">
                <a:solidFill>
                  <a:srgbClr val="000000"/>
                </a:solidFill>
                <a:latin typeface="Hand writing Mutlu" panose="00002100000000000000" pitchFamily="2" charset="0"/>
              </a:rPr>
              <a:t>=</a:t>
            </a:r>
          </a:p>
        </p:txBody>
      </p:sp>
      <p:pic>
        <p:nvPicPr>
          <p:cNvPr id="22" name="Resim 2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13148" y="469840"/>
            <a:ext cx="914400" cy="914400"/>
          </a:xfrm>
          <a:prstGeom prst="rect">
            <a:avLst/>
          </a:prstGeom>
        </p:spPr>
      </p:pic>
      <p:sp>
        <p:nvSpPr>
          <p:cNvPr id="23" name="Metin kutusu 22"/>
          <p:cNvSpPr txBox="1"/>
          <p:nvPr/>
        </p:nvSpPr>
        <p:spPr>
          <a:xfrm>
            <a:off x="7615970" y="2811126"/>
            <a:ext cx="87716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dirty="0">
                <a:solidFill>
                  <a:srgbClr val="000000"/>
                </a:solidFill>
                <a:latin typeface="Hand writing Mutlu" panose="00002100000000000000" pitchFamily="2" charset="0"/>
              </a:rPr>
              <a:t>4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3206626" y="4457646"/>
            <a:ext cx="542328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latin typeface="Hand writing Mutlu" panose="00002100000000000000" pitchFamily="2" charset="0"/>
              </a:rPr>
              <a:t>Sıfır , dört daha dört eder.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7489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eytin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ifir-zeyt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500"/>
                            </p:stCondLst>
                            <p:childTnLst>
                              <p:par>
                                <p:cTn id="16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5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ort-zeyt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4500"/>
                            </p:stCondLst>
                            <p:childTnLst>
                              <p:par>
                                <p:cTn id="36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6500"/>
                            </p:stCondLst>
                            <p:childTnLst>
                              <p:par>
                                <p:cTn id="3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75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8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oplam-zeyt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8500"/>
                            </p:stCondLst>
                            <p:childTnLst>
                              <p:par>
                                <p:cTn id="56" presetID="35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2500"/>
                            </p:stCondLst>
                            <p:childTnLst>
                              <p:par>
                                <p:cTn id="5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3500"/>
                            </p:stCondLst>
                            <p:childTnLst>
                              <p:par>
                                <p:cTn id="6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ifir-dort-da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500"/>
                            </p:stCondLst>
                            <p:childTnLst>
                              <p:par>
                                <p:cTn id="6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6500"/>
                            </p:stCondLst>
                            <p:childTnLst>
                              <p:par>
                                <p:cTn id="82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3" grpId="0"/>
      <p:bldP spid="33" grpId="1"/>
      <p:bldP spid="5" grpId="0"/>
      <p:bldP spid="5" grpId="1"/>
      <p:bldP spid="20" grpId="0"/>
      <p:bldP spid="21" grpId="0"/>
      <p:bldP spid="23" grpId="0"/>
      <p:bldP spid="23" grpId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2 - 3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433" y="916945"/>
            <a:ext cx="5250867" cy="371182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926" y="1239252"/>
            <a:ext cx="914400" cy="914400"/>
          </a:xfrm>
          <a:prstGeom prst="rect">
            <a:avLst/>
          </a:prstGeom>
        </p:spPr>
      </p:pic>
      <p:pic>
        <p:nvPicPr>
          <p:cNvPr id="32" name="Resim 3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926" y="2594382"/>
            <a:ext cx="914400" cy="9144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8288738" y="1414139"/>
            <a:ext cx="87716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dirty="0">
                <a:latin typeface="Hand writing Mutlu" panose="00002100000000000000" pitchFamily="2" charset="0"/>
              </a:rPr>
              <a:t>4</a:t>
            </a:r>
          </a:p>
        </p:txBody>
      </p:sp>
      <p:sp>
        <p:nvSpPr>
          <p:cNvPr id="33" name="Metin kutusu 32"/>
          <p:cNvSpPr txBox="1"/>
          <p:nvPr/>
        </p:nvSpPr>
        <p:spPr>
          <a:xfrm>
            <a:off x="8245717" y="2594382"/>
            <a:ext cx="87716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dirty="0">
                <a:latin typeface="Hand writing Mutlu" panose="00002100000000000000" pitchFamily="2" charset="0"/>
              </a:rPr>
              <a:t>0</a:t>
            </a:r>
          </a:p>
        </p:txBody>
      </p:sp>
      <p:cxnSp>
        <p:nvCxnSpPr>
          <p:cNvPr id="6" name="Düz Bağlayıcı 5"/>
          <p:cNvCxnSpPr/>
          <p:nvPr/>
        </p:nvCxnSpPr>
        <p:spPr>
          <a:xfrm>
            <a:off x="7939668" y="3731293"/>
            <a:ext cx="1516566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Metin kutusu 19"/>
          <p:cNvSpPr txBox="1"/>
          <p:nvPr/>
        </p:nvSpPr>
        <p:spPr>
          <a:xfrm>
            <a:off x="7715087" y="2832922"/>
            <a:ext cx="70243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dirty="0">
                <a:latin typeface="Hand writing Mutlu" panose="00002100000000000000" pitchFamily="2" charset="0"/>
              </a:rPr>
              <a:t>+</a:t>
            </a:r>
          </a:p>
        </p:txBody>
      </p:sp>
      <p:sp>
        <p:nvSpPr>
          <p:cNvPr id="21" name="Metin kutusu 20"/>
          <p:cNvSpPr txBox="1"/>
          <p:nvPr/>
        </p:nvSpPr>
        <p:spPr>
          <a:xfrm>
            <a:off x="8218777" y="3883492"/>
            <a:ext cx="87716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dirty="0">
                <a:latin typeface="Hand writing Mutlu" panose="00002100000000000000" pitchFamily="2" charset="0"/>
              </a:rPr>
              <a:t>4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2852447" y="5036415"/>
            <a:ext cx="530145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latin typeface="Hand writing Mutlu" panose="00002100000000000000" pitchFamily="2" charset="0"/>
              </a:rPr>
              <a:t>Dört, sıfır daha dört eder.</a:t>
            </a:r>
          </a:p>
        </p:txBody>
      </p:sp>
      <p:sp>
        <p:nvSpPr>
          <p:cNvPr id="23" name="Metin kutusu 22"/>
          <p:cNvSpPr txBox="1"/>
          <p:nvPr/>
        </p:nvSpPr>
        <p:spPr>
          <a:xfrm>
            <a:off x="10117641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24" name="Metin kutusu 23"/>
          <p:cNvSpPr txBox="1"/>
          <p:nvPr/>
        </p:nvSpPr>
        <p:spPr>
          <a:xfrm>
            <a:off x="10075709" y="3821213"/>
            <a:ext cx="21007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Toplama İşleminde</a:t>
            </a:r>
          </a:p>
          <a:p>
            <a:pPr algn="ctr"/>
            <a:r>
              <a:rPr lang="tr-TR" dirty="0">
                <a:solidFill>
                  <a:srgbClr val="523100"/>
                </a:solidFill>
              </a:rPr>
              <a:t>Sıfırın Etkisi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403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yuncak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irinci-ra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000"/>
                            </p:stCondLst>
                            <p:childTnLst>
                              <p:par>
                                <p:cTn id="16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1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ikinci-ra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000"/>
                            </p:stCondLst>
                            <p:childTnLst>
                              <p:par>
                                <p:cTn id="31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6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6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oplam-oyunca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8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ort-sifir-da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2500"/>
                            </p:stCondLst>
                            <p:childTnLst>
                              <p:par>
                                <p:cTn id="54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5" grpId="0"/>
      <p:bldP spid="33" grpId="0"/>
      <p:bldP spid="20" grpId="0"/>
      <p:bldP spid="21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3 - 3</a:t>
            </a:r>
          </a:p>
        </p:txBody>
      </p:sp>
      <p:sp>
        <p:nvSpPr>
          <p:cNvPr id="137" name="Açıklama">
            <a:hlinkClick r:id="" action="ppaction://noaction">
              <a:snd r:embed="rId9" name="arkadaslar.wav"/>
            </a:hlinkClick>
          </p:cNvPr>
          <p:cNvSpPr/>
          <p:nvPr/>
        </p:nvSpPr>
        <p:spPr>
          <a:xfrm>
            <a:off x="7171280" y="5202482"/>
            <a:ext cx="1090361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rgbClr val="000000">
                    <a:lumMod val="95000"/>
                    <a:lumOff val="5000"/>
                  </a:srgbClr>
                </a:solidFill>
                <a:latin typeface="+mj-lt"/>
              </a:rPr>
              <a:t>Açıklama</a:t>
            </a:r>
          </a:p>
        </p:txBody>
      </p:sp>
      <p:sp>
        <p:nvSpPr>
          <p:cNvPr id="142" name="1.İşlem"/>
          <p:cNvSpPr/>
          <p:nvPr/>
        </p:nvSpPr>
        <p:spPr>
          <a:xfrm>
            <a:off x="3520400" y="5220703"/>
            <a:ext cx="1414674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rgbClr val="000000">
                    <a:lumMod val="95000"/>
                    <a:lumOff val="5000"/>
                  </a:srgbClr>
                </a:solidFill>
              </a:rPr>
              <a:t>1.İşlem</a:t>
            </a:r>
          </a:p>
        </p:txBody>
      </p:sp>
      <p:sp>
        <p:nvSpPr>
          <p:cNvPr id="135" name="2.İşlem"/>
          <p:cNvSpPr/>
          <p:nvPr/>
        </p:nvSpPr>
        <p:spPr>
          <a:xfrm>
            <a:off x="5282583" y="5219175"/>
            <a:ext cx="1414674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rgbClr val="000000">
                    <a:lumMod val="95000"/>
                    <a:lumOff val="5000"/>
                  </a:srgbClr>
                </a:solidFill>
              </a:rPr>
              <a:t>2.İşlem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3248718" y="1677890"/>
            <a:ext cx="87716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dirty="0">
                <a:solidFill>
                  <a:srgbClr val="000000"/>
                </a:solidFill>
                <a:latin typeface="Hand writing Mutlu" panose="00002100000000000000" pitchFamily="2" charset="0"/>
              </a:rPr>
              <a:t>8</a:t>
            </a:r>
          </a:p>
        </p:txBody>
      </p:sp>
      <p:sp>
        <p:nvSpPr>
          <p:cNvPr id="33" name="Metin kutusu 32"/>
          <p:cNvSpPr txBox="1"/>
          <p:nvPr/>
        </p:nvSpPr>
        <p:spPr>
          <a:xfrm>
            <a:off x="5074199" y="1753228"/>
            <a:ext cx="87716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dirty="0">
                <a:solidFill>
                  <a:srgbClr val="000000"/>
                </a:solidFill>
                <a:latin typeface="Hand writing Mutlu" panose="00002100000000000000" pitchFamily="2" charset="0"/>
              </a:rPr>
              <a:t>0</a:t>
            </a:r>
          </a:p>
        </p:txBody>
      </p:sp>
      <p:sp>
        <p:nvSpPr>
          <p:cNvPr id="18" name="Metin kutusu 17"/>
          <p:cNvSpPr txBox="1"/>
          <p:nvPr/>
        </p:nvSpPr>
        <p:spPr>
          <a:xfrm>
            <a:off x="4205389" y="1562533"/>
            <a:ext cx="70243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dirty="0">
                <a:solidFill>
                  <a:srgbClr val="000000"/>
                </a:solidFill>
                <a:latin typeface="Hand writing Mutlu" panose="00002100000000000000" pitchFamily="2" charset="0"/>
              </a:rPr>
              <a:t>+</a:t>
            </a:r>
          </a:p>
        </p:txBody>
      </p:sp>
      <p:sp>
        <p:nvSpPr>
          <p:cNvPr id="19" name="Metin kutusu 18"/>
          <p:cNvSpPr txBox="1"/>
          <p:nvPr/>
        </p:nvSpPr>
        <p:spPr>
          <a:xfrm>
            <a:off x="6162920" y="1562533"/>
            <a:ext cx="83067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dirty="0">
                <a:solidFill>
                  <a:srgbClr val="000000"/>
                </a:solidFill>
                <a:latin typeface="Hand writing Mutlu" panose="00002100000000000000" pitchFamily="2" charset="0"/>
              </a:rPr>
              <a:t>=</a:t>
            </a:r>
          </a:p>
        </p:txBody>
      </p:sp>
      <p:sp>
        <p:nvSpPr>
          <p:cNvPr id="20" name="Metin kutusu 19"/>
          <p:cNvSpPr txBox="1"/>
          <p:nvPr/>
        </p:nvSpPr>
        <p:spPr>
          <a:xfrm>
            <a:off x="7171280" y="1704880"/>
            <a:ext cx="87716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dirty="0">
                <a:solidFill>
                  <a:srgbClr val="000000"/>
                </a:solidFill>
                <a:latin typeface="Hand writing Mutlu" panose="00002100000000000000" pitchFamily="2" charset="0"/>
              </a:rPr>
              <a:t>8</a:t>
            </a:r>
          </a:p>
        </p:txBody>
      </p:sp>
      <p:sp>
        <p:nvSpPr>
          <p:cNvPr id="26" name="Metin kutusu 25"/>
          <p:cNvSpPr txBox="1"/>
          <p:nvPr/>
        </p:nvSpPr>
        <p:spPr>
          <a:xfrm>
            <a:off x="3180383" y="3243730"/>
            <a:ext cx="87716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dirty="0">
                <a:solidFill>
                  <a:srgbClr val="000000"/>
                </a:solidFill>
                <a:latin typeface="Hand writing Mutlu" panose="00002100000000000000" pitchFamily="2" charset="0"/>
              </a:rPr>
              <a:t>0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5005864" y="3319068"/>
            <a:ext cx="130997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dirty="0">
                <a:solidFill>
                  <a:srgbClr val="000000"/>
                </a:solidFill>
                <a:latin typeface="Hand writing Mutlu" panose="00002100000000000000" pitchFamily="2" charset="0"/>
              </a:rPr>
              <a:t>15</a:t>
            </a:r>
          </a:p>
        </p:txBody>
      </p:sp>
      <p:sp>
        <p:nvSpPr>
          <p:cNvPr id="34" name="Metin kutusu 33"/>
          <p:cNvSpPr txBox="1"/>
          <p:nvPr/>
        </p:nvSpPr>
        <p:spPr>
          <a:xfrm>
            <a:off x="4137054" y="3128373"/>
            <a:ext cx="70243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dirty="0">
                <a:solidFill>
                  <a:srgbClr val="000000"/>
                </a:solidFill>
                <a:latin typeface="Hand writing Mutlu" panose="00002100000000000000" pitchFamily="2" charset="0"/>
              </a:rPr>
              <a:t>+</a:t>
            </a:r>
          </a:p>
        </p:txBody>
      </p:sp>
      <p:sp>
        <p:nvSpPr>
          <p:cNvPr id="35" name="Metin kutusu 34"/>
          <p:cNvSpPr txBox="1"/>
          <p:nvPr/>
        </p:nvSpPr>
        <p:spPr>
          <a:xfrm>
            <a:off x="6094585" y="3128373"/>
            <a:ext cx="83067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dirty="0">
                <a:solidFill>
                  <a:srgbClr val="000000"/>
                </a:solidFill>
                <a:latin typeface="Hand writing Mutlu" panose="00002100000000000000" pitchFamily="2" charset="0"/>
              </a:rPr>
              <a:t>=</a:t>
            </a:r>
          </a:p>
        </p:txBody>
      </p:sp>
      <p:sp>
        <p:nvSpPr>
          <p:cNvPr id="37" name="Metin kutusu 36"/>
          <p:cNvSpPr txBox="1"/>
          <p:nvPr/>
        </p:nvSpPr>
        <p:spPr>
          <a:xfrm>
            <a:off x="7102945" y="3270720"/>
            <a:ext cx="130997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dirty="0">
                <a:solidFill>
                  <a:srgbClr val="000000"/>
                </a:solidFill>
                <a:latin typeface="Hand writing Mutlu" panose="00002100000000000000" pitchFamily="2" charset="0"/>
              </a:rPr>
              <a:t>15</a:t>
            </a:r>
          </a:p>
        </p:txBody>
      </p:sp>
      <p:sp>
        <p:nvSpPr>
          <p:cNvPr id="38" name="Metin kutusu 37"/>
          <p:cNvSpPr txBox="1"/>
          <p:nvPr/>
        </p:nvSpPr>
        <p:spPr>
          <a:xfrm>
            <a:off x="10117641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39" name="Metin kutusu 38"/>
          <p:cNvSpPr txBox="1"/>
          <p:nvPr/>
        </p:nvSpPr>
        <p:spPr>
          <a:xfrm>
            <a:off x="10075709" y="3821213"/>
            <a:ext cx="21007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Toplama İşleminde</a:t>
            </a:r>
          </a:p>
          <a:p>
            <a:pPr algn="ctr"/>
            <a:r>
              <a:rPr lang="tr-TR" dirty="0">
                <a:solidFill>
                  <a:srgbClr val="523100"/>
                </a:solidFill>
              </a:rPr>
              <a:t>Sıfırın Etkisi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3618964" y="6328727"/>
            <a:ext cx="52832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chemeClr val="bg1"/>
                </a:solidFill>
              </a:rPr>
              <a:t>Yönerge : </a:t>
            </a:r>
            <a:r>
              <a:rPr lang="tr-TR" sz="1600" dirty="0" err="1">
                <a:solidFill>
                  <a:schemeClr val="bg1"/>
                </a:solidFill>
              </a:rPr>
              <a:t>Bütonlar</a:t>
            </a:r>
            <a:r>
              <a:rPr lang="tr-TR" sz="1600" dirty="0">
                <a:solidFill>
                  <a:schemeClr val="bg1"/>
                </a:solidFill>
              </a:rPr>
              <a:t> ile işlemleri sesli olarak sunabilirsiniz.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8621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ekiz-arti-sifi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50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ifir-artionb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50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50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2" presetClass="emph" presetSubtype="0" repeatCount="7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7"/>
                  </p:tgtEl>
                </p:cond>
              </p:nextCondLst>
            </p:seq>
          </p:childTnLst>
        </p:cTn>
      </p:par>
    </p:tnLst>
    <p:bldLst>
      <p:bldP spid="5" grpId="0"/>
      <p:bldP spid="33" grpId="0"/>
      <p:bldP spid="18" grpId="0"/>
      <p:bldP spid="19" grpId="0"/>
      <p:bldP spid="20" grpId="0"/>
      <p:bldP spid="26" grpId="0"/>
      <p:bldP spid="27" grpId="0"/>
      <p:bldP spid="34" grpId="0"/>
      <p:bldP spid="35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625" y="-115878"/>
            <a:ext cx="8583102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92" y="3423111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1 - 1</a:t>
            </a:r>
          </a:p>
        </p:txBody>
      </p:sp>
      <p:sp>
        <p:nvSpPr>
          <p:cNvPr id="49" name="Metin kutusu 48"/>
          <p:cNvSpPr txBox="1"/>
          <p:nvPr/>
        </p:nvSpPr>
        <p:spPr>
          <a:xfrm>
            <a:off x="1981958" y="785454"/>
            <a:ext cx="7512933" cy="4770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500" dirty="0">
                <a:solidFill>
                  <a:srgbClr val="000000"/>
                </a:solidFill>
                <a:latin typeface="Hand writing Mutlu" panose="00002100000000000000" pitchFamily="2" charset="0"/>
              </a:rPr>
              <a:t>Aşağıdaki toplama işlemlerini yapınız.</a:t>
            </a:r>
          </a:p>
        </p:txBody>
      </p:sp>
      <p:sp>
        <p:nvSpPr>
          <p:cNvPr id="51" name="Metin kutusu 50"/>
          <p:cNvSpPr txBox="1"/>
          <p:nvPr/>
        </p:nvSpPr>
        <p:spPr>
          <a:xfrm>
            <a:off x="2837448" y="1554374"/>
            <a:ext cx="59182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5</a:t>
            </a:r>
          </a:p>
        </p:txBody>
      </p:sp>
      <p:sp>
        <p:nvSpPr>
          <p:cNvPr id="52" name="Metin kutusu 51"/>
          <p:cNvSpPr txBox="1"/>
          <p:nvPr/>
        </p:nvSpPr>
        <p:spPr>
          <a:xfrm>
            <a:off x="2117455" y="2270765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61" name="Metin kutusu 60"/>
          <p:cNvSpPr txBox="1"/>
          <p:nvPr/>
        </p:nvSpPr>
        <p:spPr>
          <a:xfrm>
            <a:off x="2791546" y="2218581"/>
            <a:ext cx="61427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0</a:t>
            </a:r>
          </a:p>
        </p:txBody>
      </p:sp>
      <p:sp>
        <p:nvSpPr>
          <p:cNvPr id="115" name="Metin kutusu 114"/>
          <p:cNvSpPr txBox="1"/>
          <p:nvPr/>
        </p:nvSpPr>
        <p:spPr>
          <a:xfrm>
            <a:off x="2717152" y="3199459"/>
            <a:ext cx="59182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5</a:t>
            </a:r>
          </a:p>
        </p:txBody>
      </p:sp>
      <p:cxnSp>
        <p:nvCxnSpPr>
          <p:cNvPr id="57" name="Düz Bağlayıcı 56"/>
          <p:cNvCxnSpPr/>
          <p:nvPr/>
        </p:nvCxnSpPr>
        <p:spPr>
          <a:xfrm>
            <a:off x="2259258" y="3054076"/>
            <a:ext cx="150200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Metin kutusu 17"/>
          <p:cNvSpPr txBox="1"/>
          <p:nvPr/>
        </p:nvSpPr>
        <p:spPr>
          <a:xfrm>
            <a:off x="4749874" y="1565265"/>
            <a:ext cx="61427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0</a:t>
            </a:r>
          </a:p>
        </p:txBody>
      </p:sp>
      <p:sp>
        <p:nvSpPr>
          <p:cNvPr id="19" name="Metin kutusu 18"/>
          <p:cNvSpPr txBox="1"/>
          <p:nvPr/>
        </p:nvSpPr>
        <p:spPr>
          <a:xfrm>
            <a:off x="4029881" y="2281656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20" name="Metin kutusu 19"/>
          <p:cNvSpPr txBox="1"/>
          <p:nvPr/>
        </p:nvSpPr>
        <p:spPr>
          <a:xfrm>
            <a:off x="4594741" y="2242214"/>
            <a:ext cx="77777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11</a:t>
            </a:r>
          </a:p>
        </p:txBody>
      </p:sp>
      <p:sp>
        <p:nvSpPr>
          <p:cNvPr id="21" name="Metin kutusu 20"/>
          <p:cNvSpPr txBox="1"/>
          <p:nvPr/>
        </p:nvSpPr>
        <p:spPr>
          <a:xfrm>
            <a:off x="4537522" y="3173862"/>
            <a:ext cx="77777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11</a:t>
            </a:r>
          </a:p>
        </p:txBody>
      </p:sp>
      <p:cxnSp>
        <p:nvCxnSpPr>
          <p:cNvPr id="22" name="Düz Bağlayıcı 21"/>
          <p:cNvCxnSpPr/>
          <p:nvPr/>
        </p:nvCxnSpPr>
        <p:spPr>
          <a:xfrm>
            <a:off x="4171684" y="3064967"/>
            <a:ext cx="150200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Metin kutusu 23"/>
          <p:cNvSpPr txBox="1"/>
          <p:nvPr/>
        </p:nvSpPr>
        <p:spPr>
          <a:xfrm>
            <a:off x="7044303" y="1603476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32" name="Metin kutusu 31"/>
          <p:cNvSpPr txBox="1"/>
          <p:nvPr/>
        </p:nvSpPr>
        <p:spPr>
          <a:xfrm>
            <a:off x="7673393" y="1717320"/>
            <a:ext cx="61747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0</a:t>
            </a:r>
          </a:p>
        </p:txBody>
      </p:sp>
      <p:sp>
        <p:nvSpPr>
          <p:cNvPr id="33" name="Metin kutusu 32"/>
          <p:cNvSpPr txBox="1"/>
          <p:nvPr/>
        </p:nvSpPr>
        <p:spPr>
          <a:xfrm>
            <a:off x="8230628" y="1603476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34" name="Metin kutusu 33"/>
          <p:cNvSpPr txBox="1"/>
          <p:nvPr/>
        </p:nvSpPr>
        <p:spPr>
          <a:xfrm>
            <a:off x="6364570" y="1704442"/>
            <a:ext cx="60625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9</a:t>
            </a:r>
          </a:p>
        </p:txBody>
      </p:sp>
      <p:sp>
        <p:nvSpPr>
          <p:cNvPr id="37" name="Metin kutusu 36"/>
          <p:cNvSpPr txBox="1"/>
          <p:nvPr/>
        </p:nvSpPr>
        <p:spPr>
          <a:xfrm>
            <a:off x="8833440" y="1696747"/>
            <a:ext cx="59663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9</a:t>
            </a:r>
          </a:p>
        </p:txBody>
      </p:sp>
      <p:sp>
        <p:nvSpPr>
          <p:cNvPr id="39" name="1.işlem"/>
          <p:cNvSpPr/>
          <p:nvPr/>
        </p:nvSpPr>
        <p:spPr>
          <a:xfrm>
            <a:off x="2117455" y="4833849"/>
            <a:ext cx="1350032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rgbClr val="000000">
                    <a:lumMod val="95000"/>
                    <a:lumOff val="5000"/>
                  </a:srgbClr>
                </a:solidFill>
              </a:rPr>
              <a:t>Sonuç Göster</a:t>
            </a:r>
          </a:p>
        </p:txBody>
      </p:sp>
      <p:sp>
        <p:nvSpPr>
          <p:cNvPr id="40" name="2.işlem"/>
          <p:cNvSpPr/>
          <p:nvPr/>
        </p:nvSpPr>
        <p:spPr>
          <a:xfrm>
            <a:off x="4029881" y="4833848"/>
            <a:ext cx="1350032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rgbClr val="000000">
                    <a:lumMod val="95000"/>
                    <a:lumOff val="5000"/>
                  </a:srgbClr>
                </a:solidFill>
              </a:rPr>
              <a:t>Sonuç Göster</a:t>
            </a:r>
          </a:p>
        </p:txBody>
      </p:sp>
      <p:sp>
        <p:nvSpPr>
          <p:cNvPr id="41" name="3.işlem"/>
          <p:cNvSpPr/>
          <p:nvPr/>
        </p:nvSpPr>
        <p:spPr>
          <a:xfrm>
            <a:off x="9877129" y="1730270"/>
            <a:ext cx="1350032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rgbClr val="000000">
                    <a:lumMod val="95000"/>
                    <a:lumOff val="5000"/>
                  </a:srgbClr>
                </a:solidFill>
              </a:rPr>
              <a:t>Sonuç Göster</a:t>
            </a:r>
          </a:p>
        </p:txBody>
      </p:sp>
      <p:sp>
        <p:nvSpPr>
          <p:cNvPr id="42" name="4.işlem"/>
          <p:cNvSpPr/>
          <p:nvPr/>
        </p:nvSpPr>
        <p:spPr>
          <a:xfrm>
            <a:off x="9907824" y="2566216"/>
            <a:ext cx="1350032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rgbClr val="000000">
                    <a:lumMod val="95000"/>
                    <a:lumOff val="5000"/>
                  </a:srgbClr>
                </a:solidFill>
              </a:rPr>
              <a:t>Sonuç Göster</a:t>
            </a:r>
          </a:p>
        </p:txBody>
      </p:sp>
      <p:sp>
        <p:nvSpPr>
          <p:cNvPr id="43" name="Metin kutusu 42"/>
          <p:cNvSpPr txBox="1"/>
          <p:nvPr/>
        </p:nvSpPr>
        <p:spPr>
          <a:xfrm>
            <a:off x="10117641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35" name="Metin kutusu 34"/>
          <p:cNvSpPr txBox="1"/>
          <p:nvPr/>
        </p:nvSpPr>
        <p:spPr>
          <a:xfrm>
            <a:off x="7075161" y="2442506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45" name="Metin kutusu 44"/>
          <p:cNvSpPr txBox="1"/>
          <p:nvPr/>
        </p:nvSpPr>
        <p:spPr>
          <a:xfrm>
            <a:off x="7572653" y="2543472"/>
            <a:ext cx="88197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17</a:t>
            </a:r>
          </a:p>
        </p:txBody>
      </p:sp>
      <p:sp>
        <p:nvSpPr>
          <p:cNvPr id="46" name="Metin kutusu 45"/>
          <p:cNvSpPr txBox="1"/>
          <p:nvPr/>
        </p:nvSpPr>
        <p:spPr>
          <a:xfrm>
            <a:off x="8261486" y="2442506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47" name="Metin kutusu 46"/>
          <p:cNvSpPr txBox="1"/>
          <p:nvPr/>
        </p:nvSpPr>
        <p:spPr>
          <a:xfrm>
            <a:off x="6395428" y="2543472"/>
            <a:ext cx="61427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0</a:t>
            </a:r>
          </a:p>
        </p:txBody>
      </p:sp>
      <p:sp>
        <p:nvSpPr>
          <p:cNvPr id="48" name="Metin kutusu 47"/>
          <p:cNvSpPr txBox="1"/>
          <p:nvPr/>
        </p:nvSpPr>
        <p:spPr>
          <a:xfrm>
            <a:off x="8864298" y="2535777"/>
            <a:ext cx="88197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17</a:t>
            </a:r>
          </a:p>
        </p:txBody>
      </p:sp>
      <p:sp>
        <p:nvSpPr>
          <p:cNvPr id="38" name="Metin kutusu 37"/>
          <p:cNvSpPr txBox="1"/>
          <p:nvPr/>
        </p:nvSpPr>
        <p:spPr>
          <a:xfrm>
            <a:off x="10075709" y="3821213"/>
            <a:ext cx="21007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Toplama İşleminde</a:t>
            </a:r>
          </a:p>
          <a:p>
            <a:pPr algn="ctr"/>
            <a:r>
              <a:rPr lang="tr-TR" dirty="0">
                <a:solidFill>
                  <a:srgbClr val="523100"/>
                </a:solidFill>
              </a:rPr>
              <a:t>Sıfırın Etkisi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386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115" grpId="0"/>
      <p:bldP spid="21" grpId="0"/>
      <p:bldP spid="37" grpId="0"/>
      <p:bldP spid="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639118" y="684337"/>
            <a:ext cx="459234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BOZKURT</a:t>
            </a: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endParaRPr lang="tr-TR" sz="25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info@mebders.com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www.mebders.com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5252323" y="4884152"/>
            <a:ext cx="1779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ahoma"/>
              </a:rPr>
              <a:t>©yenislayt.com</a:t>
            </a:r>
          </a:p>
        </p:txBody>
      </p:sp>
      <p:sp>
        <p:nvSpPr>
          <p:cNvPr id="6" name="Yuvarlatılmış Dikdörtgen 5">
            <a:hlinkClick r:id="" action="ppaction://hlinkshowjump?jump=endshow"/>
          </p:cNvPr>
          <p:cNvSpPr/>
          <p:nvPr/>
        </p:nvSpPr>
        <p:spPr>
          <a:xfrm>
            <a:off x="10128738" y="5444197"/>
            <a:ext cx="1294228" cy="54864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66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9"/>
  <p:tag name="ISPRING_RESOURCE_PATHS_HASH_PRESENTER" val="1e19cb7121b7d5113292d5c2c3a1da11f3f9746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4160</TotalTime>
  <Words>162</Words>
  <Application>Microsoft Office PowerPoint</Application>
  <PresentationFormat>Geniş ekran</PresentationFormat>
  <Paragraphs>86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Calibri</vt:lpstr>
      <vt:lpstr>Hand writing Mutlu</vt:lpstr>
      <vt:lpstr>Tahoma</vt:lpstr>
      <vt:lpstr>Advertising_Booth_Display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Toplama İşleminde Sıfırın Etkisi</dc:title>
  <dc:creator>www.mebders.com</dc:creator>
  <cp:lastModifiedBy>Muhammet Bozkurt</cp:lastModifiedBy>
  <cp:revision>267</cp:revision>
  <dcterms:created xsi:type="dcterms:W3CDTF">2015-08-18T22:48:21Z</dcterms:created>
  <dcterms:modified xsi:type="dcterms:W3CDTF">2018-04-10T23:00:52Z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47CDB9D4-C571-40E4-A60F-B84C9155C95F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