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</p:sldMasterIdLst>
  <p:sldIdLst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4" r:id="rId19"/>
  </p:sldIdLst>
  <p:sldSz cx="12192000" cy="6858000"/>
  <p:notesSz cx="6858000" cy="9144000"/>
  <p:custDataLst>
    <p:tags r:id="rId20"/>
  </p:custDataLst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9536"/>
    <a:srgbClr val="523100"/>
    <a:srgbClr val="150C00"/>
    <a:srgbClr val="794903"/>
    <a:srgbClr val="6E4200"/>
    <a:srgbClr val="160D00"/>
    <a:srgbClr val="271800"/>
    <a:srgbClr val="F2A8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56" d="100"/>
          <a:sy n="56" d="100"/>
        </p:scale>
        <p:origin x="629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8100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7CD7D-0373-438D-A611-2B18760BCCA2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4/11/2018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B9F62D-FC13-4409-A200-9F9225F350D0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830049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ed_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 userDrawn="1"/>
        </p:nvSpPr>
        <p:spPr>
          <a:xfrm>
            <a:off x="342901" y="-533400"/>
            <a:ext cx="11544300" cy="7325784"/>
          </a:xfrm>
          <a:prstGeom prst="ellipse">
            <a:avLst/>
          </a:prstGeom>
          <a:gradFill flip="none" rotWithShape="1">
            <a:gsLst>
              <a:gs pos="37000">
                <a:schemeClr val="accent5">
                  <a:lumMod val="76000"/>
                </a:schemeClr>
              </a:gs>
              <a:gs pos="0">
                <a:schemeClr val="accent5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" name="Rectangle 7"/>
          <p:cNvSpPr/>
          <p:nvPr userDrawn="1"/>
        </p:nvSpPr>
        <p:spPr>
          <a:xfrm>
            <a:off x="0" y="4191000"/>
            <a:ext cx="12192000" cy="2667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" name="Oval 4"/>
          <p:cNvSpPr/>
          <p:nvPr userDrawn="1"/>
        </p:nvSpPr>
        <p:spPr>
          <a:xfrm>
            <a:off x="0" y="4343400"/>
            <a:ext cx="12192000" cy="2514600"/>
          </a:xfrm>
          <a:prstGeom prst="ellipse">
            <a:avLst/>
          </a:prstGeom>
          <a:gradFill flip="none" rotWithShape="1">
            <a:gsLst>
              <a:gs pos="40000">
                <a:schemeClr val="accent5">
                  <a:lumMod val="68000"/>
                </a:schemeClr>
              </a:gs>
              <a:gs pos="0">
                <a:schemeClr val="accent5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5CDFB-02A4-4794-A347-70471386EC81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4/11/2018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B282FE-E361-4CEC-A72F-9E53845330A7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434582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8100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BB411-A31F-4C74-86E0-37E823FE09E7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4/11/2018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568415-F5C2-4A62-9197-6D18D847839A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102357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ed_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 userDrawn="1"/>
        </p:nvSpPr>
        <p:spPr>
          <a:xfrm>
            <a:off x="342901" y="-533400"/>
            <a:ext cx="11544300" cy="7325784"/>
          </a:xfrm>
          <a:prstGeom prst="ellipse">
            <a:avLst/>
          </a:prstGeom>
          <a:gradFill flip="none" rotWithShape="1">
            <a:gsLst>
              <a:gs pos="37000">
                <a:schemeClr val="accent5">
                  <a:lumMod val="76000"/>
                </a:schemeClr>
              </a:gs>
              <a:gs pos="0">
                <a:schemeClr val="accent5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" name="Rectangle 7"/>
          <p:cNvSpPr/>
          <p:nvPr userDrawn="1"/>
        </p:nvSpPr>
        <p:spPr>
          <a:xfrm>
            <a:off x="0" y="4191000"/>
            <a:ext cx="12192000" cy="2667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" name="Oval 4"/>
          <p:cNvSpPr/>
          <p:nvPr userDrawn="1"/>
        </p:nvSpPr>
        <p:spPr>
          <a:xfrm>
            <a:off x="0" y="4343400"/>
            <a:ext cx="12192000" cy="2514600"/>
          </a:xfrm>
          <a:prstGeom prst="ellipse">
            <a:avLst/>
          </a:prstGeom>
          <a:gradFill flip="none" rotWithShape="1">
            <a:gsLst>
              <a:gs pos="40000">
                <a:schemeClr val="accent5">
                  <a:lumMod val="68000"/>
                </a:schemeClr>
              </a:gs>
              <a:gs pos="0">
                <a:schemeClr val="accent5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C160C-0521-4735-8F58-EFFF5270DCDF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4/11/2018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9F3B71-CE77-445F-971A-9E65000F32C5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65738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41B20"/>
            </a:gs>
            <a:gs pos="19000">
              <a:srgbClr val="141B20"/>
            </a:gs>
            <a:gs pos="39999">
              <a:srgbClr val="27343F"/>
            </a:gs>
            <a:gs pos="67000">
              <a:srgbClr val="000000"/>
            </a:gs>
            <a:gs pos="100000">
              <a:srgbClr val="485F7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text styles</a:t>
            </a:r>
          </a:p>
          <a:p>
            <a:pPr lvl="1"/>
            <a:r>
              <a:rPr lang="en-US" altLang="tr-TR"/>
              <a:t>Second level</a:t>
            </a:r>
          </a:p>
          <a:p>
            <a:pPr lvl="2"/>
            <a:r>
              <a:rPr lang="en-US" altLang="tr-TR"/>
              <a:t>Third level</a:t>
            </a:r>
          </a:p>
          <a:p>
            <a:pPr lvl="3"/>
            <a:r>
              <a:rPr lang="en-US" altLang="tr-TR"/>
              <a:t>Fourth level</a:t>
            </a:r>
          </a:p>
          <a:p>
            <a:pPr lvl="4"/>
            <a:r>
              <a:rPr lang="en-US" altLang="tr-TR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F46347-80BD-4281-9A7D-0AED6FAD8E00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4/11/2018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681F1F-4A5D-4C37-BE75-A4938DB575D2}" type="slidenum">
              <a:rPr lang="en-US" altLang="tr-TR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tr-TR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814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rtl="0" fontAlgn="base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457189" indent="-457189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41B20"/>
            </a:gs>
            <a:gs pos="19000">
              <a:srgbClr val="141B20"/>
            </a:gs>
            <a:gs pos="39999">
              <a:srgbClr val="27343F"/>
            </a:gs>
            <a:gs pos="67000">
              <a:srgbClr val="000000"/>
            </a:gs>
            <a:gs pos="100000">
              <a:srgbClr val="485F7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text styles</a:t>
            </a:r>
          </a:p>
          <a:p>
            <a:pPr lvl="1"/>
            <a:r>
              <a:rPr lang="en-US" altLang="tr-TR"/>
              <a:t>Second level</a:t>
            </a:r>
          </a:p>
          <a:p>
            <a:pPr lvl="2"/>
            <a:r>
              <a:rPr lang="en-US" altLang="tr-TR"/>
              <a:t>Third level</a:t>
            </a:r>
          </a:p>
          <a:p>
            <a:pPr lvl="3"/>
            <a:r>
              <a:rPr lang="en-US" altLang="tr-TR"/>
              <a:t>Fourth level</a:t>
            </a:r>
          </a:p>
          <a:p>
            <a:pPr lvl="4"/>
            <a:r>
              <a:rPr lang="en-US" altLang="tr-TR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7ABA8A-3FE2-4C1C-82FD-14E02E2E916F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4/11/2018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3456275-69BF-4A56-B691-A9AD780ADCC5}" type="slidenum">
              <a:rPr lang="en-US" altLang="tr-TR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tr-TR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446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txStyles>
    <p:titleStyle>
      <a:lvl1pPr algn="ctr" rtl="0" fontAlgn="base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457189" indent="-457189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29.wav"/><Relationship Id="rId13" Type="http://schemas.openxmlformats.org/officeDocument/2006/relationships/image" Target="../media/image8.png"/><Relationship Id="rId3" Type="http://schemas.openxmlformats.org/officeDocument/2006/relationships/audio" Target="../media/audio32.wav"/><Relationship Id="rId7" Type="http://schemas.openxmlformats.org/officeDocument/2006/relationships/audio" Target="../media/audio28.wav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6.png"/><Relationship Id="rId11" Type="http://schemas.openxmlformats.org/officeDocument/2006/relationships/image" Target="../media/image2.png"/><Relationship Id="rId5" Type="http://schemas.openxmlformats.org/officeDocument/2006/relationships/image" Target="../media/image17.png"/><Relationship Id="rId10" Type="http://schemas.openxmlformats.org/officeDocument/2006/relationships/image" Target="../media/image24.png"/><Relationship Id="rId4" Type="http://schemas.openxmlformats.org/officeDocument/2006/relationships/image" Target="../media/image3.pn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28.wav"/><Relationship Id="rId13" Type="http://schemas.openxmlformats.org/officeDocument/2006/relationships/image" Target="../media/image8.png"/><Relationship Id="rId3" Type="http://schemas.openxmlformats.org/officeDocument/2006/relationships/audio" Target="../media/audio33.wav"/><Relationship Id="rId7" Type="http://schemas.openxmlformats.org/officeDocument/2006/relationships/audio" Target="../media/audio29.wav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14.png"/><Relationship Id="rId11" Type="http://schemas.openxmlformats.org/officeDocument/2006/relationships/image" Target="../media/image2.png"/><Relationship Id="rId5" Type="http://schemas.openxmlformats.org/officeDocument/2006/relationships/image" Target="../media/image7.png"/><Relationship Id="rId10" Type="http://schemas.openxmlformats.org/officeDocument/2006/relationships/image" Target="../media/image23.png"/><Relationship Id="rId4" Type="http://schemas.openxmlformats.org/officeDocument/2006/relationships/image" Target="../media/image3.png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29.wav"/><Relationship Id="rId13" Type="http://schemas.openxmlformats.org/officeDocument/2006/relationships/image" Target="../media/image8.png"/><Relationship Id="rId3" Type="http://schemas.openxmlformats.org/officeDocument/2006/relationships/audio" Target="../media/audio34.wav"/><Relationship Id="rId7" Type="http://schemas.openxmlformats.org/officeDocument/2006/relationships/audio" Target="../media/audio28.wav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14.png"/><Relationship Id="rId11" Type="http://schemas.openxmlformats.org/officeDocument/2006/relationships/image" Target="../media/image2.png"/><Relationship Id="rId5" Type="http://schemas.openxmlformats.org/officeDocument/2006/relationships/image" Target="../media/image7.png"/><Relationship Id="rId10" Type="http://schemas.openxmlformats.org/officeDocument/2006/relationships/image" Target="../media/image23.png"/><Relationship Id="rId4" Type="http://schemas.openxmlformats.org/officeDocument/2006/relationships/image" Target="../media/image3.png"/><Relationship Id="rId9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29.wav"/><Relationship Id="rId13" Type="http://schemas.openxmlformats.org/officeDocument/2006/relationships/image" Target="../media/image8.png"/><Relationship Id="rId3" Type="http://schemas.openxmlformats.org/officeDocument/2006/relationships/audio" Target="../media/audio35.wav"/><Relationship Id="rId7" Type="http://schemas.openxmlformats.org/officeDocument/2006/relationships/audio" Target="../media/audio28.wav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28.png"/><Relationship Id="rId11" Type="http://schemas.openxmlformats.org/officeDocument/2006/relationships/image" Target="../media/image2.png"/><Relationship Id="rId5" Type="http://schemas.openxmlformats.org/officeDocument/2006/relationships/image" Target="../media/image27.png"/><Relationship Id="rId10" Type="http://schemas.openxmlformats.org/officeDocument/2006/relationships/image" Target="../media/image29.png"/><Relationship Id="rId4" Type="http://schemas.openxmlformats.org/officeDocument/2006/relationships/image" Target="../media/image3.png"/><Relationship Id="rId9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28.wav"/><Relationship Id="rId13" Type="http://schemas.openxmlformats.org/officeDocument/2006/relationships/image" Target="../media/image8.png"/><Relationship Id="rId3" Type="http://schemas.openxmlformats.org/officeDocument/2006/relationships/audio" Target="../media/audio36.wav"/><Relationship Id="rId7" Type="http://schemas.openxmlformats.org/officeDocument/2006/relationships/audio" Target="../media/audio29.wav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28.png"/><Relationship Id="rId11" Type="http://schemas.openxmlformats.org/officeDocument/2006/relationships/image" Target="../media/image2.png"/><Relationship Id="rId5" Type="http://schemas.openxmlformats.org/officeDocument/2006/relationships/image" Target="../media/image18.png"/><Relationship Id="rId10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29.wav"/><Relationship Id="rId13" Type="http://schemas.openxmlformats.org/officeDocument/2006/relationships/image" Target="../media/image8.png"/><Relationship Id="rId3" Type="http://schemas.openxmlformats.org/officeDocument/2006/relationships/audio" Target="../media/audio37.wav"/><Relationship Id="rId7" Type="http://schemas.openxmlformats.org/officeDocument/2006/relationships/audio" Target="../media/audio28.wav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28.png"/><Relationship Id="rId11" Type="http://schemas.openxmlformats.org/officeDocument/2006/relationships/image" Target="../media/image2.png"/><Relationship Id="rId5" Type="http://schemas.openxmlformats.org/officeDocument/2006/relationships/image" Target="../media/image15.png"/><Relationship Id="rId10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audio28.wav"/><Relationship Id="rId13" Type="http://schemas.openxmlformats.org/officeDocument/2006/relationships/image" Target="../media/image8.png"/><Relationship Id="rId3" Type="http://schemas.openxmlformats.org/officeDocument/2006/relationships/audio" Target="../media/audio38.wav"/><Relationship Id="rId7" Type="http://schemas.openxmlformats.org/officeDocument/2006/relationships/audio" Target="../media/audio29.wav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4.png"/><Relationship Id="rId11" Type="http://schemas.openxmlformats.org/officeDocument/2006/relationships/image" Target="../media/image2.png"/><Relationship Id="rId5" Type="http://schemas.openxmlformats.org/officeDocument/2006/relationships/image" Target="../media/image15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9.wav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.xml"/><Relationship Id="rId6" Type="http://schemas.openxmlformats.org/officeDocument/2006/relationships/hyperlink" Target="mailto:info@mebders.com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13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.png"/><Relationship Id="rId1" Type="http://schemas.openxmlformats.org/officeDocument/2006/relationships/tags" Target="../tags/tag3.xml"/><Relationship Id="rId6" Type="http://schemas.openxmlformats.org/officeDocument/2006/relationships/audio" Target="../media/audio4.wav"/><Relationship Id="rId11" Type="http://schemas.openxmlformats.org/officeDocument/2006/relationships/image" Target="../media/image5.png"/><Relationship Id="rId5" Type="http://schemas.openxmlformats.org/officeDocument/2006/relationships/audio" Target="../media/audio3.wav"/><Relationship Id="rId15" Type="http://schemas.openxmlformats.org/officeDocument/2006/relationships/image" Target="../media/image1.png"/><Relationship Id="rId10" Type="http://schemas.openxmlformats.org/officeDocument/2006/relationships/image" Target="../media/image4.png"/><Relationship Id="rId4" Type="http://schemas.openxmlformats.org/officeDocument/2006/relationships/audio" Target="../media/audio2.wav"/><Relationship Id="rId9" Type="http://schemas.openxmlformats.org/officeDocument/2006/relationships/image" Target="../media/image3.png"/><Relationship Id="rId1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.png"/><Relationship Id="rId3" Type="http://schemas.openxmlformats.org/officeDocument/2006/relationships/audio" Target="../media/audio7.wav"/><Relationship Id="rId7" Type="http://schemas.openxmlformats.org/officeDocument/2006/relationships/audio" Target="../media/audio11.wav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audio" Target="../media/audio10.wav"/><Relationship Id="rId11" Type="http://schemas.openxmlformats.org/officeDocument/2006/relationships/image" Target="../media/image11.png"/><Relationship Id="rId5" Type="http://schemas.openxmlformats.org/officeDocument/2006/relationships/audio" Target="../media/audio9.wav"/><Relationship Id="rId10" Type="http://schemas.openxmlformats.org/officeDocument/2006/relationships/image" Target="../media/image10.png"/><Relationship Id="rId4" Type="http://schemas.openxmlformats.org/officeDocument/2006/relationships/audio" Target="../media/audio8.wav"/><Relationship Id="rId9" Type="http://schemas.openxmlformats.org/officeDocument/2006/relationships/image" Target="../media/image9.png"/><Relationship Id="rId1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.png"/><Relationship Id="rId3" Type="http://schemas.openxmlformats.org/officeDocument/2006/relationships/audio" Target="../media/audio12.wav"/><Relationship Id="rId7" Type="http://schemas.openxmlformats.org/officeDocument/2006/relationships/audio" Target="../media/audio16.wav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audio" Target="../media/audio15.wav"/><Relationship Id="rId11" Type="http://schemas.openxmlformats.org/officeDocument/2006/relationships/image" Target="../media/image14.png"/><Relationship Id="rId5" Type="http://schemas.openxmlformats.org/officeDocument/2006/relationships/audio" Target="../media/audio14.wav"/><Relationship Id="rId10" Type="http://schemas.openxmlformats.org/officeDocument/2006/relationships/image" Target="../media/image13.png"/><Relationship Id="rId4" Type="http://schemas.openxmlformats.org/officeDocument/2006/relationships/audio" Target="../media/audio13.wav"/><Relationship Id="rId9" Type="http://schemas.openxmlformats.org/officeDocument/2006/relationships/image" Target="../media/image12.png"/><Relationship Id="rId1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.png"/><Relationship Id="rId3" Type="http://schemas.openxmlformats.org/officeDocument/2006/relationships/audio" Target="../media/audio17.wav"/><Relationship Id="rId7" Type="http://schemas.openxmlformats.org/officeDocument/2006/relationships/audio" Target="../media/audio21.wav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audio" Target="../media/audio20.wav"/><Relationship Id="rId11" Type="http://schemas.openxmlformats.org/officeDocument/2006/relationships/image" Target="../media/image17.png"/><Relationship Id="rId5" Type="http://schemas.openxmlformats.org/officeDocument/2006/relationships/audio" Target="../media/audio19.wav"/><Relationship Id="rId10" Type="http://schemas.openxmlformats.org/officeDocument/2006/relationships/image" Target="../media/image16.png"/><Relationship Id="rId4" Type="http://schemas.openxmlformats.org/officeDocument/2006/relationships/audio" Target="../media/audio18.wav"/><Relationship Id="rId9" Type="http://schemas.openxmlformats.org/officeDocument/2006/relationships/image" Target="../media/image15.png"/><Relationship Id="rId1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.png"/><Relationship Id="rId3" Type="http://schemas.openxmlformats.org/officeDocument/2006/relationships/audio" Target="../media/audio22.wav"/><Relationship Id="rId7" Type="http://schemas.openxmlformats.org/officeDocument/2006/relationships/audio" Target="../media/audio26.wav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audio" Target="../media/audio25.wav"/><Relationship Id="rId11" Type="http://schemas.openxmlformats.org/officeDocument/2006/relationships/image" Target="../media/image20.png"/><Relationship Id="rId5" Type="http://schemas.openxmlformats.org/officeDocument/2006/relationships/audio" Target="../media/audio24.wav"/><Relationship Id="rId10" Type="http://schemas.openxmlformats.org/officeDocument/2006/relationships/image" Target="../media/image19.png"/><Relationship Id="rId4" Type="http://schemas.openxmlformats.org/officeDocument/2006/relationships/audio" Target="../media/audio23.wav"/><Relationship Id="rId9" Type="http://schemas.openxmlformats.org/officeDocument/2006/relationships/image" Target="../media/image18.png"/><Relationship Id="rId1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29.wav"/><Relationship Id="rId13" Type="http://schemas.openxmlformats.org/officeDocument/2006/relationships/image" Target="../media/image8.png"/><Relationship Id="rId3" Type="http://schemas.openxmlformats.org/officeDocument/2006/relationships/audio" Target="../media/audio27.wav"/><Relationship Id="rId7" Type="http://schemas.openxmlformats.org/officeDocument/2006/relationships/audio" Target="../media/audio28.wav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6.png"/><Relationship Id="rId11" Type="http://schemas.openxmlformats.org/officeDocument/2006/relationships/image" Target="../media/image2.png"/><Relationship Id="rId5" Type="http://schemas.openxmlformats.org/officeDocument/2006/relationships/image" Target="../media/image5.png"/><Relationship Id="rId10" Type="http://schemas.openxmlformats.org/officeDocument/2006/relationships/image" Target="../media/image22.png"/><Relationship Id="rId4" Type="http://schemas.openxmlformats.org/officeDocument/2006/relationships/image" Target="../media/image3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29.wav"/><Relationship Id="rId13" Type="http://schemas.openxmlformats.org/officeDocument/2006/relationships/image" Target="../media/image8.png"/><Relationship Id="rId3" Type="http://schemas.openxmlformats.org/officeDocument/2006/relationships/audio" Target="../media/audio30.wav"/><Relationship Id="rId7" Type="http://schemas.openxmlformats.org/officeDocument/2006/relationships/audio" Target="../media/audio28.wav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6.png"/><Relationship Id="rId11" Type="http://schemas.openxmlformats.org/officeDocument/2006/relationships/image" Target="../media/image2.png"/><Relationship Id="rId5" Type="http://schemas.openxmlformats.org/officeDocument/2006/relationships/image" Target="../media/image10.png"/><Relationship Id="rId10" Type="http://schemas.openxmlformats.org/officeDocument/2006/relationships/image" Target="../media/image23.png"/><Relationship Id="rId4" Type="http://schemas.openxmlformats.org/officeDocument/2006/relationships/image" Target="../media/image3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29.wav"/><Relationship Id="rId13" Type="http://schemas.openxmlformats.org/officeDocument/2006/relationships/image" Target="../media/image8.png"/><Relationship Id="rId3" Type="http://schemas.openxmlformats.org/officeDocument/2006/relationships/audio" Target="../media/audio31.wav"/><Relationship Id="rId7" Type="http://schemas.openxmlformats.org/officeDocument/2006/relationships/audio" Target="../media/audio28.wav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4.png"/><Relationship Id="rId11" Type="http://schemas.openxmlformats.org/officeDocument/2006/relationships/image" Target="../media/image2.png"/><Relationship Id="rId5" Type="http://schemas.openxmlformats.org/officeDocument/2006/relationships/image" Target="../media/image11.png"/><Relationship Id="rId10" Type="http://schemas.openxmlformats.org/officeDocument/2006/relationships/image" Target="../media/image24.png"/><Relationship Id="rId4" Type="http://schemas.openxmlformats.org/officeDocument/2006/relationships/image" Target="../media/image3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473" y="-121626"/>
            <a:ext cx="8548789" cy="665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68" y="3344220"/>
            <a:ext cx="1589676" cy="2836296"/>
          </a:xfrm>
          <a:prstGeom prst="rect">
            <a:avLst/>
          </a:prstGeom>
        </p:spPr>
      </p:pic>
      <p:sp>
        <p:nvSpPr>
          <p:cNvPr id="8" name="Yuvarlatılmış Dikdörtgen 7">
            <a:hlinkClick r:id="" action="ppaction://hlinkshowjump?jump=nextslide"/>
          </p:cNvPr>
          <p:cNvSpPr/>
          <p:nvPr/>
        </p:nvSpPr>
        <p:spPr>
          <a:xfrm>
            <a:off x="8079129" y="4861367"/>
            <a:ext cx="1296365" cy="4629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Derse Geç</a:t>
            </a:r>
          </a:p>
        </p:txBody>
      </p:sp>
      <p:sp>
        <p:nvSpPr>
          <p:cNvPr id="11" name="Metin kutusu 10"/>
          <p:cNvSpPr txBox="1"/>
          <p:nvPr/>
        </p:nvSpPr>
        <p:spPr>
          <a:xfrm>
            <a:off x="3379807" y="1111405"/>
            <a:ext cx="242085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SINIF		: </a:t>
            </a:r>
            <a:r>
              <a:rPr lang="tr-TR" sz="25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12" name="Metin kutusu 11"/>
          <p:cNvSpPr txBox="1"/>
          <p:nvPr/>
        </p:nvSpPr>
        <p:spPr>
          <a:xfrm>
            <a:off x="3379807" y="1588459"/>
            <a:ext cx="395255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DERS		: </a:t>
            </a:r>
            <a:r>
              <a:rPr lang="tr-TR" sz="25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MATEMATİK</a:t>
            </a:r>
          </a:p>
        </p:txBody>
      </p:sp>
      <p:sp>
        <p:nvSpPr>
          <p:cNvPr id="13" name="Metin kutusu 12"/>
          <p:cNvSpPr txBox="1"/>
          <p:nvPr/>
        </p:nvSpPr>
        <p:spPr>
          <a:xfrm>
            <a:off x="3379807" y="2534688"/>
            <a:ext cx="548579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KONU		: </a:t>
            </a:r>
            <a:r>
              <a:rPr lang="tr-TR" sz="25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GEOMETRİK CİSİMLER</a:t>
            </a:r>
          </a:p>
        </p:txBody>
      </p:sp>
      <p:sp>
        <p:nvSpPr>
          <p:cNvPr id="14" name="Metin kutusu 13"/>
          <p:cNvSpPr txBox="1"/>
          <p:nvPr/>
        </p:nvSpPr>
        <p:spPr>
          <a:xfrm>
            <a:off x="3379807" y="2055977"/>
            <a:ext cx="242085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dirty="0">
                <a:solidFill>
                  <a:srgbClr val="6C0000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ÜNİTE		: </a:t>
            </a:r>
            <a:r>
              <a:rPr lang="tr-TR" sz="2500" dirty="0">
                <a:solidFill>
                  <a:srgbClr val="F0F3FB">
                    <a:lumMod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15" name="Metin kutusu 14"/>
          <p:cNvSpPr txBox="1"/>
          <p:nvPr/>
        </p:nvSpPr>
        <p:spPr>
          <a:xfrm>
            <a:off x="3379807" y="3000549"/>
            <a:ext cx="6176692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dirty="0">
                <a:solidFill>
                  <a:srgbClr val="6C0000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KAZANIM	: </a:t>
            </a:r>
          </a:p>
          <a:p>
            <a:pPr marL="342900" indent="-342900">
              <a:buAutoNum type="arabicPeriod"/>
            </a:pPr>
            <a:r>
              <a:rPr lang="tr-TR" dirty="0">
                <a:solidFill>
                  <a:srgbClr val="F0F3FB">
                    <a:lumMod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Geometrik cisimlerden küp, prizma, silindir, koni</a:t>
            </a:r>
          </a:p>
          <a:p>
            <a:r>
              <a:rPr lang="tr-TR" dirty="0">
                <a:solidFill>
                  <a:srgbClr val="F0F3FB">
                    <a:lumMod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 küreye benzeyen nesneleri belirtir.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115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in_Boar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070" y="158057"/>
            <a:ext cx="7264725" cy="6378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3159282" y="946600"/>
            <a:ext cx="5944686" cy="707886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lin ang="27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Arkadaşlar silindire benzemeyen cisimlerin altındaki kutuya tıklar mısınız ?</a:t>
            </a:r>
          </a:p>
        </p:txBody>
      </p:sp>
      <p:sp>
        <p:nvSpPr>
          <p:cNvPr id="7" name="Yuvarlatılmış Dikdörtgen 6"/>
          <p:cNvSpPr/>
          <p:nvPr/>
        </p:nvSpPr>
        <p:spPr>
          <a:xfrm>
            <a:off x="3107216" y="2282505"/>
            <a:ext cx="1402342" cy="1080000"/>
          </a:xfrm>
          <a:prstGeom prst="roundRect">
            <a:avLst/>
          </a:prstGeom>
          <a:solidFill>
            <a:srgbClr val="D59536"/>
          </a:solidFill>
          <a:ln>
            <a:solidFill>
              <a:srgbClr val="7949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2" name="Yuvarlatılmış Dikdörtgen 21"/>
          <p:cNvSpPr/>
          <p:nvPr/>
        </p:nvSpPr>
        <p:spPr>
          <a:xfrm>
            <a:off x="4639284" y="2282504"/>
            <a:ext cx="1402342" cy="1080000"/>
          </a:xfrm>
          <a:prstGeom prst="roundRect">
            <a:avLst/>
          </a:prstGeom>
          <a:solidFill>
            <a:srgbClr val="D59536"/>
          </a:solidFill>
          <a:ln>
            <a:solidFill>
              <a:srgbClr val="7949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8" name="Yuvarlatılmış Dikdörtgen 27"/>
          <p:cNvSpPr/>
          <p:nvPr/>
        </p:nvSpPr>
        <p:spPr>
          <a:xfrm>
            <a:off x="6170455" y="2276146"/>
            <a:ext cx="1402342" cy="1080000"/>
          </a:xfrm>
          <a:prstGeom prst="roundRect">
            <a:avLst/>
          </a:prstGeom>
          <a:solidFill>
            <a:srgbClr val="D59536"/>
          </a:solidFill>
          <a:ln>
            <a:solidFill>
              <a:srgbClr val="7949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9" name="Yuvarlatılmış Dikdörtgen 28"/>
          <p:cNvSpPr/>
          <p:nvPr/>
        </p:nvSpPr>
        <p:spPr>
          <a:xfrm>
            <a:off x="7701626" y="2282504"/>
            <a:ext cx="1402342" cy="1080000"/>
          </a:xfrm>
          <a:prstGeom prst="roundRect">
            <a:avLst/>
          </a:prstGeom>
          <a:solidFill>
            <a:srgbClr val="D59536"/>
          </a:solidFill>
          <a:ln>
            <a:solidFill>
              <a:srgbClr val="7949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30" name="Resim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018" y="1709610"/>
            <a:ext cx="1466838" cy="1466838"/>
          </a:xfrm>
          <a:prstGeom prst="rect">
            <a:avLst/>
          </a:prstGeom>
        </p:spPr>
      </p:pic>
      <p:pic>
        <p:nvPicPr>
          <p:cNvPr id="31" name="Resim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248" y="2332028"/>
            <a:ext cx="912755" cy="912755"/>
          </a:xfrm>
          <a:prstGeom prst="rect">
            <a:avLst/>
          </a:prstGeom>
        </p:spPr>
      </p:pic>
      <p:sp>
        <p:nvSpPr>
          <p:cNvPr id="32" name="Büton1">
            <a:hlinkClick r:id="" action="ppaction://noaction">
              <a:snd r:embed="rId7" name="aferinyeni.wav"/>
            </a:hlinkClick>
          </p:cNvPr>
          <p:cNvSpPr/>
          <p:nvPr/>
        </p:nvSpPr>
        <p:spPr>
          <a:xfrm>
            <a:off x="3521572" y="3362504"/>
            <a:ext cx="546747" cy="422981"/>
          </a:xfrm>
          <a:prstGeom prst="roundRect">
            <a:avLst/>
          </a:prstGeom>
          <a:solidFill>
            <a:schemeClr val="accent1">
              <a:lumMod val="25000"/>
              <a:lumOff val="75000"/>
            </a:schemeClr>
          </a:solidFill>
          <a:ln>
            <a:solidFill>
              <a:srgbClr val="7949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33" name="Büton2">
            <a:hlinkClick r:id="" action="ppaction://noaction">
              <a:snd r:embed="rId7" name="aferinyeni.wav"/>
            </a:hlinkClick>
          </p:cNvPr>
          <p:cNvSpPr/>
          <p:nvPr/>
        </p:nvSpPr>
        <p:spPr>
          <a:xfrm>
            <a:off x="5067081" y="3364626"/>
            <a:ext cx="546747" cy="422981"/>
          </a:xfrm>
          <a:prstGeom prst="roundRect">
            <a:avLst/>
          </a:prstGeom>
          <a:solidFill>
            <a:schemeClr val="accent1">
              <a:lumMod val="25000"/>
              <a:lumOff val="75000"/>
            </a:schemeClr>
          </a:solidFill>
          <a:ln>
            <a:solidFill>
              <a:srgbClr val="7949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34" name="Büton3">
            <a:hlinkClick r:id="" action="ppaction://noaction">
              <a:snd r:embed="rId7" name="aferinyeni.wav"/>
            </a:hlinkClick>
          </p:cNvPr>
          <p:cNvSpPr/>
          <p:nvPr/>
        </p:nvSpPr>
        <p:spPr>
          <a:xfrm>
            <a:off x="6601241" y="3356146"/>
            <a:ext cx="546747" cy="422981"/>
          </a:xfrm>
          <a:prstGeom prst="roundRect">
            <a:avLst/>
          </a:prstGeom>
          <a:solidFill>
            <a:schemeClr val="accent1">
              <a:lumMod val="25000"/>
              <a:lumOff val="75000"/>
            </a:schemeClr>
          </a:solidFill>
          <a:ln>
            <a:solidFill>
              <a:srgbClr val="7949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35" name="Büton4">
            <a:hlinkClick r:id="" action="ppaction://noaction">
              <a:snd r:embed="rId8" name="olmadiyeni.wav"/>
            </a:hlinkClick>
          </p:cNvPr>
          <p:cNvSpPr/>
          <p:nvPr/>
        </p:nvSpPr>
        <p:spPr>
          <a:xfrm>
            <a:off x="8129423" y="3356145"/>
            <a:ext cx="546747" cy="422981"/>
          </a:xfrm>
          <a:prstGeom prst="roundRect">
            <a:avLst/>
          </a:prstGeom>
          <a:solidFill>
            <a:schemeClr val="accent1">
              <a:lumMod val="25000"/>
              <a:lumOff val="75000"/>
            </a:schemeClr>
          </a:solidFill>
          <a:ln>
            <a:solidFill>
              <a:srgbClr val="7949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346" y="2209801"/>
            <a:ext cx="1253352" cy="1253352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09988" y="2288327"/>
            <a:ext cx="1021959" cy="1021959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68" y="3344220"/>
            <a:ext cx="1589676" cy="2836296"/>
          </a:xfrm>
          <a:prstGeom prst="rect">
            <a:avLst/>
          </a:prstGeom>
        </p:spPr>
      </p:pic>
      <p:pic>
        <p:nvPicPr>
          <p:cNvPr id="19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348" y="2343151"/>
            <a:ext cx="2647705" cy="423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Metin kutusu 20"/>
          <p:cNvSpPr txBox="1"/>
          <p:nvPr/>
        </p:nvSpPr>
        <p:spPr>
          <a:xfrm>
            <a:off x="9743091" y="3725320"/>
            <a:ext cx="21531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rgbClr val="523100"/>
                </a:solidFill>
              </a:rPr>
              <a:t>Silindire</a:t>
            </a:r>
          </a:p>
          <a:p>
            <a:r>
              <a:rPr lang="tr-TR" dirty="0">
                <a:solidFill>
                  <a:srgbClr val="523100"/>
                </a:solidFill>
              </a:rPr>
              <a:t>       Benzemeyen </a:t>
            </a:r>
          </a:p>
          <a:p>
            <a:r>
              <a:rPr lang="tr-TR" dirty="0">
                <a:solidFill>
                  <a:srgbClr val="523100"/>
                </a:solidFill>
              </a:rPr>
              <a:t>               Nesneler</a:t>
            </a:r>
          </a:p>
        </p:txBody>
      </p:sp>
      <p:sp>
        <p:nvSpPr>
          <p:cNvPr id="23" name="Metin kutusu 22"/>
          <p:cNvSpPr txBox="1"/>
          <p:nvPr/>
        </p:nvSpPr>
        <p:spPr>
          <a:xfrm>
            <a:off x="9843795" y="4822149"/>
            <a:ext cx="2000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523100"/>
                </a:solidFill>
              </a:rPr>
              <a:t>Etkinlik :  4 / 10</a:t>
            </a:r>
          </a:p>
        </p:txBody>
      </p:sp>
      <p:sp>
        <p:nvSpPr>
          <p:cNvPr id="24" name="Sağ Ok 23">
            <a:hlinkClick r:id="" action="ppaction://hlinkshowjump?jump=nextslide"/>
          </p:cNvPr>
          <p:cNvSpPr/>
          <p:nvPr/>
        </p:nvSpPr>
        <p:spPr>
          <a:xfrm>
            <a:off x="11279652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5" name="Resim 24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517" y="6075900"/>
            <a:ext cx="465223" cy="465223"/>
          </a:xfrm>
          <a:prstGeom prst="rect">
            <a:avLst/>
          </a:prstGeom>
        </p:spPr>
      </p:pic>
      <p:sp>
        <p:nvSpPr>
          <p:cNvPr id="27" name="Metin kutusu 26"/>
          <p:cNvSpPr txBox="1"/>
          <p:nvPr/>
        </p:nvSpPr>
        <p:spPr>
          <a:xfrm>
            <a:off x="10028082" y="2877677"/>
            <a:ext cx="1675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GEOMETRİK </a:t>
            </a:r>
          </a:p>
          <a:p>
            <a:pPr algn="ctr"/>
            <a:r>
              <a:rPr lang="tr-TR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CİSİMLER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1866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ilindirebenzemey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3AF30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3AF30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3AF30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3AF3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3AF30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3AF30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0707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70707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4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in_Boar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070" y="158057"/>
            <a:ext cx="7264725" cy="6378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3159282" y="946600"/>
            <a:ext cx="5944686" cy="707886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lin ang="27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Arkadaşlar küpe benzeyen cisimlerin altındaki kutuya tıklar mısınız ?</a:t>
            </a:r>
          </a:p>
        </p:txBody>
      </p:sp>
      <p:sp>
        <p:nvSpPr>
          <p:cNvPr id="7" name="Yuvarlatılmış Dikdörtgen 6"/>
          <p:cNvSpPr/>
          <p:nvPr/>
        </p:nvSpPr>
        <p:spPr>
          <a:xfrm>
            <a:off x="3107216" y="2282505"/>
            <a:ext cx="1402342" cy="1080000"/>
          </a:xfrm>
          <a:prstGeom prst="roundRect">
            <a:avLst/>
          </a:prstGeom>
          <a:solidFill>
            <a:srgbClr val="D59536"/>
          </a:solidFill>
          <a:ln>
            <a:solidFill>
              <a:srgbClr val="7949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2" name="Yuvarlatılmış Dikdörtgen 21"/>
          <p:cNvSpPr/>
          <p:nvPr/>
        </p:nvSpPr>
        <p:spPr>
          <a:xfrm>
            <a:off x="4639284" y="2282504"/>
            <a:ext cx="1402342" cy="1080000"/>
          </a:xfrm>
          <a:prstGeom prst="roundRect">
            <a:avLst/>
          </a:prstGeom>
          <a:solidFill>
            <a:srgbClr val="D59536"/>
          </a:solidFill>
          <a:ln>
            <a:solidFill>
              <a:srgbClr val="7949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8" name="Yuvarlatılmış Dikdörtgen 27"/>
          <p:cNvSpPr/>
          <p:nvPr/>
        </p:nvSpPr>
        <p:spPr>
          <a:xfrm>
            <a:off x="6170455" y="2276146"/>
            <a:ext cx="1402342" cy="1080000"/>
          </a:xfrm>
          <a:prstGeom prst="roundRect">
            <a:avLst/>
          </a:prstGeom>
          <a:solidFill>
            <a:srgbClr val="D59536"/>
          </a:solidFill>
          <a:ln>
            <a:solidFill>
              <a:srgbClr val="7949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9" name="Yuvarlatılmış Dikdörtgen 28"/>
          <p:cNvSpPr/>
          <p:nvPr/>
        </p:nvSpPr>
        <p:spPr>
          <a:xfrm>
            <a:off x="7701626" y="2282504"/>
            <a:ext cx="1402342" cy="1080000"/>
          </a:xfrm>
          <a:prstGeom prst="roundRect">
            <a:avLst/>
          </a:prstGeom>
          <a:solidFill>
            <a:srgbClr val="D59536"/>
          </a:solidFill>
          <a:ln>
            <a:solidFill>
              <a:srgbClr val="7949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30" name="Resim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171" y="2305930"/>
            <a:ext cx="1020432" cy="1020432"/>
          </a:xfrm>
          <a:prstGeom prst="rect">
            <a:avLst/>
          </a:prstGeom>
        </p:spPr>
      </p:pic>
      <p:pic>
        <p:nvPicPr>
          <p:cNvPr id="31" name="Resim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248" y="2332028"/>
            <a:ext cx="912755" cy="912755"/>
          </a:xfrm>
          <a:prstGeom prst="rect">
            <a:avLst/>
          </a:prstGeom>
        </p:spPr>
      </p:pic>
      <p:sp>
        <p:nvSpPr>
          <p:cNvPr id="32" name="Büton1">
            <a:hlinkClick r:id="" action="ppaction://noaction">
              <a:snd r:embed="rId7" name="olmadiyeni.wav"/>
            </a:hlinkClick>
          </p:cNvPr>
          <p:cNvSpPr/>
          <p:nvPr/>
        </p:nvSpPr>
        <p:spPr>
          <a:xfrm>
            <a:off x="3521572" y="3362504"/>
            <a:ext cx="546747" cy="422981"/>
          </a:xfrm>
          <a:prstGeom prst="roundRect">
            <a:avLst/>
          </a:prstGeom>
          <a:solidFill>
            <a:schemeClr val="accent1">
              <a:lumMod val="25000"/>
              <a:lumOff val="75000"/>
            </a:schemeClr>
          </a:solidFill>
          <a:ln>
            <a:solidFill>
              <a:srgbClr val="7949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33" name="Büton2">
            <a:hlinkClick r:id="" action="ppaction://noaction">
              <a:snd r:embed="rId8" name="aferinyeni.wav"/>
            </a:hlinkClick>
          </p:cNvPr>
          <p:cNvSpPr/>
          <p:nvPr/>
        </p:nvSpPr>
        <p:spPr>
          <a:xfrm>
            <a:off x="5067081" y="3364626"/>
            <a:ext cx="546747" cy="422981"/>
          </a:xfrm>
          <a:prstGeom prst="roundRect">
            <a:avLst/>
          </a:prstGeom>
          <a:solidFill>
            <a:schemeClr val="accent1">
              <a:lumMod val="25000"/>
              <a:lumOff val="75000"/>
            </a:schemeClr>
          </a:solidFill>
          <a:ln>
            <a:solidFill>
              <a:srgbClr val="7949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34" name="Büton3">
            <a:hlinkClick r:id="" action="ppaction://noaction">
              <a:snd r:embed="rId8" name="aferinyeni.wav"/>
            </a:hlinkClick>
          </p:cNvPr>
          <p:cNvSpPr/>
          <p:nvPr/>
        </p:nvSpPr>
        <p:spPr>
          <a:xfrm>
            <a:off x="6601241" y="3356146"/>
            <a:ext cx="546747" cy="422981"/>
          </a:xfrm>
          <a:prstGeom prst="roundRect">
            <a:avLst/>
          </a:prstGeom>
          <a:solidFill>
            <a:schemeClr val="accent1">
              <a:lumMod val="25000"/>
              <a:lumOff val="75000"/>
            </a:schemeClr>
          </a:solidFill>
          <a:ln>
            <a:solidFill>
              <a:srgbClr val="7949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35" name="Büton4">
            <a:hlinkClick r:id="" action="ppaction://noaction">
              <a:snd r:embed="rId7" name="olmadiyeni.wav"/>
            </a:hlinkClick>
          </p:cNvPr>
          <p:cNvSpPr/>
          <p:nvPr/>
        </p:nvSpPr>
        <p:spPr>
          <a:xfrm>
            <a:off x="8129423" y="3356145"/>
            <a:ext cx="546747" cy="422981"/>
          </a:xfrm>
          <a:prstGeom prst="roundRect">
            <a:avLst/>
          </a:prstGeom>
          <a:solidFill>
            <a:schemeClr val="accent1">
              <a:lumMod val="25000"/>
              <a:lumOff val="75000"/>
            </a:schemeClr>
          </a:solidFill>
          <a:ln>
            <a:solidFill>
              <a:srgbClr val="7949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396" y="2282723"/>
            <a:ext cx="1104229" cy="1104229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09988" y="2288327"/>
            <a:ext cx="1021959" cy="1021959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68" y="3344220"/>
            <a:ext cx="1589676" cy="2836296"/>
          </a:xfrm>
          <a:prstGeom prst="rect">
            <a:avLst/>
          </a:prstGeom>
        </p:spPr>
      </p:pic>
      <p:pic>
        <p:nvPicPr>
          <p:cNvPr id="19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348" y="2343151"/>
            <a:ext cx="2647705" cy="423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Metin kutusu 20"/>
          <p:cNvSpPr txBox="1"/>
          <p:nvPr/>
        </p:nvSpPr>
        <p:spPr>
          <a:xfrm>
            <a:off x="9743091" y="3725320"/>
            <a:ext cx="21531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rgbClr val="523100"/>
                </a:solidFill>
              </a:rPr>
              <a:t>Küpe </a:t>
            </a:r>
          </a:p>
          <a:p>
            <a:r>
              <a:rPr lang="tr-TR" dirty="0">
                <a:solidFill>
                  <a:srgbClr val="523100"/>
                </a:solidFill>
              </a:rPr>
              <a:t>       Benzeyen </a:t>
            </a:r>
          </a:p>
          <a:p>
            <a:r>
              <a:rPr lang="tr-TR" dirty="0">
                <a:solidFill>
                  <a:srgbClr val="523100"/>
                </a:solidFill>
              </a:rPr>
              <a:t>               Nesneler</a:t>
            </a:r>
          </a:p>
        </p:txBody>
      </p:sp>
      <p:sp>
        <p:nvSpPr>
          <p:cNvPr id="23" name="Metin kutusu 22"/>
          <p:cNvSpPr txBox="1"/>
          <p:nvPr/>
        </p:nvSpPr>
        <p:spPr>
          <a:xfrm>
            <a:off x="9843795" y="4822149"/>
            <a:ext cx="2000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523100"/>
                </a:solidFill>
              </a:rPr>
              <a:t>Etkinlik :  5 / 10</a:t>
            </a:r>
          </a:p>
        </p:txBody>
      </p:sp>
      <p:sp>
        <p:nvSpPr>
          <p:cNvPr id="24" name="Sağ Ok 23">
            <a:hlinkClick r:id="" action="ppaction://hlinkshowjump?jump=nextslide"/>
          </p:cNvPr>
          <p:cNvSpPr/>
          <p:nvPr/>
        </p:nvSpPr>
        <p:spPr>
          <a:xfrm>
            <a:off x="11279652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5" name="Resim 24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517" y="6075900"/>
            <a:ext cx="465223" cy="465223"/>
          </a:xfrm>
          <a:prstGeom prst="rect">
            <a:avLst/>
          </a:prstGeom>
        </p:spPr>
      </p:pic>
      <p:sp>
        <p:nvSpPr>
          <p:cNvPr id="27" name="Metin kutusu 26"/>
          <p:cNvSpPr txBox="1"/>
          <p:nvPr/>
        </p:nvSpPr>
        <p:spPr>
          <a:xfrm>
            <a:off x="10028082" y="2877677"/>
            <a:ext cx="1675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GEOMETRİK </a:t>
            </a:r>
          </a:p>
          <a:p>
            <a:pPr algn="ctr"/>
            <a:r>
              <a:rPr lang="tr-TR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CİSİMLER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843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upe-benzey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0707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70707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3AF30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3AF3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3AF30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3AF30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0707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70707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4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in_Boar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070" y="158057"/>
            <a:ext cx="7264725" cy="6378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3159282" y="946600"/>
            <a:ext cx="5944686" cy="707886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lin ang="27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Arkadaşlar küpe benzemeyen cisimlerin altındaki kutuya tıklar mısınız ?</a:t>
            </a:r>
          </a:p>
        </p:txBody>
      </p:sp>
      <p:sp>
        <p:nvSpPr>
          <p:cNvPr id="7" name="Yuvarlatılmış Dikdörtgen 6"/>
          <p:cNvSpPr/>
          <p:nvPr/>
        </p:nvSpPr>
        <p:spPr>
          <a:xfrm>
            <a:off x="3107216" y="2282505"/>
            <a:ext cx="1402342" cy="1080000"/>
          </a:xfrm>
          <a:prstGeom prst="roundRect">
            <a:avLst/>
          </a:prstGeom>
          <a:solidFill>
            <a:srgbClr val="D59536"/>
          </a:solidFill>
          <a:ln>
            <a:solidFill>
              <a:srgbClr val="7949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2" name="Yuvarlatılmış Dikdörtgen 21"/>
          <p:cNvSpPr/>
          <p:nvPr/>
        </p:nvSpPr>
        <p:spPr>
          <a:xfrm>
            <a:off x="4639284" y="2282504"/>
            <a:ext cx="1402342" cy="1080000"/>
          </a:xfrm>
          <a:prstGeom prst="roundRect">
            <a:avLst/>
          </a:prstGeom>
          <a:solidFill>
            <a:srgbClr val="D59536"/>
          </a:solidFill>
          <a:ln>
            <a:solidFill>
              <a:srgbClr val="7949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8" name="Yuvarlatılmış Dikdörtgen 27"/>
          <p:cNvSpPr/>
          <p:nvPr/>
        </p:nvSpPr>
        <p:spPr>
          <a:xfrm>
            <a:off x="6170455" y="2276146"/>
            <a:ext cx="1402342" cy="1080000"/>
          </a:xfrm>
          <a:prstGeom prst="roundRect">
            <a:avLst/>
          </a:prstGeom>
          <a:solidFill>
            <a:srgbClr val="D59536"/>
          </a:solidFill>
          <a:ln>
            <a:solidFill>
              <a:srgbClr val="7949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9" name="Yuvarlatılmış Dikdörtgen 28"/>
          <p:cNvSpPr/>
          <p:nvPr/>
        </p:nvSpPr>
        <p:spPr>
          <a:xfrm>
            <a:off x="7701626" y="2282504"/>
            <a:ext cx="1402342" cy="1080000"/>
          </a:xfrm>
          <a:prstGeom prst="roundRect">
            <a:avLst/>
          </a:prstGeom>
          <a:solidFill>
            <a:srgbClr val="D59536"/>
          </a:solidFill>
          <a:ln>
            <a:solidFill>
              <a:srgbClr val="7949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30" name="Resim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171" y="2305930"/>
            <a:ext cx="1020432" cy="1020432"/>
          </a:xfrm>
          <a:prstGeom prst="rect">
            <a:avLst/>
          </a:prstGeom>
        </p:spPr>
      </p:pic>
      <p:pic>
        <p:nvPicPr>
          <p:cNvPr id="31" name="Resim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248" y="2332028"/>
            <a:ext cx="912755" cy="912755"/>
          </a:xfrm>
          <a:prstGeom prst="rect">
            <a:avLst/>
          </a:prstGeom>
        </p:spPr>
      </p:pic>
      <p:sp>
        <p:nvSpPr>
          <p:cNvPr id="32" name="Büton1">
            <a:hlinkClick r:id="" action="ppaction://noaction">
              <a:snd r:embed="rId7" name="aferinyeni.wav"/>
            </a:hlinkClick>
          </p:cNvPr>
          <p:cNvSpPr/>
          <p:nvPr/>
        </p:nvSpPr>
        <p:spPr>
          <a:xfrm>
            <a:off x="3521572" y="3362504"/>
            <a:ext cx="546747" cy="422981"/>
          </a:xfrm>
          <a:prstGeom prst="roundRect">
            <a:avLst/>
          </a:prstGeom>
          <a:solidFill>
            <a:schemeClr val="accent1">
              <a:lumMod val="25000"/>
              <a:lumOff val="75000"/>
            </a:schemeClr>
          </a:solidFill>
          <a:ln>
            <a:solidFill>
              <a:srgbClr val="7949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33" name="Büton2">
            <a:hlinkClick r:id="" action="ppaction://noaction">
              <a:snd r:embed="rId8" name="olmadiyeni.wav"/>
            </a:hlinkClick>
          </p:cNvPr>
          <p:cNvSpPr/>
          <p:nvPr/>
        </p:nvSpPr>
        <p:spPr>
          <a:xfrm>
            <a:off x="5067081" y="3364626"/>
            <a:ext cx="546747" cy="422981"/>
          </a:xfrm>
          <a:prstGeom prst="roundRect">
            <a:avLst/>
          </a:prstGeom>
          <a:solidFill>
            <a:schemeClr val="accent1">
              <a:lumMod val="25000"/>
              <a:lumOff val="75000"/>
            </a:schemeClr>
          </a:solidFill>
          <a:ln>
            <a:solidFill>
              <a:srgbClr val="7949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34" name="Büton3">
            <a:hlinkClick r:id="" action="ppaction://noaction">
              <a:snd r:embed="rId8" name="olmadiyeni.wav"/>
            </a:hlinkClick>
          </p:cNvPr>
          <p:cNvSpPr/>
          <p:nvPr/>
        </p:nvSpPr>
        <p:spPr>
          <a:xfrm>
            <a:off x="6601241" y="3356146"/>
            <a:ext cx="546747" cy="422981"/>
          </a:xfrm>
          <a:prstGeom prst="roundRect">
            <a:avLst/>
          </a:prstGeom>
          <a:solidFill>
            <a:schemeClr val="accent1">
              <a:lumMod val="25000"/>
              <a:lumOff val="75000"/>
            </a:schemeClr>
          </a:solidFill>
          <a:ln>
            <a:solidFill>
              <a:srgbClr val="7949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35" name="Büton4">
            <a:hlinkClick r:id="" action="ppaction://noaction">
              <a:snd r:embed="rId7" name="aferinyeni.wav"/>
            </a:hlinkClick>
          </p:cNvPr>
          <p:cNvSpPr/>
          <p:nvPr/>
        </p:nvSpPr>
        <p:spPr>
          <a:xfrm>
            <a:off x="8129423" y="3356145"/>
            <a:ext cx="546747" cy="422981"/>
          </a:xfrm>
          <a:prstGeom prst="roundRect">
            <a:avLst/>
          </a:prstGeom>
          <a:solidFill>
            <a:schemeClr val="accent1">
              <a:lumMod val="25000"/>
              <a:lumOff val="75000"/>
            </a:schemeClr>
          </a:solidFill>
          <a:ln>
            <a:solidFill>
              <a:srgbClr val="7949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396" y="2282723"/>
            <a:ext cx="1104229" cy="1104229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09988" y="2288327"/>
            <a:ext cx="1021959" cy="1021959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68" y="3344220"/>
            <a:ext cx="1589676" cy="2836296"/>
          </a:xfrm>
          <a:prstGeom prst="rect">
            <a:avLst/>
          </a:prstGeom>
        </p:spPr>
      </p:pic>
      <p:pic>
        <p:nvPicPr>
          <p:cNvPr id="19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348" y="2343151"/>
            <a:ext cx="2647705" cy="423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Metin kutusu 20"/>
          <p:cNvSpPr txBox="1"/>
          <p:nvPr/>
        </p:nvSpPr>
        <p:spPr>
          <a:xfrm>
            <a:off x="9743091" y="3725320"/>
            <a:ext cx="21531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rgbClr val="523100"/>
                </a:solidFill>
              </a:rPr>
              <a:t>Küpe</a:t>
            </a:r>
          </a:p>
          <a:p>
            <a:r>
              <a:rPr lang="tr-TR" dirty="0">
                <a:solidFill>
                  <a:srgbClr val="523100"/>
                </a:solidFill>
              </a:rPr>
              <a:t>       Benzemeyen </a:t>
            </a:r>
          </a:p>
          <a:p>
            <a:r>
              <a:rPr lang="tr-TR" dirty="0">
                <a:solidFill>
                  <a:srgbClr val="523100"/>
                </a:solidFill>
              </a:rPr>
              <a:t>               Nesneler</a:t>
            </a:r>
          </a:p>
        </p:txBody>
      </p:sp>
      <p:sp>
        <p:nvSpPr>
          <p:cNvPr id="23" name="Metin kutusu 22"/>
          <p:cNvSpPr txBox="1"/>
          <p:nvPr/>
        </p:nvSpPr>
        <p:spPr>
          <a:xfrm>
            <a:off x="9843795" y="4822149"/>
            <a:ext cx="2000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523100"/>
                </a:solidFill>
              </a:rPr>
              <a:t>Etkinlik :  6 / 10</a:t>
            </a:r>
          </a:p>
        </p:txBody>
      </p:sp>
      <p:sp>
        <p:nvSpPr>
          <p:cNvPr id="24" name="Sağ Ok 23">
            <a:hlinkClick r:id="" action="ppaction://hlinkshowjump?jump=nextslide"/>
          </p:cNvPr>
          <p:cNvSpPr/>
          <p:nvPr/>
        </p:nvSpPr>
        <p:spPr>
          <a:xfrm>
            <a:off x="11279652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5" name="Resim 24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517" y="6075900"/>
            <a:ext cx="465223" cy="465223"/>
          </a:xfrm>
          <a:prstGeom prst="rect">
            <a:avLst/>
          </a:prstGeom>
        </p:spPr>
      </p:pic>
      <p:sp>
        <p:nvSpPr>
          <p:cNvPr id="27" name="Metin kutusu 26"/>
          <p:cNvSpPr txBox="1"/>
          <p:nvPr/>
        </p:nvSpPr>
        <p:spPr>
          <a:xfrm>
            <a:off x="10028082" y="2877677"/>
            <a:ext cx="1675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GEOMETRİK </a:t>
            </a:r>
          </a:p>
          <a:p>
            <a:pPr algn="ctr"/>
            <a:r>
              <a:rPr lang="tr-TR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CİSİMLER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223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upebenzemey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3AF30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3AF30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0707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70707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0707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70707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3AF30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3AF3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4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in_Boar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070" y="158057"/>
            <a:ext cx="7264725" cy="6378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3159282" y="946600"/>
            <a:ext cx="5944686" cy="707886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lin ang="27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Arkadaşlar koniye benzeyen cisimlerin altındaki kutuya tıklar mısınız ?</a:t>
            </a:r>
          </a:p>
        </p:txBody>
      </p:sp>
      <p:sp>
        <p:nvSpPr>
          <p:cNvPr id="7" name="Yuvarlatılmış Dikdörtgen 6"/>
          <p:cNvSpPr/>
          <p:nvPr/>
        </p:nvSpPr>
        <p:spPr>
          <a:xfrm>
            <a:off x="3107216" y="2282505"/>
            <a:ext cx="1402342" cy="1080000"/>
          </a:xfrm>
          <a:prstGeom prst="roundRect">
            <a:avLst/>
          </a:prstGeom>
          <a:solidFill>
            <a:srgbClr val="D59536"/>
          </a:solidFill>
          <a:ln>
            <a:solidFill>
              <a:srgbClr val="7949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2" name="Yuvarlatılmış Dikdörtgen 21"/>
          <p:cNvSpPr/>
          <p:nvPr/>
        </p:nvSpPr>
        <p:spPr>
          <a:xfrm>
            <a:off x="4639284" y="2282504"/>
            <a:ext cx="1402342" cy="1080000"/>
          </a:xfrm>
          <a:prstGeom prst="roundRect">
            <a:avLst/>
          </a:prstGeom>
          <a:solidFill>
            <a:srgbClr val="D59536"/>
          </a:solidFill>
          <a:ln>
            <a:solidFill>
              <a:srgbClr val="7949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8" name="Yuvarlatılmış Dikdörtgen 27"/>
          <p:cNvSpPr/>
          <p:nvPr/>
        </p:nvSpPr>
        <p:spPr>
          <a:xfrm>
            <a:off x="6170455" y="2276146"/>
            <a:ext cx="1402342" cy="1080000"/>
          </a:xfrm>
          <a:prstGeom prst="roundRect">
            <a:avLst/>
          </a:prstGeom>
          <a:solidFill>
            <a:srgbClr val="D59536"/>
          </a:solidFill>
          <a:ln>
            <a:solidFill>
              <a:srgbClr val="7949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9" name="Yuvarlatılmış Dikdörtgen 28"/>
          <p:cNvSpPr/>
          <p:nvPr/>
        </p:nvSpPr>
        <p:spPr>
          <a:xfrm>
            <a:off x="7701626" y="2282504"/>
            <a:ext cx="1402342" cy="1080000"/>
          </a:xfrm>
          <a:prstGeom prst="roundRect">
            <a:avLst/>
          </a:prstGeom>
          <a:solidFill>
            <a:srgbClr val="D59536"/>
          </a:solidFill>
          <a:ln>
            <a:solidFill>
              <a:srgbClr val="7949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30" name="Resim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171" y="2305930"/>
            <a:ext cx="1020432" cy="1020432"/>
          </a:xfrm>
          <a:prstGeom prst="rect">
            <a:avLst/>
          </a:prstGeom>
        </p:spPr>
      </p:pic>
      <p:pic>
        <p:nvPicPr>
          <p:cNvPr id="31" name="Resim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777" y="2332028"/>
            <a:ext cx="691697" cy="912755"/>
          </a:xfrm>
          <a:prstGeom prst="rect">
            <a:avLst/>
          </a:prstGeom>
        </p:spPr>
      </p:pic>
      <p:sp>
        <p:nvSpPr>
          <p:cNvPr id="32" name="Büton1">
            <a:hlinkClick r:id="" action="ppaction://noaction">
              <a:snd r:embed="rId7" name="aferinyeni.wav"/>
            </a:hlinkClick>
          </p:cNvPr>
          <p:cNvSpPr/>
          <p:nvPr/>
        </p:nvSpPr>
        <p:spPr>
          <a:xfrm>
            <a:off x="3521572" y="3362504"/>
            <a:ext cx="546747" cy="422981"/>
          </a:xfrm>
          <a:prstGeom prst="roundRect">
            <a:avLst/>
          </a:prstGeom>
          <a:solidFill>
            <a:schemeClr val="accent1">
              <a:lumMod val="25000"/>
              <a:lumOff val="75000"/>
            </a:schemeClr>
          </a:solidFill>
          <a:ln>
            <a:solidFill>
              <a:srgbClr val="7949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33" name="Büton2">
            <a:hlinkClick r:id="" action="ppaction://noaction">
              <a:snd r:embed="rId8" name="olmadiyeni.wav"/>
            </a:hlinkClick>
          </p:cNvPr>
          <p:cNvSpPr/>
          <p:nvPr/>
        </p:nvSpPr>
        <p:spPr>
          <a:xfrm>
            <a:off x="5067081" y="3364626"/>
            <a:ext cx="546747" cy="422981"/>
          </a:xfrm>
          <a:prstGeom prst="roundRect">
            <a:avLst/>
          </a:prstGeom>
          <a:solidFill>
            <a:schemeClr val="accent1">
              <a:lumMod val="25000"/>
              <a:lumOff val="75000"/>
            </a:schemeClr>
          </a:solidFill>
          <a:ln>
            <a:solidFill>
              <a:srgbClr val="7949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34" name="Büton3">
            <a:hlinkClick r:id="" action="ppaction://noaction">
              <a:snd r:embed="rId7" name="aferinyeni.wav"/>
            </a:hlinkClick>
          </p:cNvPr>
          <p:cNvSpPr/>
          <p:nvPr/>
        </p:nvSpPr>
        <p:spPr>
          <a:xfrm>
            <a:off x="6601241" y="3356146"/>
            <a:ext cx="546747" cy="422981"/>
          </a:xfrm>
          <a:prstGeom prst="roundRect">
            <a:avLst/>
          </a:prstGeom>
          <a:solidFill>
            <a:schemeClr val="accent1">
              <a:lumMod val="25000"/>
              <a:lumOff val="75000"/>
            </a:schemeClr>
          </a:solidFill>
          <a:ln>
            <a:solidFill>
              <a:srgbClr val="7949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35" name="Büton4">
            <a:hlinkClick r:id="" action="ppaction://noaction">
              <a:snd r:embed="rId8" name="olmadiyeni.wav"/>
            </a:hlinkClick>
          </p:cNvPr>
          <p:cNvSpPr/>
          <p:nvPr/>
        </p:nvSpPr>
        <p:spPr>
          <a:xfrm>
            <a:off x="8129423" y="3356145"/>
            <a:ext cx="546747" cy="422981"/>
          </a:xfrm>
          <a:prstGeom prst="roundRect">
            <a:avLst/>
          </a:prstGeom>
          <a:solidFill>
            <a:schemeClr val="accent1">
              <a:lumMod val="25000"/>
              <a:lumOff val="75000"/>
            </a:schemeClr>
          </a:solidFill>
          <a:ln>
            <a:solidFill>
              <a:srgbClr val="7949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396" y="2282723"/>
            <a:ext cx="1104229" cy="1104229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09988" y="2480455"/>
            <a:ext cx="1021959" cy="637702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68" y="3344220"/>
            <a:ext cx="1589676" cy="2836296"/>
          </a:xfrm>
          <a:prstGeom prst="rect">
            <a:avLst/>
          </a:prstGeom>
        </p:spPr>
      </p:pic>
      <p:pic>
        <p:nvPicPr>
          <p:cNvPr id="19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348" y="2343151"/>
            <a:ext cx="2647705" cy="423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Metin kutusu 20"/>
          <p:cNvSpPr txBox="1"/>
          <p:nvPr/>
        </p:nvSpPr>
        <p:spPr>
          <a:xfrm>
            <a:off x="9743091" y="3725320"/>
            <a:ext cx="21531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rgbClr val="523100"/>
                </a:solidFill>
              </a:rPr>
              <a:t>Koniye</a:t>
            </a:r>
          </a:p>
          <a:p>
            <a:r>
              <a:rPr lang="tr-TR" dirty="0">
                <a:solidFill>
                  <a:srgbClr val="523100"/>
                </a:solidFill>
              </a:rPr>
              <a:t>       Benzeyen </a:t>
            </a:r>
          </a:p>
          <a:p>
            <a:r>
              <a:rPr lang="tr-TR" dirty="0">
                <a:solidFill>
                  <a:srgbClr val="523100"/>
                </a:solidFill>
              </a:rPr>
              <a:t>               Nesneler</a:t>
            </a:r>
          </a:p>
        </p:txBody>
      </p:sp>
      <p:sp>
        <p:nvSpPr>
          <p:cNvPr id="23" name="Metin kutusu 22"/>
          <p:cNvSpPr txBox="1"/>
          <p:nvPr/>
        </p:nvSpPr>
        <p:spPr>
          <a:xfrm>
            <a:off x="9843795" y="4822149"/>
            <a:ext cx="2000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523100"/>
                </a:solidFill>
              </a:rPr>
              <a:t>Etkinlik :  7 / 10</a:t>
            </a:r>
          </a:p>
        </p:txBody>
      </p:sp>
      <p:sp>
        <p:nvSpPr>
          <p:cNvPr id="24" name="Sağ Ok 23">
            <a:hlinkClick r:id="" action="ppaction://hlinkshowjump?jump=nextslide"/>
          </p:cNvPr>
          <p:cNvSpPr/>
          <p:nvPr/>
        </p:nvSpPr>
        <p:spPr>
          <a:xfrm>
            <a:off x="11279652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5" name="Resim 24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517" y="6075900"/>
            <a:ext cx="465223" cy="465223"/>
          </a:xfrm>
          <a:prstGeom prst="rect">
            <a:avLst/>
          </a:prstGeom>
        </p:spPr>
      </p:pic>
      <p:sp>
        <p:nvSpPr>
          <p:cNvPr id="27" name="Metin kutusu 26"/>
          <p:cNvSpPr txBox="1"/>
          <p:nvPr/>
        </p:nvSpPr>
        <p:spPr>
          <a:xfrm>
            <a:off x="10028082" y="2877677"/>
            <a:ext cx="1675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GEOMETRİK </a:t>
            </a:r>
          </a:p>
          <a:p>
            <a:pPr algn="ctr"/>
            <a:r>
              <a:rPr lang="tr-TR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CİSİMLER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302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oniye-benzey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3AF30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3AF30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0707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70707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3AF30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3AF30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0707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70707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4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in_Boar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070" y="158057"/>
            <a:ext cx="7264725" cy="6378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3159282" y="946600"/>
            <a:ext cx="5944686" cy="707886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lin ang="27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Arkadaşlar koniye benzemeyen cisimlerin altındaki kutuya tıklar mısınız ?</a:t>
            </a:r>
          </a:p>
        </p:txBody>
      </p:sp>
      <p:sp>
        <p:nvSpPr>
          <p:cNvPr id="7" name="Yuvarlatılmış Dikdörtgen 6"/>
          <p:cNvSpPr/>
          <p:nvPr/>
        </p:nvSpPr>
        <p:spPr>
          <a:xfrm>
            <a:off x="3107216" y="2282505"/>
            <a:ext cx="1402342" cy="1080000"/>
          </a:xfrm>
          <a:prstGeom prst="roundRect">
            <a:avLst/>
          </a:prstGeom>
          <a:solidFill>
            <a:srgbClr val="D59536"/>
          </a:solidFill>
          <a:ln>
            <a:solidFill>
              <a:srgbClr val="7949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2" name="Yuvarlatılmış Dikdörtgen 21"/>
          <p:cNvSpPr/>
          <p:nvPr/>
        </p:nvSpPr>
        <p:spPr>
          <a:xfrm>
            <a:off x="4639284" y="2282504"/>
            <a:ext cx="1402342" cy="1080000"/>
          </a:xfrm>
          <a:prstGeom prst="roundRect">
            <a:avLst/>
          </a:prstGeom>
          <a:solidFill>
            <a:srgbClr val="D59536"/>
          </a:solidFill>
          <a:ln>
            <a:solidFill>
              <a:srgbClr val="7949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8" name="Yuvarlatılmış Dikdörtgen 27"/>
          <p:cNvSpPr/>
          <p:nvPr/>
        </p:nvSpPr>
        <p:spPr>
          <a:xfrm>
            <a:off x="6170455" y="2276146"/>
            <a:ext cx="1402342" cy="1080000"/>
          </a:xfrm>
          <a:prstGeom prst="roundRect">
            <a:avLst/>
          </a:prstGeom>
          <a:solidFill>
            <a:srgbClr val="D59536"/>
          </a:solidFill>
          <a:ln>
            <a:solidFill>
              <a:srgbClr val="7949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9" name="Yuvarlatılmış Dikdörtgen 28"/>
          <p:cNvSpPr/>
          <p:nvPr/>
        </p:nvSpPr>
        <p:spPr>
          <a:xfrm>
            <a:off x="7701626" y="2282504"/>
            <a:ext cx="1402342" cy="1080000"/>
          </a:xfrm>
          <a:prstGeom prst="roundRect">
            <a:avLst/>
          </a:prstGeom>
          <a:solidFill>
            <a:srgbClr val="D59536"/>
          </a:solidFill>
          <a:ln>
            <a:solidFill>
              <a:srgbClr val="7949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30" name="Resim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430" y="2301696"/>
            <a:ext cx="1341113" cy="1072890"/>
          </a:xfrm>
          <a:prstGeom prst="rect">
            <a:avLst/>
          </a:prstGeom>
        </p:spPr>
      </p:pic>
      <p:pic>
        <p:nvPicPr>
          <p:cNvPr id="31" name="Resim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777" y="2332028"/>
            <a:ext cx="691697" cy="912755"/>
          </a:xfrm>
          <a:prstGeom prst="rect">
            <a:avLst/>
          </a:prstGeom>
        </p:spPr>
      </p:pic>
      <p:sp>
        <p:nvSpPr>
          <p:cNvPr id="32" name="Büton1">
            <a:hlinkClick r:id="" action="ppaction://noaction">
              <a:snd r:embed="rId7" name="olmadiyeni.wav"/>
            </a:hlinkClick>
          </p:cNvPr>
          <p:cNvSpPr/>
          <p:nvPr/>
        </p:nvSpPr>
        <p:spPr>
          <a:xfrm>
            <a:off x="3521572" y="3362504"/>
            <a:ext cx="546747" cy="422981"/>
          </a:xfrm>
          <a:prstGeom prst="roundRect">
            <a:avLst/>
          </a:prstGeom>
          <a:solidFill>
            <a:schemeClr val="accent1">
              <a:lumMod val="25000"/>
              <a:lumOff val="75000"/>
            </a:schemeClr>
          </a:solidFill>
          <a:ln>
            <a:solidFill>
              <a:srgbClr val="7949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33" name="Büton2">
            <a:hlinkClick r:id="" action="ppaction://noaction">
              <a:snd r:embed="rId8" name="aferinyeni.wav"/>
            </a:hlinkClick>
          </p:cNvPr>
          <p:cNvSpPr/>
          <p:nvPr/>
        </p:nvSpPr>
        <p:spPr>
          <a:xfrm>
            <a:off x="5067081" y="3364626"/>
            <a:ext cx="546747" cy="422981"/>
          </a:xfrm>
          <a:prstGeom prst="roundRect">
            <a:avLst/>
          </a:prstGeom>
          <a:solidFill>
            <a:schemeClr val="accent1">
              <a:lumMod val="25000"/>
              <a:lumOff val="75000"/>
            </a:schemeClr>
          </a:solidFill>
          <a:ln>
            <a:solidFill>
              <a:srgbClr val="7949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34" name="Büton3">
            <a:hlinkClick r:id="" action="ppaction://noaction">
              <a:snd r:embed="rId7" name="olmadiyeni.wav"/>
            </a:hlinkClick>
          </p:cNvPr>
          <p:cNvSpPr/>
          <p:nvPr/>
        </p:nvSpPr>
        <p:spPr>
          <a:xfrm>
            <a:off x="6601241" y="3356146"/>
            <a:ext cx="546747" cy="422981"/>
          </a:xfrm>
          <a:prstGeom prst="roundRect">
            <a:avLst/>
          </a:prstGeom>
          <a:solidFill>
            <a:schemeClr val="accent1">
              <a:lumMod val="25000"/>
              <a:lumOff val="75000"/>
            </a:schemeClr>
          </a:solidFill>
          <a:ln>
            <a:solidFill>
              <a:srgbClr val="7949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35" name="Büton4">
            <a:hlinkClick r:id="" action="ppaction://noaction">
              <a:snd r:embed="rId8" name="aferinyeni.wav"/>
            </a:hlinkClick>
          </p:cNvPr>
          <p:cNvSpPr/>
          <p:nvPr/>
        </p:nvSpPr>
        <p:spPr>
          <a:xfrm>
            <a:off x="8129423" y="3356145"/>
            <a:ext cx="546747" cy="422981"/>
          </a:xfrm>
          <a:prstGeom prst="roundRect">
            <a:avLst/>
          </a:prstGeom>
          <a:solidFill>
            <a:schemeClr val="accent1">
              <a:lumMod val="25000"/>
              <a:lumOff val="75000"/>
            </a:schemeClr>
          </a:solidFill>
          <a:ln>
            <a:solidFill>
              <a:srgbClr val="7949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854" y="2339572"/>
            <a:ext cx="965864" cy="965864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00943" y="2431499"/>
            <a:ext cx="813284" cy="813284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68" y="3344220"/>
            <a:ext cx="1589676" cy="2836296"/>
          </a:xfrm>
          <a:prstGeom prst="rect">
            <a:avLst/>
          </a:prstGeom>
        </p:spPr>
      </p:pic>
      <p:pic>
        <p:nvPicPr>
          <p:cNvPr id="19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348" y="2343151"/>
            <a:ext cx="2647705" cy="423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Metin kutusu 20"/>
          <p:cNvSpPr txBox="1"/>
          <p:nvPr/>
        </p:nvSpPr>
        <p:spPr>
          <a:xfrm>
            <a:off x="9743091" y="3725320"/>
            <a:ext cx="21531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rgbClr val="523100"/>
                </a:solidFill>
              </a:rPr>
              <a:t>Koniye </a:t>
            </a:r>
          </a:p>
          <a:p>
            <a:r>
              <a:rPr lang="tr-TR" dirty="0">
                <a:solidFill>
                  <a:srgbClr val="523100"/>
                </a:solidFill>
              </a:rPr>
              <a:t>       Benzemeyen </a:t>
            </a:r>
          </a:p>
          <a:p>
            <a:r>
              <a:rPr lang="tr-TR" dirty="0">
                <a:solidFill>
                  <a:srgbClr val="523100"/>
                </a:solidFill>
              </a:rPr>
              <a:t>               Nesneler</a:t>
            </a:r>
          </a:p>
        </p:txBody>
      </p:sp>
      <p:sp>
        <p:nvSpPr>
          <p:cNvPr id="23" name="Metin kutusu 22"/>
          <p:cNvSpPr txBox="1"/>
          <p:nvPr/>
        </p:nvSpPr>
        <p:spPr>
          <a:xfrm>
            <a:off x="9843795" y="4822149"/>
            <a:ext cx="2000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523100"/>
                </a:solidFill>
              </a:rPr>
              <a:t>Etkinlik :  8 / 10</a:t>
            </a:r>
          </a:p>
        </p:txBody>
      </p:sp>
      <p:sp>
        <p:nvSpPr>
          <p:cNvPr id="24" name="Sağ Ok 23">
            <a:hlinkClick r:id="" action="ppaction://hlinkshowjump?jump=nextslide"/>
          </p:cNvPr>
          <p:cNvSpPr/>
          <p:nvPr/>
        </p:nvSpPr>
        <p:spPr>
          <a:xfrm>
            <a:off x="11279652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5" name="Resim 24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517" y="6075900"/>
            <a:ext cx="465223" cy="465223"/>
          </a:xfrm>
          <a:prstGeom prst="rect">
            <a:avLst/>
          </a:prstGeom>
        </p:spPr>
      </p:pic>
      <p:sp>
        <p:nvSpPr>
          <p:cNvPr id="27" name="Metin kutusu 26"/>
          <p:cNvSpPr txBox="1"/>
          <p:nvPr/>
        </p:nvSpPr>
        <p:spPr>
          <a:xfrm>
            <a:off x="10028082" y="2877677"/>
            <a:ext cx="1675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GEOMETRİK </a:t>
            </a:r>
          </a:p>
          <a:p>
            <a:pPr algn="ctr"/>
            <a:r>
              <a:rPr lang="tr-TR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CİSİMLER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4915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oniye-benzemey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0707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70707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3AF30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3AF3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0707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70707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3AF30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3AF3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4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in_Boar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070" y="158057"/>
            <a:ext cx="7264725" cy="6378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3159282" y="946600"/>
            <a:ext cx="5944686" cy="707886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lin ang="27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Arkadaşlar prizmaya benzeyen cisimlerin altındaki kutuya tıklar mısınız ?</a:t>
            </a:r>
          </a:p>
        </p:txBody>
      </p:sp>
      <p:sp>
        <p:nvSpPr>
          <p:cNvPr id="7" name="Yuvarlatılmış Dikdörtgen 6"/>
          <p:cNvSpPr/>
          <p:nvPr/>
        </p:nvSpPr>
        <p:spPr>
          <a:xfrm>
            <a:off x="3107216" y="2282505"/>
            <a:ext cx="1402342" cy="1080000"/>
          </a:xfrm>
          <a:prstGeom prst="roundRect">
            <a:avLst/>
          </a:prstGeom>
          <a:solidFill>
            <a:srgbClr val="D59536"/>
          </a:solidFill>
          <a:ln>
            <a:solidFill>
              <a:srgbClr val="7949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2" name="Yuvarlatılmış Dikdörtgen 21"/>
          <p:cNvSpPr/>
          <p:nvPr/>
        </p:nvSpPr>
        <p:spPr>
          <a:xfrm>
            <a:off x="4639284" y="2282504"/>
            <a:ext cx="1402342" cy="1080000"/>
          </a:xfrm>
          <a:prstGeom prst="roundRect">
            <a:avLst/>
          </a:prstGeom>
          <a:solidFill>
            <a:srgbClr val="D59536"/>
          </a:solidFill>
          <a:ln>
            <a:solidFill>
              <a:srgbClr val="7949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8" name="Yuvarlatılmış Dikdörtgen 27"/>
          <p:cNvSpPr/>
          <p:nvPr/>
        </p:nvSpPr>
        <p:spPr>
          <a:xfrm>
            <a:off x="6170455" y="2276146"/>
            <a:ext cx="1402342" cy="1080000"/>
          </a:xfrm>
          <a:prstGeom prst="roundRect">
            <a:avLst/>
          </a:prstGeom>
          <a:solidFill>
            <a:srgbClr val="D59536"/>
          </a:solidFill>
          <a:ln>
            <a:solidFill>
              <a:srgbClr val="7949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9" name="Yuvarlatılmış Dikdörtgen 28"/>
          <p:cNvSpPr/>
          <p:nvPr/>
        </p:nvSpPr>
        <p:spPr>
          <a:xfrm>
            <a:off x="7701626" y="2282504"/>
            <a:ext cx="1402342" cy="1080000"/>
          </a:xfrm>
          <a:prstGeom prst="roundRect">
            <a:avLst/>
          </a:prstGeom>
          <a:solidFill>
            <a:srgbClr val="D59536"/>
          </a:solidFill>
          <a:ln>
            <a:solidFill>
              <a:srgbClr val="7949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30" name="Resim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820" y="2305930"/>
            <a:ext cx="789134" cy="1020432"/>
          </a:xfrm>
          <a:prstGeom prst="rect">
            <a:avLst/>
          </a:prstGeom>
        </p:spPr>
      </p:pic>
      <p:pic>
        <p:nvPicPr>
          <p:cNvPr id="31" name="Resim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777" y="2332028"/>
            <a:ext cx="691697" cy="912755"/>
          </a:xfrm>
          <a:prstGeom prst="rect">
            <a:avLst/>
          </a:prstGeom>
        </p:spPr>
      </p:pic>
      <p:sp>
        <p:nvSpPr>
          <p:cNvPr id="32" name="Büton1">
            <a:hlinkClick r:id="" action="ppaction://noaction">
              <a:snd r:embed="rId7" name="aferinyeni.wav"/>
            </a:hlinkClick>
          </p:cNvPr>
          <p:cNvSpPr/>
          <p:nvPr/>
        </p:nvSpPr>
        <p:spPr>
          <a:xfrm>
            <a:off x="3521572" y="3362504"/>
            <a:ext cx="546747" cy="422981"/>
          </a:xfrm>
          <a:prstGeom prst="roundRect">
            <a:avLst/>
          </a:prstGeom>
          <a:solidFill>
            <a:schemeClr val="accent1">
              <a:lumMod val="25000"/>
              <a:lumOff val="75000"/>
            </a:schemeClr>
          </a:solidFill>
          <a:ln>
            <a:solidFill>
              <a:srgbClr val="7949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33" name="Büton2">
            <a:hlinkClick r:id="" action="ppaction://noaction">
              <a:snd r:embed="rId7" name="aferinyeni.wav"/>
            </a:hlinkClick>
          </p:cNvPr>
          <p:cNvSpPr/>
          <p:nvPr/>
        </p:nvSpPr>
        <p:spPr>
          <a:xfrm>
            <a:off x="5067081" y="3364626"/>
            <a:ext cx="546747" cy="422981"/>
          </a:xfrm>
          <a:prstGeom prst="roundRect">
            <a:avLst/>
          </a:prstGeom>
          <a:solidFill>
            <a:schemeClr val="accent1">
              <a:lumMod val="25000"/>
              <a:lumOff val="75000"/>
            </a:schemeClr>
          </a:solidFill>
          <a:ln>
            <a:solidFill>
              <a:srgbClr val="7949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34" name="Büton3">
            <a:hlinkClick r:id="" action="ppaction://noaction">
              <a:snd r:embed="rId8" name="olmadiyeni.wav"/>
            </a:hlinkClick>
          </p:cNvPr>
          <p:cNvSpPr/>
          <p:nvPr/>
        </p:nvSpPr>
        <p:spPr>
          <a:xfrm>
            <a:off x="6601241" y="3356146"/>
            <a:ext cx="546747" cy="422981"/>
          </a:xfrm>
          <a:prstGeom prst="roundRect">
            <a:avLst/>
          </a:prstGeom>
          <a:solidFill>
            <a:schemeClr val="accent1">
              <a:lumMod val="25000"/>
              <a:lumOff val="75000"/>
            </a:schemeClr>
          </a:solidFill>
          <a:ln>
            <a:solidFill>
              <a:srgbClr val="7949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35" name="Büton4">
            <a:hlinkClick r:id="" action="ppaction://noaction">
              <a:snd r:embed="rId8" name="olmadiyeni.wav"/>
            </a:hlinkClick>
          </p:cNvPr>
          <p:cNvSpPr/>
          <p:nvPr/>
        </p:nvSpPr>
        <p:spPr>
          <a:xfrm>
            <a:off x="8129423" y="3356145"/>
            <a:ext cx="546747" cy="422981"/>
          </a:xfrm>
          <a:prstGeom prst="roundRect">
            <a:avLst/>
          </a:prstGeom>
          <a:solidFill>
            <a:schemeClr val="accent1">
              <a:lumMod val="25000"/>
              <a:lumOff val="75000"/>
            </a:schemeClr>
          </a:solidFill>
          <a:ln>
            <a:solidFill>
              <a:srgbClr val="7949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472" y="1820662"/>
            <a:ext cx="1424802" cy="1424802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02116" y="2480455"/>
            <a:ext cx="637702" cy="637702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68" y="3344220"/>
            <a:ext cx="1589676" cy="2836296"/>
          </a:xfrm>
          <a:prstGeom prst="rect">
            <a:avLst/>
          </a:prstGeom>
        </p:spPr>
      </p:pic>
      <p:pic>
        <p:nvPicPr>
          <p:cNvPr id="19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348" y="2343151"/>
            <a:ext cx="2647705" cy="423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Metin kutusu 20"/>
          <p:cNvSpPr txBox="1"/>
          <p:nvPr/>
        </p:nvSpPr>
        <p:spPr>
          <a:xfrm>
            <a:off x="9743091" y="3725320"/>
            <a:ext cx="21531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rgbClr val="523100"/>
                </a:solidFill>
              </a:rPr>
              <a:t>Prizmaya</a:t>
            </a:r>
          </a:p>
          <a:p>
            <a:r>
              <a:rPr lang="tr-TR" dirty="0">
                <a:solidFill>
                  <a:srgbClr val="523100"/>
                </a:solidFill>
              </a:rPr>
              <a:t>       Benzeyen </a:t>
            </a:r>
          </a:p>
          <a:p>
            <a:r>
              <a:rPr lang="tr-TR" dirty="0">
                <a:solidFill>
                  <a:srgbClr val="523100"/>
                </a:solidFill>
              </a:rPr>
              <a:t>               Nesneler</a:t>
            </a:r>
          </a:p>
        </p:txBody>
      </p:sp>
      <p:sp>
        <p:nvSpPr>
          <p:cNvPr id="23" name="Metin kutusu 22"/>
          <p:cNvSpPr txBox="1"/>
          <p:nvPr/>
        </p:nvSpPr>
        <p:spPr>
          <a:xfrm>
            <a:off x="9843795" y="4822149"/>
            <a:ext cx="2000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523100"/>
                </a:solidFill>
              </a:rPr>
              <a:t>Etkinlik :  9 / 10</a:t>
            </a:r>
          </a:p>
        </p:txBody>
      </p:sp>
      <p:sp>
        <p:nvSpPr>
          <p:cNvPr id="24" name="Sağ Ok 23">
            <a:hlinkClick r:id="" action="ppaction://hlinkshowjump?jump=nextslide"/>
          </p:cNvPr>
          <p:cNvSpPr/>
          <p:nvPr/>
        </p:nvSpPr>
        <p:spPr>
          <a:xfrm>
            <a:off x="11279652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5" name="Resim 24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517" y="6075900"/>
            <a:ext cx="465223" cy="465223"/>
          </a:xfrm>
          <a:prstGeom prst="rect">
            <a:avLst/>
          </a:prstGeom>
        </p:spPr>
      </p:pic>
      <p:sp>
        <p:nvSpPr>
          <p:cNvPr id="27" name="Metin kutusu 26"/>
          <p:cNvSpPr txBox="1"/>
          <p:nvPr/>
        </p:nvSpPr>
        <p:spPr>
          <a:xfrm>
            <a:off x="10028082" y="2877677"/>
            <a:ext cx="1675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GEOMETRİK </a:t>
            </a:r>
          </a:p>
          <a:p>
            <a:pPr algn="ctr"/>
            <a:r>
              <a:rPr lang="tr-TR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CİSİMLER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49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izmayabenzey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3AF30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3AF30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3AF30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3AF3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0707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70707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0707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70707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4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in_Boar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070" y="158057"/>
            <a:ext cx="7264725" cy="6378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3159282" y="946600"/>
            <a:ext cx="5944686" cy="707886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lin ang="27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Arkadaşlar prizmaya benzemeyen cisimlerin altındaki kutuya tıklar mısınız ?</a:t>
            </a:r>
          </a:p>
        </p:txBody>
      </p:sp>
      <p:sp>
        <p:nvSpPr>
          <p:cNvPr id="7" name="Yuvarlatılmış Dikdörtgen 6"/>
          <p:cNvSpPr/>
          <p:nvPr/>
        </p:nvSpPr>
        <p:spPr>
          <a:xfrm>
            <a:off x="3107216" y="2282505"/>
            <a:ext cx="1402342" cy="1080000"/>
          </a:xfrm>
          <a:prstGeom prst="roundRect">
            <a:avLst/>
          </a:prstGeom>
          <a:solidFill>
            <a:srgbClr val="D59536"/>
          </a:solidFill>
          <a:ln>
            <a:solidFill>
              <a:srgbClr val="7949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2" name="Yuvarlatılmış Dikdörtgen 21"/>
          <p:cNvSpPr/>
          <p:nvPr/>
        </p:nvSpPr>
        <p:spPr>
          <a:xfrm>
            <a:off x="4639284" y="2282504"/>
            <a:ext cx="1402342" cy="1080000"/>
          </a:xfrm>
          <a:prstGeom prst="roundRect">
            <a:avLst/>
          </a:prstGeom>
          <a:solidFill>
            <a:srgbClr val="D59536"/>
          </a:solidFill>
          <a:ln>
            <a:solidFill>
              <a:srgbClr val="7949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8" name="Yuvarlatılmış Dikdörtgen 27"/>
          <p:cNvSpPr/>
          <p:nvPr/>
        </p:nvSpPr>
        <p:spPr>
          <a:xfrm>
            <a:off x="6170455" y="2276146"/>
            <a:ext cx="1402342" cy="1080000"/>
          </a:xfrm>
          <a:prstGeom prst="roundRect">
            <a:avLst/>
          </a:prstGeom>
          <a:solidFill>
            <a:srgbClr val="D59536"/>
          </a:solidFill>
          <a:ln>
            <a:solidFill>
              <a:srgbClr val="7949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9" name="Yuvarlatılmış Dikdörtgen 28"/>
          <p:cNvSpPr/>
          <p:nvPr/>
        </p:nvSpPr>
        <p:spPr>
          <a:xfrm>
            <a:off x="7701626" y="2282504"/>
            <a:ext cx="1402342" cy="1080000"/>
          </a:xfrm>
          <a:prstGeom prst="roundRect">
            <a:avLst/>
          </a:prstGeom>
          <a:solidFill>
            <a:srgbClr val="D59536"/>
          </a:solidFill>
          <a:ln>
            <a:solidFill>
              <a:srgbClr val="7949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30" name="Resim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820" y="2305930"/>
            <a:ext cx="789134" cy="1020432"/>
          </a:xfrm>
          <a:prstGeom prst="rect">
            <a:avLst/>
          </a:prstGeom>
        </p:spPr>
      </p:pic>
      <p:pic>
        <p:nvPicPr>
          <p:cNvPr id="31" name="Resim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777" y="2442557"/>
            <a:ext cx="691697" cy="691697"/>
          </a:xfrm>
          <a:prstGeom prst="rect">
            <a:avLst/>
          </a:prstGeom>
        </p:spPr>
      </p:pic>
      <p:sp>
        <p:nvSpPr>
          <p:cNvPr id="32" name="Büton1">
            <a:hlinkClick r:id="" action="ppaction://noaction">
              <a:snd r:embed="rId7" name="olmadiyeni.wav"/>
            </a:hlinkClick>
          </p:cNvPr>
          <p:cNvSpPr/>
          <p:nvPr/>
        </p:nvSpPr>
        <p:spPr>
          <a:xfrm>
            <a:off x="3521572" y="3362504"/>
            <a:ext cx="546747" cy="422981"/>
          </a:xfrm>
          <a:prstGeom prst="roundRect">
            <a:avLst/>
          </a:prstGeom>
          <a:solidFill>
            <a:schemeClr val="accent1">
              <a:lumMod val="25000"/>
              <a:lumOff val="75000"/>
            </a:schemeClr>
          </a:solidFill>
          <a:ln>
            <a:solidFill>
              <a:srgbClr val="7949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33" name="Büton2">
            <a:hlinkClick r:id="" action="ppaction://noaction">
              <a:snd r:embed="rId8" name="aferinyeni.wav"/>
            </a:hlinkClick>
          </p:cNvPr>
          <p:cNvSpPr/>
          <p:nvPr/>
        </p:nvSpPr>
        <p:spPr>
          <a:xfrm>
            <a:off x="5067081" y="3364626"/>
            <a:ext cx="546747" cy="422981"/>
          </a:xfrm>
          <a:prstGeom prst="roundRect">
            <a:avLst/>
          </a:prstGeom>
          <a:solidFill>
            <a:schemeClr val="accent1">
              <a:lumMod val="25000"/>
              <a:lumOff val="75000"/>
            </a:schemeClr>
          </a:solidFill>
          <a:ln>
            <a:solidFill>
              <a:srgbClr val="7949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34" name="Büton3">
            <a:hlinkClick r:id="" action="ppaction://noaction">
              <a:snd r:embed="rId8" name="aferinyeni.wav"/>
            </a:hlinkClick>
          </p:cNvPr>
          <p:cNvSpPr/>
          <p:nvPr/>
        </p:nvSpPr>
        <p:spPr>
          <a:xfrm>
            <a:off x="6601241" y="3356146"/>
            <a:ext cx="546747" cy="422981"/>
          </a:xfrm>
          <a:prstGeom prst="roundRect">
            <a:avLst/>
          </a:prstGeom>
          <a:solidFill>
            <a:schemeClr val="accent1">
              <a:lumMod val="25000"/>
              <a:lumOff val="75000"/>
            </a:schemeClr>
          </a:solidFill>
          <a:ln>
            <a:solidFill>
              <a:srgbClr val="7949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35" name="Büton4">
            <a:hlinkClick r:id="" action="ppaction://noaction">
              <a:snd r:embed="rId7" name="olmadiyeni.wav"/>
            </a:hlinkClick>
          </p:cNvPr>
          <p:cNvSpPr/>
          <p:nvPr/>
        </p:nvSpPr>
        <p:spPr>
          <a:xfrm>
            <a:off x="8129423" y="3356145"/>
            <a:ext cx="546747" cy="422981"/>
          </a:xfrm>
          <a:prstGeom prst="roundRect">
            <a:avLst/>
          </a:prstGeom>
          <a:solidFill>
            <a:schemeClr val="accent1">
              <a:lumMod val="25000"/>
              <a:lumOff val="75000"/>
            </a:schemeClr>
          </a:solidFill>
          <a:ln>
            <a:solidFill>
              <a:srgbClr val="7949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521" y="2384846"/>
            <a:ext cx="880629" cy="880629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64015" y="2401180"/>
            <a:ext cx="812227" cy="812227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68" y="3344220"/>
            <a:ext cx="1589676" cy="2836296"/>
          </a:xfrm>
          <a:prstGeom prst="rect">
            <a:avLst/>
          </a:prstGeom>
        </p:spPr>
      </p:pic>
      <p:pic>
        <p:nvPicPr>
          <p:cNvPr id="19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348" y="2343151"/>
            <a:ext cx="2647705" cy="423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Metin kutusu 20"/>
          <p:cNvSpPr txBox="1"/>
          <p:nvPr/>
        </p:nvSpPr>
        <p:spPr>
          <a:xfrm>
            <a:off x="9743091" y="3725320"/>
            <a:ext cx="21531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rgbClr val="523100"/>
                </a:solidFill>
              </a:rPr>
              <a:t>Prizmaya </a:t>
            </a:r>
          </a:p>
          <a:p>
            <a:r>
              <a:rPr lang="tr-TR" dirty="0">
                <a:solidFill>
                  <a:srgbClr val="523100"/>
                </a:solidFill>
              </a:rPr>
              <a:t>       Benzemeyen </a:t>
            </a:r>
          </a:p>
          <a:p>
            <a:r>
              <a:rPr lang="tr-TR" dirty="0">
                <a:solidFill>
                  <a:srgbClr val="523100"/>
                </a:solidFill>
              </a:rPr>
              <a:t>               Nesneler</a:t>
            </a:r>
          </a:p>
        </p:txBody>
      </p:sp>
      <p:sp>
        <p:nvSpPr>
          <p:cNvPr id="23" name="Metin kutusu 22"/>
          <p:cNvSpPr txBox="1"/>
          <p:nvPr/>
        </p:nvSpPr>
        <p:spPr>
          <a:xfrm>
            <a:off x="9843795" y="4822149"/>
            <a:ext cx="2000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523100"/>
                </a:solidFill>
              </a:rPr>
              <a:t>Etkinlik :  10 / 10</a:t>
            </a:r>
          </a:p>
        </p:txBody>
      </p:sp>
      <p:sp>
        <p:nvSpPr>
          <p:cNvPr id="24" name="Sağ Ok 23">
            <a:hlinkClick r:id="" action="ppaction://hlinkshowjump?jump=nextslide"/>
          </p:cNvPr>
          <p:cNvSpPr/>
          <p:nvPr/>
        </p:nvSpPr>
        <p:spPr>
          <a:xfrm>
            <a:off x="11279652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5" name="Resim 24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517" y="6075900"/>
            <a:ext cx="465223" cy="4652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9167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izmayabenzemey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0707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70707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3AF30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3AF3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3AF30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3AF30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0707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70707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4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152" y="-191074"/>
            <a:ext cx="8548789" cy="665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73" y="2047856"/>
            <a:ext cx="1589676" cy="2836296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4775595" y="1175657"/>
            <a:ext cx="45923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Ses Kaynağı: Zümra BOZKURT</a:t>
            </a:r>
          </a:p>
          <a:p>
            <a:pPr algn="ctr"/>
            <a:endParaRPr lang="tr-TR" sz="20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tr-TR" sz="20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r-TR" sz="30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HAZIRLAYAN</a:t>
            </a:r>
          </a:p>
          <a:p>
            <a:pPr algn="ctr"/>
            <a:endParaRPr lang="tr-TR" sz="30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r-TR" sz="25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Muhammet BOZKURT</a:t>
            </a:r>
          </a:p>
          <a:p>
            <a:pPr algn="ctr"/>
            <a:r>
              <a:rPr lang="tr-TR" sz="25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  <a:hlinkClick r:id="rId6"/>
              </a:rPr>
              <a:t>info@mebders.com</a:t>
            </a:r>
            <a:endParaRPr lang="tr-TR" sz="25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tr-TR" sz="30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5252323" y="4884152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rgbClr val="000000"/>
                </a:solidFill>
                <a:latin typeface="Tahoma"/>
              </a:rPr>
              <a:t>©mebders.com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669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oscakal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in_Board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070" y="158057"/>
            <a:ext cx="7264725" cy="6378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3239698" y="1655399"/>
            <a:ext cx="1692000" cy="1692000"/>
          </a:xfrm>
          <a:prstGeom prst="ellipse">
            <a:avLst/>
          </a:prstGeom>
          <a:solidFill>
            <a:srgbClr val="F2A839"/>
          </a:solidFill>
          <a:ln>
            <a:solidFill>
              <a:srgbClr val="271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Oval 11"/>
          <p:cNvSpPr/>
          <p:nvPr/>
        </p:nvSpPr>
        <p:spPr>
          <a:xfrm>
            <a:off x="5285625" y="1655399"/>
            <a:ext cx="1692000" cy="1692000"/>
          </a:xfrm>
          <a:prstGeom prst="ellipse">
            <a:avLst/>
          </a:prstGeom>
          <a:solidFill>
            <a:srgbClr val="F2A839"/>
          </a:solidFill>
          <a:ln>
            <a:solidFill>
              <a:srgbClr val="271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Oval 12"/>
          <p:cNvSpPr/>
          <p:nvPr/>
        </p:nvSpPr>
        <p:spPr>
          <a:xfrm>
            <a:off x="7331552" y="1655399"/>
            <a:ext cx="1692000" cy="1692000"/>
          </a:xfrm>
          <a:prstGeom prst="ellipse">
            <a:avLst/>
          </a:prstGeom>
          <a:solidFill>
            <a:srgbClr val="F2A839"/>
          </a:solidFill>
          <a:ln>
            <a:solidFill>
              <a:srgbClr val="271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552" y="4176630"/>
            <a:ext cx="900000" cy="900000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3159282" y="946600"/>
            <a:ext cx="5944686" cy="40011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lin ang="27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Küre, içi boş ya da dolu olan geometrik bir cisimdir.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4485353" y="3830051"/>
            <a:ext cx="3382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Top küre şeklindedir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612" y="4056198"/>
            <a:ext cx="1020432" cy="1020432"/>
          </a:xfrm>
          <a:prstGeom prst="rect">
            <a:avLst/>
          </a:prstGeom>
        </p:spPr>
      </p:pic>
      <p:sp>
        <p:nvSpPr>
          <p:cNvPr id="18" name="Metin kutusu 17"/>
          <p:cNvSpPr txBox="1"/>
          <p:nvPr/>
        </p:nvSpPr>
        <p:spPr>
          <a:xfrm>
            <a:off x="4144106" y="3811473"/>
            <a:ext cx="4020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Karpuz küre şeklindedir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577" y="4110036"/>
            <a:ext cx="912755" cy="912755"/>
          </a:xfrm>
          <a:prstGeom prst="rect">
            <a:avLst/>
          </a:prstGeom>
        </p:spPr>
      </p:pic>
      <p:sp>
        <p:nvSpPr>
          <p:cNvPr id="23" name="Metin kutusu 22"/>
          <p:cNvSpPr txBox="1"/>
          <p:nvPr/>
        </p:nvSpPr>
        <p:spPr>
          <a:xfrm>
            <a:off x="4345168" y="3791413"/>
            <a:ext cx="4020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Elma küre şeklindedir</a:t>
            </a: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239" y="1346710"/>
            <a:ext cx="3132083" cy="3132083"/>
          </a:xfrm>
          <a:prstGeom prst="rect">
            <a:avLst/>
          </a:prstGeom>
        </p:spPr>
      </p:pic>
      <p:sp>
        <p:nvSpPr>
          <p:cNvPr id="24" name="Metin kutusu 23"/>
          <p:cNvSpPr txBox="1"/>
          <p:nvPr/>
        </p:nvSpPr>
        <p:spPr>
          <a:xfrm>
            <a:off x="3943044" y="4083498"/>
            <a:ext cx="4962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Dünyamız küre şeklindedir</a:t>
            </a:r>
          </a:p>
        </p:txBody>
      </p:sp>
      <p:sp>
        <p:nvSpPr>
          <p:cNvPr id="14" name="Metin kutusu 13"/>
          <p:cNvSpPr txBox="1"/>
          <p:nvPr/>
        </p:nvSpPr>
        <p:spPr>
          <a:xfrm>
            <a:off x="3780967" y="1832056"/>
            <a:ext cx="60946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/>
              <a:t>?</a:t>
            </a:r>
          </a:p>
        </p:txBody>
      </p:sp>
      <p:sp>
        <p:nvSpPr>
          <p:cNvPr id="25" name="Metin kutusu 24"/>
          <p:cNvSpPr txBox="1"/>
          <p:nvPr/>
        </p:nvSpPr>
        <p:spPr>
          <a:xfrm>
            <a:off x="5826894" y="1731940"/>
            <a:ext cx="60946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/>
              <a:t>?</a:t>
            </a:r>
          </a:p>
        </p:txBody>
      </p:sp>
      <p:sp>
        <p:nvSpPr>
          <p:cNvPr id="26" name="Metin kutusu 25"/>
          <p:cNvSpPr txBox="1"/>
          <p:nvPr/>
        </p:nvSpPr>
        <p:spPr>
          <a:xfrm>
            <a:off x="7872821" y="1780477"/>
            <a:ext cx="60946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/>
              <a:t>?</a:t>
            </a:r>
          </a:p>
        </p:txBody>
      </p:sp>
      <p:sp>
        <p:nvSpPr>
          <p:cNvPr id="27" name="Metin kutusu 26"/>
          <p:cNvSpPr txBox="1"/>
          <p:nvPr/>
        </p:nvSpPr>
        <p:spPr>
          <a:xfrm>
            <a:off x="2852923" y="3817653"/>
            <a:ext cx="67669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Haydi sıra sizde, </a:t>
            </a:r>
          </a:p>
          <a:p>
            <a:r>
              <a:rPr lang="tr-T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küreye benzeyen nesneler söyler misiniz ?</a:t>
            </a:r>
          </a:p>
        </p:txBody>
      </p:sp>
      <p:pic>
        <p:nvPicPr>
          <p:cNvPr id="28" name="Resim 2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68" y="3344220"/>
            <a:ext cx="1589676" cy="2836296"/>
          </a:xfrm>
          <a:prstGeom prst="rect">
            <a:avLst/>
          </a:prstGeom>
        </p:spPr>
      </p:pic>
      <p:pic>
        <p:nvPicPr>
          <p:cNvPr id="29" name="Picture 1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348" y="2343151"/>
            <a:ext cx="2647705" cy="423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Metin kutusu 15"/>
          <p:cNvSpPr txBox="1"/>
          <p:nvPr/>
        </p:nvSpPr>
        <p:spPr>
          <a:xfrm>
            <a:off x="10028082" y="2877677"/>
            <a:ext cx="1675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GEOMETRİK </a:t>
            </a:r>
          </a:p>
          <a:p>
            <a:pPr algn="ctr"/>
            <a:r>
              <a:rPr lang="tr-TR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CİSİMLER</a:t>
            </a:r>
          </a:p>
        </p:txBody>
      </p:sp>
      <p:sp>
        <p:nvSpPr>
          <p:cNvPr id="17" name="Metin kutusu 16"/>
          <p:cNvSpPr txBox="1"/>
          <p:nvPr/>
        </p:nvSpPr>
        <p:spPr>
          <a:xfrm>
            <a:off x="9743091" y="3725320"/>
            <a:ext cx="21531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rgbClr val="523100"/>
                </a:solidFill>
              </a:rPr>
              <a:t>Küreye </a:t>
            </a:r>
          </a:p>
          <a:p>
            <a:r>
              <a:rPr lang="tr-TR" dirty="0">
                <a:solidFill>
                  <a:srgbClr val="523100"/>
                </a:solidFill>
              </a:rPr>
              <a:t>       Benzeyen </a:t>
            </a:r>
          </a:p>
          <a:p>
            <a:r>
              <a:rPr lang="tr-TR" dirty="0">
                <a:solidFill>
                  <a:srgbClr val="523100"/>
                </a:solidFill>
              </a:rPr>
              <a:t>               Nesneler</a:t>
            </a:r>
          </a:p>
        </p:txBody>
      </p:sp>
      <p:sp>
        <p:nvSpPr>
          <p:cNvPr id="30" name="Sağ Ok 29">
            <a:hlinkClick r:id="" action="ppaction://hlinkshowjump?jump=nextslide"/>
          </p:cNvPr>
          <p:cNvSpPr/>
          <p:nvPr/>
        </p:nvSpPr>
        <p:spPr>
          <a:xfrm>
            <a:off x="11279652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1" name="Resim 30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517" y="6075900"/>
            <a:ext cx="465223" cy="465223"/>
          </a:xfrm>
          <a:prstGeom prst="rect">
            <a:avLst/>
          </a:prstGeom>
        </p:spPr>
      </p:pic>
      <p:sp>
        <p:nvSpPr>
          <p:cNvPr id="36" name="Metin kutusu 35"/>
          <p:cNvSpPr txBox="1"/>
          <p:nvPr/>
        </p:nvSpPr>
        <p:spPr>
          <a:xfrm>
            <a:off x="10034463" y="4826791"/>
            <a:ext cx="1570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523100"/>
                </a:solidFill>
              </a:rPr>
              <a:t>Örnek : 1 - 5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403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ure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3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2.96296E-6 L -0.02369 -0.10139 L -0.0457 2.96296E-6 L -0.0694 -0.10139 L -0.09296 2.96296E-6 L -0.1151 -0.10139 L -0.13867 2.96296E-6 L -0.1608 -0.10139 L -0.18437 2.96296E-6 L -0.20794 -0.10139 L -0.23007 2.96296E-6 L -0.25364 -0.10139 L -0.27578 2.96296E-6 L -0.29934 -0.10139 L -0.32304 2.96296E-6 L -0.34505 -0.10139 L -0.36862 2.96296E-6 " pathEditMode="relative" rAng="0" ptsTypes="AAAAAAAAAAAAAAAAA">
                                      <p:cBhvr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38" y="-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64" presetClass="path" presetSubtype="0" accel="50000" decel="48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862 2.96296E-6 L -0.37435 -0.3048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" y="-1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50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ure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500"/>
                            </p:stCondLst>
                            <p:childTnLst>
                              <p:par>
                                <p:cTn id="28" presetID="38" presetClass="exit" presetSubtype="0" accel="5000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500"/>
                            </p:stCondLst>
                            <p:childTnLst>
                              <p:par>
                                <p:cTn id="37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7.40741E-7 L 0.22448 0.00255 " pathEditMode="relative" rAng="0" ptsTypes="AA">
                                      <p:cBhvr>
                                        <p:cTn id="3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24" y="116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8500"/>
                            </p:stCondLst>
                            <p:childTnLst>
                              <p:par>
                                <p:cTn id="4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448 0.00255 L 0.2207 -0.2960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-1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500"/>
                            </p:stCondLst>
                            <p:childTnLst>
                              <p:par>
                                <p:cTn id="4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ure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1500"/>
                            </p:stCondLst>
                            <p:childTnLst>
                              <p:par>
                                <p:cTn id="53" presetID="38" presetClass="exit" presetSubtype="0" accel="5000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4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500"/>
                            </p:stCondLst>
                            <p:childTnLst>
                              <p:par>
                                <p:cTn id="6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0.00093 L 1.45833E-6 0.00116 C 0.00247 0.00255 0.00495 0.00417 0.00755 0.00579 C 0.00872 0.00648 0.01015 0.00671 0.01133 0.00741 C 0.01263 0.00833 0.0138 0.00995 0.0151 0.01088 C 0.02096 0.01482 0.02109 0.01412 0.02747 0.01574 C 0.03216 0.02107 0.02851 0.01782 0.03502 0.02037 C 0.03607 0.02083 0.03698 0.02176 0.03789 0.02222 C 0.03984 0.02315 0.04492 0.025 0.04661 0.02523 C 0.05065 0.02616 0.05482 0.02639 0.05885 0.02708 C 0.06354 0.0287 0.06536 0.0294 0.07031 0.03032 C 0.07409 0.03102 0.07786 0.03148 0.08177 0.03218 L 0.18646 0.03032 C 0.19193 0.03032 0.19739 0.02963 0.20273 0.0287 C 0.21159 0.02732 0.20377 0.02708 0.21133 0.02523 C 0.21471 0.02477 0.21823 0.02431 0.22174 0.02384 C 0.22331 0.02338 0.22487 0.02269 0.22643 0.02222 C 0.22773 0.02176 0.22904 0.02083 0.23034 0.02037 C 0.23216 0.01991 0.23424 0.01945 0.23607 0.01875 C 0.23711 0.01852 0.23802 0.01759 0.23893 0.01736 C 0.2418 0.01644 0.24466 0.0162 0.24752 0.01574 C 0.25065 0.01343 0.25404 0.01204 0.25703 0.00903 C 0.2595 0.00625 0.26172 0.00232 0.26458 0.00093 L 0.27213 -0.00255 C 0.27487 -0.00509 0.27708 -0.00903 0.27995 -0.01042 C 0.28268 -0.01204 0.2832 -0.01204 0.28555 -0.01551 C 0.28698 -0.01736 0.28802 -0.02014 0.28945 -0.02199 C 0.29049 -0.02361 0.29193 -0.02407 0.29323 -0.02523 C 0.29453 -0.02662 0.2957 -0.02847 0.297 -0.03032 C 0.29792 -0.03125 0.29896 -0.03194 0.29987 -0.03333 C 0.30638 -0.04305 0.30052 -0.03796 0.30833 -0.04329 C 0.30963 -0.04583 0.31068 -0.04907 0.31211 -0.05139 C 0.32252 -0.06667 0.30898 -0.03935 0.31992 -0.06111 C 0.32057 -0.06273 0.32109 -0.06458 0.32174 -0.0662 C 0.32357 -0.06944 0.32565 -0.07268 0.32747 -0.07593 C 0.32904 -0.0787 0.33086 -0.08079 0.33229 -0.08403 C 0.3332 -0.08634 0.33411 -0.08819 0.33502 -0.09051 C 0.33581 -0.09213 0.3362 -0.09421 0.33698 -0.09537 C 0.33776 -0.09676 0.33906 -0.09745 0.33984 -0.09884 C 0.34297 -0.10417 0.34427 -0.1088 0.34648 -0.11528 C 0.34818 -0.12662 0.34622 -0.1169 0.35026 -0.12824 C 0.35104 -0.13009 0.35117 -0.1331 0.35234 -0.13472 C 0.35364 -0.1368 0.35547 -0.13796 0.35703 -0.13958 C 0.35833 -0.14329 0.3595 -0.14745 0.36081 -0.15093 C 0.36172 -0.15324 0.36289 -0.15532 0.36367 -0.15741 C 0.36445 -0.15949 0.36484 -0.16204 0.36562 -0.16412 C 0.36654 -0.1669 0.36758 -0.16968 0.36849 -0.17222 C 0.36914 -0.1743 0.36966 -0.17685 0.37031 -0.1787 C 0.37083 -0.18055 0.37161 -0.18194 0.37226 -0.1838 C 0.37292 -0.18565 0.37331 -0.18819 0.37409 -0.19028 C 0.37461 -0.19167 0.37552 -0.19236 0.37604 -0.19352 C 0.37682 -0.1956 0.37721 -0.19792 0.37786 -0.2 C 0.37851 -0.20162 0.3793 -0.20324 0.37982 -0.20509 C 0.38021 -0.20648 0.38034 -0.20833 0.38073 -0.20995 C 0.38138 -0.21227 0.38229 -0.21389 0.38268 -0.21643 C 0.38633 -0.23634 0.38489 -0.23194 0.38646 -0.24907 C 0.38672 -0.25185 0.38711 -0.25463 0.38737 -0.25718 C 0.38919 -0.27708 0.38737 -0.26366 0.38932 -0.27685 C 0.38958 -0.28356 0.39036 -0.29005 0.39036 -0.29653 C 0.39036 -0.30509 0.39088 -0.30463 0.38841 -0.30463 L 0.38841 -0.3044 " pathEditMode="relative" rAng="0" ptsTypes="AAAAAAAAAAAAAAAAAAAAAAAAAAAAAAAAAAAAAAAAAAAAAAAAAAAAAAAAAAAAA">
                                      <p:cBhvr>
                                        <p:cTn id="6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18" y="-1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8500"/>
                            </p:stCondLst>
                            <p:childTnLst>
                              <p:par>
                                <p:cTn id="6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kure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9500"/>
                            </p:stCondLst>
                            <p:childTnLst>
                              <p:par>
                                <p:cTn id="73" presetID="38" presetClass="exit" presetSubtype="0" accel="5000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2500"/>
                            </p:stCondLst>
                            <p:childTnLst>
                              <p:par>
                                <p:cTn id="7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7500"/>
                            </p:stCondLst>
                            <p:childTnLst>
                              <p:par>
                                <p:cTn id="8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k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8500"/>
                            </p:stCondLst>
                            <p:childTnLst>
                              <p:par>
                                <p:cTn id="91" presetID="38" presetClass="exit" presetSubtype="0" accel="5000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1500"/>
                            </p:stCondLst>
                            <p:childTnLst>
                              <p:par>
                                <p:cTn id="96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0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25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3000"/>
                            </p:stCondLst>
                            <p:childTnLst>
                              <p:par>
                                <p:cTn id="12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kure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5" grpId="1"/>
      <p:bldP spid="18" grpId="0"/>
      <p:bldP spid="18" grpId="1"/>
      <p:bldP spid="23" grpId="0"/>
      <p:bldP spid="23" grpId="1"/>
      <p:bldP spid="24" grpId="0"/>
      <p:bldP spid="24" grpId="1"/>
      <p:bldP spid="14" grpId="0"/>
      <p:bldP spid="25" grpId="0"/>
      <p:bldP spid="26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in_Board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070" y="158057"/>
            <a:ext cx="7264725" cy="6378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3239698" y="1655399"/>
            <a:ext cx="1692000" cy="1692000"/>
          </a:xfrm>
          <a:prstGeom prst="ellipse">
            <a:avLst/>
          </a:prstGeom>
          <a:solidFill>
            <a:srgbClr val="F2A839"/>
          </a:solidFill>
          <a:ln>
            <a:solidFill>
              <a:srgbClr val="271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285625" y="1655399"/>
            <a:ext cx="1692000" cy="1692000"/>
          </a:xfrm>
          <a:prstGeom prst="ellipse">
            <a:avLst/>
          </a:prstGeom>
          <a:solidFill>
            <a:srgbClr val="F2A839"/>
          </a:solidFill>
          <a:ln>
            <a:solidFill>
              <a:srgbClr val="271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7331552" y="1655399"/>
            <a:ext cx="1692000" cy="1692000"/>
          </a:xfrm>
          <a:prstGeom prst="ellipse">
            <a:avLst/>
          </a:prstGeom>
          <a:solidFill>
            <a:srgbClr val="F2A839"/>
          </a:solidFill>
          <a:ln>
            <a:solidFill>
              <a:srgbClr val="271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052" y="4176630"/>
            <a:ext cx="481000" cy="900000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4307900" y="909497"/>
            <a:ext cx="3588759" cy="40011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lin ang="27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Silindir, geometrik bir cisimdir.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4104842" y="3507127"/>
            <a:ext cx="4474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Bardak silindir şeklindedir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612" y="4056198"/>
            <a:ext cx="1020432" cy="1020432"/>
          </a:xfrm>
          <a:prstGeom prst="rect">
            <a:avLst/>
          </a:prstGeom>
        </p:spPr>
      </p:pic>
      <p:sp>
        <p:nvSpPr>
          <p:cNvPr id="18" name="Metin kutusu 17"/>
          <p:cNvSpPr txBox="1"/>
          <p:nvPr/>
        </p:nvSpPr>
        <p:spPr>
          <a:xfrm>
            <a:off x="3584334" y="3499889"/>
            <a:ext cx="5463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İçecek kutusu silindir şeklindedir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393" y="4110666"/>
            <a:ext cx="912755" cy="912755"/>
          </a:xfrm>
          <a:prstGeom prst="rect">
            <a:avLst/>
          </a:prstGeom>
        </p:spPr>
      </p:pic>
      <p:sp>
        <p:nvSpPr>
          <p:cNvPr id="23" name="Metin kutusu 22"/>
          <p:cNvSpPr txBox="1"/>
          <p:nvPr/>
        </p:nvSpPr>
        <p:spPr>
          <a:xfrm>
            <a:off x="3432828" y="3492651"/>
            <a:ext cx="6043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Konserve kutusu silindir şeklindedir</a:t>
            </a:r>
          </a:p>
        </p:txBody>
      </p:sp>
      <p:sp>
        <p:nvSpPr>
          <p:cNvPr id="14" name="Metin kutusu 13"/>
          <p:cNvSpPr txBox="1"/>
          <p:nvPr/>
        </p:nvSpPr>
        <p:spPr>
          <a:xfrm>
            <a:off x="3780967" y="1832056"/>
            <a:ext cx="60946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25" name="Metin kutusu 24"/>
          <p:cNvSpPr txBox="1"/>
          <p:nvPr/>
        </p:nvSpPr>
        <p:spPr>
          <a:xfrm>
            <a:off x="5826894" y="1731940"/>
            <a:ext cx="60946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26" name="Metin kutusu 25"/>
          <p:cNvSpPr txBox="1"/>
          <p:nvPr/>
        </p:nvSpPr>
        <p:spPr>
          <a:xfrm>
            <a:off x="7872821" y="1780477"/>
            <a:ext cx="60946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27" name="Metin kutusu 26"/>
          <p:cNvSpPr txBox="1"/>
          <p:nvPr/>
        </p:nvSpPr>
        <p:spPr>
          <a:xfrm>
            <a:off x="2792274" y="3937073"/>
            <a:ext cx="6827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Haydi sıra sizde, </a:t>
            </a:r>
          </a:p>
          <a:p>
            <a:r>
              <a:rPr lang="tr-TR" sz="2400" b="1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silindire benzeyen nesneler söyler misiniz ?</a:t>
            </a:r>
          </a:p>
        </p:txBody>
      </p:sp>
      <p:pic>
        <p:nvPicPr>
          <p:cNvPr id="21" name="Resim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68" y="3344220"/>
            <a:ext cx="1589676" cy="2836296"/>
          </a:xfrm>
          <a:prstGeom prst="rect">
            <a:avLst/>
          </a:prstGeom>
        </p:spPr>
      </p:pic>
      <p:pic>
        <p:nvPicPr>
          <p:cNvPr id="22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348" y="2343151"/>
            <a:ext cx="2647705" cy="423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Metin kutusu 28"/>
          <p:cNvSpPr txBox="1"/>
          <p:nvPr/>
        </p:nvSpPr>
        <p:spPr>
          <a:xfrm>
            <a:off x="9743091" y="3725320"/>
            <a:ext cx="21531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rgbClr val="523100"/>
                </a:solidFill>
              </a:rPr>
              <a:t>Silindire </a:t>
            </a:r>
          </a:p>
          <a:p>
            <a:r>
              <a:rPr lang="tr-TR" dirty="0">
                <a:solidFill>
                  <a:srgbClr val="523100"/>
                </a:solidFill>
              </a:rPr>
              <a:t>       Benzeyen </a:t>
            </a:r>
          </a:p>
          <a:p>
            <a:r>
              <a:rPr lang="tr-TR" dirty="0">
                <a:solidFill>
                  <a:srgbClr val="523100"/>
                </a:solidFill>
              </a:rPr>
              <a:t>               Nesneler</a:t>
            </a:r>
          </a:p>
        </p:txBody>
      </p:sp>
      <p:sp>
        <p:nvSpPr>
          <p:cNvPr id="31" name="Sağ Ok 30">
            <a:hlinkClick r:id="" action="ppaction://hlinkshowjump?jump=nextslide"/>
          </p:cNvPr>
          <p:cNvSpPr/>
          <p:nvPr/>
        </p:nvSpPr>
        <p:spPr>
          <a:xfrm>
            <a:off x="11279652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2" name="Resim 31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517" y="6075900"/>
            <a:ext cx="465223" cy="465223"/>
          </a:xfrm>
          <a:prstGeom prst="rect">
            <a:avLst/>
          </a:prstGeom>
        </p:spPr>
      </p:pic>
      <p:sp>
        <p:nvSpPr>
          <p:cNvPr id="33" name="Metin kutusu 32"/>
          <p:cNvSpPr txBox="1"/>
          <p:nvPr/>
        </p:nvSpPr>
        <p:spPr>
          <a:xfrm>
            <a:off x="10034463" y="4826791"/>
            <a:ext cx="1570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523100"/>
                </a:solidFill>
              </a:rPr>
              <a:t>Örnek : 2 - 5</a:t>
            </a:r>
          </a:p>
        </p:txBody>
      </p:sp>
      <p:sp>
        <p:nvSpPr>
          <p:cNvPr id="28" name="Metin kutusu 27"/>
          <p:cNvSpPr txBox="1"/>
          <p:nvPr/>
        </p:nvSpPr>
        <p:spPr>
          <a:xfrm>
            <a:off x="10028082" y="2877677"/>
            <a:ext cx="1675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GEOMETRİK </a:t>
            </a:r>
          </a:p>
          <a:p>
            <a:pPr algn="ctr"/>
            <a:r>
              <a:rPr lang="tr-TR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CİSİMLER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1242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ilindir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96296E-6 L -2.08333E-6 0.00023 C -0.10403 -0.00185 -0.15521 0.01852 -0.2375 -0.0169 C -0.27148 -0.03148 -0.30534 -0.04792 -0.33906 -0.06412 C -0.34987 -0.06922 -0.37135 -0.08102 -0.37135 -0.08079 C -0.37942 -0.09098 -0.38685 -0.09954 -0.39375 -0.11297 L -0.40156 -0.12824 C -0.40963 -0.16528 -0.40651 -0.14607 -0.4026 -0.22246 C -0.40234 -0.22685 -0.40052 -0.23033 -0.39961 -0.23426 C -0.39896 -0.23773 -0.39817 -0.24098 -0.39778 -0.24445 C -0.39557 -0.25903 -0.39791 -0.25 -0.3957 -0.25973 C -0.39414 -0.2669 -0.39219 -0.27408 -0.39088 -0.28172 C -0.39049 -0.28334 -0.3901 -0.28496 -0.38984 -0.28658 C -0.38984 -0.28681 -0.38841 -0.29769 -0.38789 -0.29838 C -0.38307 -0.30672 -0.38333 -0.30371 -0.37916 -0.30695 C -0.37773 -0.30787 -0.37526 -0.30996 -0.37526 -0.30996 L -0.37526 -0.30996 " pathEditMode="relative" rAng="0" ptsTypes="AAAAAAAAAAAAAAAAA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39" y="-15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ilindir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38" presetClass="exit" presetSubtype="0" accel="5000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50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-3.75E-6 4.44444E-6 C 0.00782 -0.00116 0.01589 -0.00116 0.0237 -0.00348 C 0.02943 -0.0051 0.04297 -0.00949 0.04831 -0.01019 C 0.05183 -0.01088 0.05534 -0.01135 0.05886 -0.01204 C 0.06888 -0.01389 0.06185 -0.0132 0.0711 -0.01528 C 0.07396 -0.01598 0.07683 -0.01621 0.07969 -0.0169 C 0.08295 -0.01783 0.08594 -0.01968 0.0892 -0.02037 C 0.09493 -0.02176 0.10066 -0.02199 0.10625 -0.02385 C 0.10977 -0.02477 0.11316 -0.02639 0.11667 -0.02709 C 0.12019 -0.02801 0.1237 -0.02824 0.12722 -0.02871 L 0.13672 -0.03056 C 0.14388 -0.03403 0.14844 -0.03658 0.1556 -0.03889 C 0.15782 -0.03959 0.16003 -0.04005 0.16224 -0.04074 L 0.17748 -0.04399 C 0.17943 -0.04514 0.18125 -0.04676 0.18321 -0.04746 C 0.19441 -0.05139 0.19519 -0.05 0.20508 -0.05255 C 0.20886 -0.05348 0.21263 -0.05463 0.21641 -0.05579 C 0.21836 -0.05695 0.22019 -0.05834 0.22214 -0.05926 C 0.23399 -0.06459 0.22123 -0.05649 0.23451 -0.06436 C 0.24805 -0.07223 0.22943 -0.06274 0.24493 -0.07107 C 0.2461 -0.07176 0.2474 -0.07199 0.2487 -0.07269 C 0.25092 -0.07385 0.25313 -0.075 0.25534 -0.07616 C 0.25691 -0.07686 0.2586 -0.07709 0.26016 -0.07778 C 0.26498 -0.0801 0.26693 -0.08195 0.27149 -0.08611 C 0.2737 -0.08843 0.27579 -0.09121 0.27813 -0.09306 C 0.27956 -0.09399 0.28125 -0.09422 0.28295 -0.09468 C 0.29154 -0.10232 0.29245 -0.10162 0.29805 -0.10996 C 0.30039 -0.1132 0.30248 -0.11667 0.30469 -0.11991 C 0.3056 -0.1213 0.30678 -0.12199 0.30756 -0.12338 C 0.31016 -0.12755 0.31263 -0.13241 0.31511 -0.13681 C 0.31615 -0.13866 0.31719 -0.14005 0.31797 -0.1419 C 0.32566 -0.15926 0.32175 -0.15324 0.32852 -0.16227 C 0.32904 -0.16389 0.32969 -0.16574 0.33034 -0.16736 C 0.33321 -0.17408 0.33633 -0.18056 0.33894 -0.1875 C 0.34011 -0.19098 0.34115 -0.19468 0.34271 -0.19769 C 0.34362 -0.19931 0.3448 -0.2007 0.34558 -0.20278 C 0.34636 -0.20486 0.34662 -0.20741 0.3474 -0.20949 C 0.34909 -0.2132 0.35144 -0.21598 0.35313 -0.21968 C 0.35443 -0.22246 0.3556 -0.22547 0.35691 -0.22801 C 0.35808 -0.23033 0.35964 -0.23241 0.36068 -0.23473 C 0.36146 -0.23635 0.36185 -0.23843 0.36263 -0.23982 C 0.36446 -0.24352 0.36667 -0.24607 0.36836 -0.25 C 0.37019 -0.2544 0.37227 -0.2588 0.37409 -0.26343 C 0.37852 -0.27524 0.37592 -0.2713 0.38073 -0.27709 C 0.38204 -0.28079 0.38373 -0.28542 0.38542 -0.28889 C 0.3905 -0.29908 0.38816 -0.29167 0.39024 -0.29885 L 0.39024 -0.29885 " pathEditMode="relative" ptsTypes="AAAAAAAAAAAAAAAAAAAAAAAAAAAAAAAAAAAAAAAAAAAAAAAA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0"/>
                            </p:stCondLst>
                            <p:childTnLst>
                              <p:par>
                                <p:cTn id="3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ilindir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500"/>
                            </p:stCondLst>
                            <p:childTnLst>
                              <p:par>
                                <p:cTn id="45" presetID="38" presetClass="exit" presetSubtype="0" accel="5000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6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7500"/>
                            </p:stCondLst>
                            <p:childTnLst>
                              <p:par>
                                <p:cTn id="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625E-6 -3.7037E-6 L -5.625E-6 -3.7037E-6 C 0.02083 -0.00069 0.04166 -3.7037E-6 0.06262 -0.00185 C 0.06679 -0.00208 0.07083 -0.00532 0.07486 -0.00694 C 0.08072 -0.00902 0.08476 -0.00925 0.09101 -0.01018 C 0.1078 -0.01944 0.10103 -0.01689 0.11093 -0.02037 C 0.11484 -0.03055 0.11054 -0.02083 0.11861 -0.03055 C 0.1207 -0.03287 0.12226 -0.03634 0.12421 -0.03888 C 0.12538 -0.04027 0.12695 -0.04097 0.12812 -0.04236 C 0.13007 -0.0449 0.13176 -0.04814 0.13372 -0.05069 C 0.13788 -0.05648 0.14205 -0.06203 0.14609 -0.06759 C 0.14765 -0.0699 0.14921 -0.07222 0.1509 -0.0743 C 0.15247 -0.07662 0.15403 -0.07893 0.15559 -0.08125 C 0.15689 -0.08287 0.15833 -0.08402 0.15937 -0.08611 C 0.16666 -0.10092 0.16366 -0.09537 0.16796 -0.103 C 0.17122 -0.11782 0.17004 -0.11365 0.17747 -0.13356 C 0.17851 -0.13657 0.17994 -0.13912 0.18124 -0.14189 C 0.18176 -0.14305 0.18254 -0.14398 0.18306 -0.14537 C 0.18593 -0.15185 0.18801 -0.15902 0.19075 -0.1655 C 0.19543 -0.17685 0.19179 -0.16782 0.19648 -0.18078 C 0.197 -0.1824 0.19765 -0.18425 0.1983 -0.18588 C 0.19921 -0.18819 0.20038 -0.19004 0.20116 -0.19259 C 0.20286 -0.19745 0.20442 -0.20254 0.20585 -0.20763 C 0.20728 -0.21226 0.20885 -0.21643 0.20976 -0.22129 C 0.21054 -0.22569 0.21145 -0.23078 0.21249 -0.23472 C 0.21301 -0.23657 0.21392 -0.23796 0.21445 -0.23981 C 0.21549 -0.24351 0.21588 -0.24976 0.2164 -0.25324 C 0.21666 -0.25555 0.21705 -0.25787 0.21731 -0.26018 C 0.21796 -0.26689 0.21926 -0.28032 0.21926 -0.28032 C 0.21887 -0.28588 0.21861 -0.29166 0.21822 -0.29722 C 0.21679 -0.31597 0.21783 -0.29629 0.2164 -0.3125 C 0.21627 -0.31342 0.2164 -0.31458 0.2164 -0.31574 L 0.21536 -0.31736 " pathEditMode="relative" ptsTypes="AAAAAAAAAAAAAAAAAAAAAAAAAAAAAAAAA"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500"/>
                            </p:stCondLst>
                            <p:childTnLst>
                              <p:par>
                                <p:cTn id="5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ilindir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500"/>
                            </p:stCondLst>
                            <p:childTnLst>
                              <p:par>
                                <p:cTn id="65" presetID="38" presetClass="exit" presetSubtype="0" accel="5000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35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4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4500"/>
                            </p:stCondLst>
                            <p:childTnLst>
                              <p:par>
                                <p:cTn id="9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ilindir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5" grpId="1"/>
      <p:bldP spid="18" grpId="0"/>
      <p:bldP spid="18" grpId="1"/>
      <p:bldP spid="23" grpId="0"/>
      <p:bldP spid="23" grpId="1"/>
      <p:bldP spid="14" grpId="0"/>
      <p:bldP spid="25" grpId="0"/>
      <p:bldP spid="26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in_Board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070" y="158057"/>
            <a:ext cx="7264725" cy="6378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3239698" y="1655399"/>
            <a:ext cx="1692000" cy="1692000"/>
          </a:xfrm>
          <a:prstGeom prst="ellipse">
            <a:avLst/>
          </a:prstGeom>
          <a:solidFill>
            <a:srgbClr val="F2A839"/>
          </a:solidFill>
          <a:ln>
            <a:solidFill>
              <a:srgbClr val="271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285625" y="1655399"/>
            <a:ext cx="1692000" cy="1692000"/>
          </a:xfrm>
          <a:prstGeom prst="ellipse">
            <a:avLst/>
          </a:prstGeom>
          <a:solidFill>
            <a:srgbClr val="F2A839"/>
          </a:solidFill>
          <a:ln>
            <a:solidFill>
              <a:srgbClr val="271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7331552" y="1655399"/>
            <a:ext cx="1692000" cy="1692000"/>
          </a:xfrm>
          <a:prstGeom prst="ellipse">
            <a:avLst/>
          </a:prstGeom>
          <a:solidFill>
            <a:srgbClr val="F2A839"/>
          </a:solidFill>
          <a:ln>
            <a:solidFill>
              <a:srgbClr val="271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387" y="4041384"/>
            <a:ext cx="896079" cy="896079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4307900" y="909497"/>
            <a:ext cx="3588759" cy="40011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lin ang="27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Küp, geometrik bir cisimdir.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4046003" y="3289463"/>
            <a:ext cx="4930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Renkli </a:t>
            </a:r>
            <a:r>
              <a:rPr lang="tr-TR" sz="2400" b="1" dirty="0" err="1">
                <a:ln w="9525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puzzle</a:t>
            </a:r>
            <a:r>
              <a:rPr lang="tr-TR" sz="2400" b="1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 küp şeklindedir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182" y="4087455"/>
            <a:ext cx="1385288" cy="864419"/>
          </a:xfrm>
          <a:prstGeom prst="rect">
            <a:avLst/>
          </a:prstGeom>
        </p:spPr>
      </p:pic>
      <p:sp>
        <p:nvSpPr>
          <p:cNvPr id="18" name="Metin kutusu 17"/>
          <p:cNvSpPr txBox="1"/>
          <p:nvPr/>
        </p:nvSpPr>
        <p:spPr>
          <a:xfrm>
            <a:off x="4446353" y="3265894"/>
            <a:ext cx="3342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Zar küp şeklindedir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039" y="3911207"/>
            <a:ext cx="1203431" cy="1203431"/>
          </a:xfrm>
          <a:prstGeom prst="rect">
            <a:avLst/>
          </a:prstGeom>
        </p:spPr>
      </p:pic>
      <p:sp>
        <p:nvSpPr>
          <p:cNvPr id="23" name="Metin kutusu 22"/>
          <p:cNvSpPr txBox="1"/>
          <p:nvPr/>
        </p:nvSpPr>
        <p:spPr>
          <a:xfrm>
            <a:off x="4365203" y="3265894"/>
            <a:ext cx="3692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Kutu küp şeklindedir</a:t>
            </a:r>
          </a:p>
        </p:txBody>
      </p:sp>
      <p:sp>
        <p:nvSpPr>
          <p:cNvPr id="14" name="Metin kutusu 13"/>
          <p:cNvSpPr txBox="1"/>
          <p:nvPr/>
        </p:nvSpPr>
        <p:spPr>
          <a:xfrm>
            <a:off x="3780967" y="1832056"/>
            <a:ext cx="60946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25" name="Metin kutusu 24"/>
          <p:cNvSpPr txBox="1"/>
          <p:nvPr/>
        </p:nvSpPr>
        <p:spPr>
          <a:xfrm>
            <a:off x="5826894" y="1731940"/>
            <a:ext cx="60946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26" name="Metin kutusu 25"/>
          <p:cNvSpPr txBox="1"/>
          <p:nvPr/>
        </p:nvSpPr>
        <p:spPr>
          <a:xfrm>
            <a:off x="7872821" y="1780477"/>
            <a:ext cx="60946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27" name="Metin kutusu 26"/>
          <p:cNvSpPr txBox="1"/>
          <p:nvPr/>
        </p:nvSpPr>
        <p:spPr>
          <a:xfrm>
            <a:off x="3097515" y="3731540"/>
            <a:ext cx="6827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Haydi sıra sizde, </a:t>
            </a:r>
          </a:p>
          <a:p>
            <a:r>
              <a:rPr lang="tr-TR" sz="2400" b="1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küpe benzeyen nesneler söyler misiniz ?</a:t>
            </a:r>
          </a:p>
        </p:txBody>
      </p:sp>
      <p:pic>
        <p:nvPicPr>
          <p:cNvPr id="19" name="Resim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68" y="3344220"/>
            <a:ext cx="1589676" cy="2836296"/>
          </a:xfrm>
          <a:prstGeom prst="rect">
            <a:avLst/>
          </a:prstGeom>
        </p:spPr>
      </p:pic>
      <p:pic>
        <p:nvPicPr>
          <p:cNvPr id="20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348" y="2343151"/>
            <a:ext cx="2647705" cy="423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Metin kutusu 21"/>
          <p:cNvSpPr txBox="1"/>
          <p:nvPr/>
        </p:nvSpPr>
        <p:spPr>
          <a:xfrm>
            <a:off x="9743091" y="3725320"/>
            <a:ext cx="21531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rgbClr val="523100"/>
                </a:solidFill>
              </a:rPr>
              <a:t>Küpe </a:t>
            </a:r>
          </a:p>
          <a:p>
            <a:r>
              <a:rPr lang="tr-TR" dirty="0">
                <a:solidFill>
                  <a:srgbClr val="523100"/>
                </a:solidFill>
              </a:rPr>
              <a:t>       Benzeyen </a:t>
            </a:r>
          </a:p>
          <a:p>
            <a:r>
              <a:rPr lang="tr-TR" dirty="0">
                <a:solidFill>
                  <a:srgbClr val="523100"/>
                </a:solidFill>
              </a:rPr>
              <a:t>               Nesneler</a:t>
            </a:r>
          </a:p>
        </p:txBody>
      </p:sp>
      <p:sp>
        <p:nvSpPr>
          <p:cNvPr id="28" name="Sağ Ok 27">
            <a:hlinkClick r:id="" action="ppaction://hlinkshowjump?jump=nextslide"/>
          </p:cNvPr>
          <p:cNvSpPr/>
          <p:nvPr/>
        </p:nvSpPr>
        <p:spPr>
          <a:xfrm>
            <a:off x="11279652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9" name="Resim 28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517" y="6075900"/>
            <a:ext cx="465223" cy="465223"/>
          </a:xfrm>
          <a:prstGeom prst="rect">
            <a:avLst/>
          </a:prstGeom>
        </p:spPr>
      </p:pic>
      <p:sp>
        <p:nvSpPr>
          <p:cNvPr id="30" name="Metin kutusu 29"/>
          <p:cNvSpPr txBox="1"/>
          <p:nvPr/>
        </p:nvSpPr>
        <p:spPr>
          <a:xfrm>
            <a:off x="10034463" y="4826791"/>
            <a:ext cx="1570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523100"/>
                </a:solidFill>
              </a:rPr>
              <a:t>Örnek : 3 - 5</a:t>
            </a:r>
          </a:p>
        </p:txBody>
      </p:sp>
      <p:sp>
        <p:nvSpPr>
          <p:cNvPr id="31" name="Metin kutusu 30"/>
          <p:cNvSpPr txBox="1"/>
          <p:nvPr/>
        </p:nvSpPr>
        <p:spPr>
          <a:xfrm>
            <a:off x="10028082" y="2877677"/>
            <a:ext cx="1675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GEOMETRİK </a:t>
            </a:r>
          </a:p>
          <a:p>
            <a:pPr algn="ctr"/>
            <a:r>
              <a:rPr lang="tr-TR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CİSİMLER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493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up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7 L -3.125E-6 0.00023 C -0.1056 -0.00185 -0.15755 0.01806 -0.24101 -0.01644 C -0.27552 -0.03056 -0.30976 -0.04653 -0.34401 -0.06204 C -0.35494 -0.06713 -0.37682 -0.07847 -0.37682 -0.07824 C -0.38489 -0.08819 -0.39244 -0.09653 -0.39948 -0.10949 L -0.40742 -0.12431 C -0.41562 -0.16019 -0.41237 -0.14144 -0.40846 -0.21551 C -0.4082 -0.21991 -0.40638 -0.22315 -0.40547 -0.22708 C -0.40481 -0.23032 -0.40403 -0.23357 -0.40364 -0.23681 C -0.4013 -0.25093 -0.40377 -0.24236 -0.40143 -0.25162 C -0.39987 -0.25857 -0.39791 -0.26551 -0.39661 -0.27292 C -0.39622 -0.27454 -0.39583 -0.27616 -0.39557 -0.27778 C -0.39557 -0.27801 -0.39401 -0.28843 -0.39349 -0.28912 C -0.38867 -0.29722 -0.38893 -0.29421 -0.38463 -0.29745 C -0.3832 -0.29838 -0.38073 -0.30023 -0.38073 -0.30023 L -0.38073 -0.30023 " pathEditMode="relative" rAng="0" ptsTypes="AAAAAAAAAAAAAAAAA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25" y="-1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up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38" presetClass="exit" presetSubtype="0" accel="5000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50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0.00023 L 1.875E-6 0.00023 C 0.00768 -0.00139 0.01562 -0.00139 0.02331 -0.00371 C 0.02903 -0.00533 0.04232 -0.00972 0.04765 -0.01042 C 0.05104 -0.01111 0.05456 -0.01158 0.05807 -0.01227 C 0.06797 -0.01412 0.06094 -0.01343 0.07005 -0.01551 C 0.07291 -0.01621 0.07578 -0.01644 0.07864 -0.01736 C 0.08177 -0.01829 0.08476 -0.02014 0.08802 -0.02084 C 0.09362 -0.02222 0.09922 -0.02246 0.10482 -0.02431 C 0.10833 -0.02523 0.11159 -0.02685 0.1151 -0.02755 C 0.11849 -0.02847 0.122 -0.02871 0.12552 -0.02917 L 0.13489 -0.03102 C 0.14193 -0.03472 0.14648 -0.03727 0.15351 -0.03959 C 0.15573 -0.04028 0.15794 -0.04074 0.16002 -0.04144 L 0.17513 -0.04468 C 0.17708 -0.04584 0.17877 -0.04746 0.18073 -0.04815 C 0.1918 -0.05232 0.19258 -0.05093 0.20234 -0.05347 C 0.20612 -0.0544 0.20976 -0.05556 0.21354 -0.05672 C 0.21549 -0.05787 0.21719 -0.05926 0.21914 -0.06019 C 0.23086 -0.06551 0.21823 -0.05741 0.23138 -0.06528 C 0.24479 -0.07338 0.22643 -0.06366 0.24166 -0.07222 C 0.24284 -0.07292 0.24414 -0.07315 0.24544 -0.07384 C 0.24752 -0.075 0.24974 -0.07616 0.25195 -0.07732 C 0.25351 -0.07801 0.25521 -0.07824 0.25677 -0.07894 C 0.26146 -0.08125 0.26341 -0.0831 0.26784 -0.0875 C 0.27005 -0.08982 0.27213 -0.09259 0.27448 -0.09445 C 0.27591 -0.09537 0.27747 -0.0956 0.27916 -0.09607 C 0.28763 -0.10394 0.28854 -0.10324 0.29414 -0.11158 C 0.29635 -0.11482 0.29844 -0.11852 0.30065 -0.12176 C 0.30156 -0.12315 0.30273 -0.12384 0.30351 -0.12523 C 0.30612 -0.1294 0.30846 -0.13426 0.31094 -0.13889 C 0.31198 -0.14074 0.31302 -0.14213 0.3138 -0.14398 C 0.32135 -0.16158 0.31745 -0.15556 0.32422 -0.16459 C 0.32474 -0.16621 0.32539 -0.16806 0.32591 -0.16991 C 0.32877 -0.17662 0.3319 -0.1831 0.3345 -0.19028 C 0.33568 -0.19375 0.33659 -0.19746 0.33815 -0.20047 C 0.33906 -0.20232 0.34023 -0.20371 0.34101 -0.20579 C 0.3418 -0.20787 0.34206 -0.21042 0.34284 -0.2125 C 0.34453 -0.21621 0.34674 -0.21922 0.34844 -0.22292 C 0.34974 -0.2257 0.35091 -0.22871 0.35221 -0.23125 C 0.35338 -0.23357 0.35495 -0.23588 0.35586 -0.2382 C 0.35664 -0.23982 0.35703 -0.2419 0.35781 -0.24329 C 0.35963 -0.24699 0.36185 -0.24954 0.36354 -0.25371 C 0.36536 -0.2581 0.36732 -0.2625 0.36914 -0.26713 C 0.37357 -0.27917 0.37096 -0.27523 0.37565 -0.28102 C 0.37695 -0.28472 0.37864 -0.28959 0.38034 -0.29306 C 0.38528 -0.30347 0.38307 -0.29584 0.38515 -0.30301 L 0.38515 -0.30278 " pathEditMode="relative" rAng="0" ptsTypes="AAAAAAAAAAAAAAAAAAAAAAAAAAAAAAAAAAAAAAAAAAAAAAAA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58" y="-1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0"/>
                            </p:stCondLst>
                            <p:childTnLst>
                              <p:par>
                                <p:cTn id="3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up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500"/>
                            </p:stCondLst>
                            <p:childTnLst>
                              <p:par>
                                <p:cTn id="45" presetID="38" presetClass="exit" presetSubtype="0" accel="5000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6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7500"/>
                            </p:stCondLst>
                            <p:childTnLst>
                              <p:par>
                                <p:cTn id="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1.85185E-6 L 5.55112E-17 0.00023 C 0.01966 -0.00069 0.03945 -1.85185E-6 0.05938 -0.00185 C 0.06328 -0.00208 0.06706 -0.00509 0.07096 -0.00648 C 0.07643 -0.00833 0.08034 -0.00856 0.0862 -0.00949 C 0.10221 -0.01805 0.0957 -0.01574 0.10508 -0.01898 C 0.10885 -0.02824 0.10482 -0.01944 0.11237 -0.02824 C 0.11445 -0.03055 0.11589 -0.03379 0.11771 -0.03611 C 0.11888 -0.03727 0.12031 -0.03796 0.12148 -0.03935 C 0.12331 -0.04166 0.12487 -0.04467 0.12669 -0.04699 C 0.13073 -0.05231 0.13464 -0.05741 0.13854 -0.0625 C 0.13997 -0.06481 0.14141 -0.0669 0.1431 -0.06875 C 0.14453 -0.07083 0.14596 -0.07315 0.14753 -0.07523 C 0.1487 -0.07662 0.15013 -0.07778 0.15104 -0.07963 C 0.15794 -0.09329 0.15521 -0.08819 0.15924 -0.09537 C 0.16237 -0.10903 0.1612 -0.10509 0.16823 -0.12361 C 0.16927 -0.12639 0.17057 -0.1287 0.17188 -0.13125 C 0.17227 -0.13241 0.17305 -0.1331 0.17357 -0.13449 C 0.1763 -0.14051 0.17826 -0.14699 0.18086 -0.15301 C 0.18529 -0.16366 0.18177 -0.15509 0.18633 -0.16713 C 0.18672 -0.16875 0.18737 -0.17037 0.18802 -0.17199 C 0.1888 -0.17407 0.18997 -0.17569 0.19076 -0.17801 C 0.19232 -0.18264 0.19375 -0.18727 0.19518 -0.1919 C 0.19648 -0.19629 0.19805 -0.20023 0.19883 -0.20463 C 0.19961 -0.20879 0.20052 -0.21342 0.20143 -0.21713 C 0.20195 -0.21875 0.20286 -0.21991 0.20326 -0.22176 C 0.2043 -0.22523 0.20469 -0.23102 0.20521 -0.23403 C 0.20547 -0.23634 0.20573 -0.23842 0.20599 -0.24051 C 0.20664 -0.24676 0.20794 -0.25926 0.20794 -0.25903 C 0.20755 -0.26435 0.20729 -0.26967 0.2069 -0.27477 C 0.20547 -0.29213 0.20651 -0.27384 0.20521 -0.28889 C 0.20508 -0.28981 0.20521 -0.29074 0.20521 -0.2919 L 0.20417 -0.29329 " pathEditMode="relative" rAng="0" ptsTypes="AAAAAAAAAAAAAAAAAAAAAAAAAAAAAAAAA"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91" y="-1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500"/>
                            </p:stCondLst>
                            <p:childTnLst>
                              <p:par>
                                <p:cTn id="5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kup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500"/>
                            </p:stCondLst>
                            <p:childTnLst>
                              <p:par>
                                <p:cTn id="65" presetID="38" presetClass="exit" presetSubtype="0" accel="5000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35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4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4500"/>
                            </p:stCondLst>
                            <p:childTnLst>
                              <p:par>
                                <p:cTn id="9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kup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5" grpId="1"/>
      <p:bldP spid="18" grpId="0"/>
      <p:bldP spid="18" grpId="1"/>
      <p:bldP spid="23" grpId="0"/>
      <p:bldP spid="23" grpId="1"/>
      <p:bldP spid="14" grpId="0"/>
      <p:bldP spid="25" grpId="0"/>
      <p:bldP spid="26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in_Board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070" y="158057"/>
            <a:ext cx="7264725" cy="6378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3239698" y="1655399"/>
            <a:ext cx="1692000" cy="1692000"/>
          </a:xfrm>
          <a:prstGeom prst="ellipse">
            <a:avLst/>
          </a:prstGeom>
          <a:solidFill>
            <a:srgbClr val="F2A839"/>
          </a:solidFill>
          <a:ln>
            <a:solidFill>
              <a:srgbClr val="271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285625" y="1655399"/>
            <a:ext cx="1692000" cy="1692000"/>
          </a:xfrm>
          <a:prstGeom prst="ellipse">
            <a:avLst/>
          </a:prstGeom>
          <a:solidFill>
            <a:srgbClr val="F2A839"/>
          </a:solidFill>
          <a:ln>
            <a:solidFill>
              <a:srgbClr val="271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7331552" y="1655399"/>
            <a:ext cx="1692000" cy="1692000"/>
          </a:xfrm>
          <a:prstGeom prst="ellipse">
            <a:avLst/>
          </a:prstGeom>
          <a:solidFill>
            <a:srgbClr val="F2A839"/>
          </a:solidFill>
          <a:ln>
            <a:solidFill>
              <a:srgbClr val="271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943" y="3911208"/>
            <a:ext cx="793637" cy="1026256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4307900" y="909497"/>
            <a:ext cx="3588759" cy="40011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lin ang="27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Prizma, geometrik bir cisimdir.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3460830" y="3741779"/>
            <a:ext cx="5440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Yağ tenekesi prizma şeklindedir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550" y="4087455"/>
            <a:ext cx="1028485" cy="1028485"/>
          </a:xfrm>
          <a:prstGeom prst="rect">
            <a:avLst/>
          </a:prstGeom>
        </p:spPr>
      </p:pic>
      <p:sp>
        <p:nvSpPr>
          <p:cNvPr id="18" name="Metin kutusu 17"/>
          <p:cNvSpPr txBox="1"/>
          <p:nvPr/>
        </p:nvSpPr>
        <p:spPr>
          <a:xfrm>
            <a:off x="4261751" y="3741778"/>
            <a:ext cx="4308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Kitap prizma şeklindedir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834" y="3144575"/>
            <a:ext cx="1971365" cy="1971365"/>
          </a:xfrm>
          <a:prstGeom prst="rect">
            <a:avLst/>
          </a:prstGeom>
        </p:spPr>
      </p:pic>
      <p:sp>
        <p:nvSpPr>
          <p:cNvPr id="23" name="Metin kutusu 22"/>
          <p:cNvSpPr txBox="1"/>
          <p:nvPr/>
        </p:nvSpPr>
        <p:spPr>
          <a:xfrm>
            <a:off x="4244454" y="3717685"/>
            <a:ext cx="4373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Çadır prizma şeklindedir</a:t>
            </a:r>
          </a:p>
        </p:txBody>
      </p:sp>
      <p:sp>
        <p:nvSpPr>
          <p:cNvPr id="14" name="Metin kutusu 13"/>
          <p:cNvSpPr txBox="1"/>
          <p:nvPr/>
        </p:nvSpPr>
        <p:spPr>
          <a:xfrm>
            <a:off x="3780967" y="1832056"/>
            <a:ext cx="60946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25" name="Metin kutusu 24"/>
          <p:cNvSpPr txBox="1"/>
          <p:nvPr/>
        </p:nvSpPr>
        <p:spPr>
          <a:xfrm>
            <a:off x="5826894" y="1731940"/>
            <a:ext cx="60946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26" name="Metin kutusu 25"/>
          <p:cNvSpPr txBox="1"/>
          <p:nvPr/>
        </p:nvSpPr>
        <p:spPr>
          <a:xfrm>
            <a:off x="7872821" y="1780477"/>
            <a:ext cx="60946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27" name="Metin kutusu 26"/>
          <p:cNvSpPr txBox="1"/>
          <p:nvPr/>
        </p:nvSpPr>
        <p:spPr>
          <a:xfrm>
            <a:off x="2767452" y="3982863"/>
            <a:ext cx="6827587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Haydi sıra sizde, </a:t>
            </a:r>
          </a:p>
          <a:p>
            <a:r>
              <a:rPr lang="tr-TR" sz="2300" b="1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prizmaya benzeyen nesneler söyler misiniz ?</a:t>
            </a:r>
          </a:p>
        </p:txBody>
      </p:sp>
      <p:pic>
        <p:nvPicPr>
          <p:cNvPr id="19" name="Resim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43" y="3347399"/>
            <a:ext cx="1589676" cy="2836296"/>
          </a:xfrm>
          <a:prstGeom prst="rect">
            <a:avLst/>
          </a:prstGeom>
        </p:spPr>
      </p:pic>
      <p:pic>
        <p:nvPicPr>
          <p:cNvPr id="20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348" y="2343151"/>
            <a:ext cx="2647705" cy="423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Metin kutusu 21"/>
          <p:cNvSpPr txBox="1"/>
          <p:nvPr/>
        </p:nvSpPr>
        <p:spPr>
          <a:xfrm>
            <a:off x="9743091" y="3725320"/>
            <a:ext cx="21531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rgbClr val="523100"/>
                </a:solidFill>
              </a:rPr>
              <a:t>Prizmaya</a:t>
            </a:r>
          </a:p>
          <a:p>
            <a:r>
              <a:rPr lang="tr-TR" dirty="0">
                <a:solidFill>
                  <a:srgbClr val="523100"/>
                </a:solidFill>
              </a:rPr>
              <a:t>       Benzeyen </a:t>
            </a:r>
          </a:p>
          <a:p>
            <a:r>
              <a:rPr lang="tr-TR" dirty="0">
                <a:solidFill>
                  <a:srgbClr val="523100"/>
                </a:solidFill>
              </a:rPr>
              <a:t>               Nesneler</a:t>
            </a:r>
          </a:p>
        </p:txBody>
      </p:sp>
      <p:sp>
        <p:nvSpPr>
          <p:cNvPr id="28" name="Sağ Ok 27">
            <a:hlinkClick r:id="" action="ppaction://hlinkshowjump?jump=nextslide"/>
          </p:cNvPr>
          <p:cNvSpPr/>
          <p:nvPr/>
        </p:nvSpPr>
        <p:spPr>
          <a:xfrm>
            <a:off x="11279652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9" name="Resim 28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517" y="6075900"/>
            <a:ext cx="465223" cy="465223"/>
          </a:xfrm>
          <a:prstGeom prst="rect">
            <a:avLst/>
          </a:prstGeom>
        </p:spPr>
      </p:pic>
      <p:sp>
        <p:nvSpPr>
          <p:cNvPr id="30" name="Metin kutusu 29"/>
          <p:cNvSpPr txBox="1"/>
          <p:nvPr/>
        </p:nvSpPr>
        <p:spPr>
          <a:xfrm>
            <a:off x="10034463" y="4826791"/>
            <a:ext cx="1570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523100"/>
                </a:solidFill>
              </a:rPr>
              <a:t>Örnek : 4 - 5</a:t>
            </a:r>
          </a:p>
        </p:txBody>
      </p:sp>
      <p:sp>
        <p:nvSpPr>
          <p:cNvPr id="31" name="Metin kutusu 30"/>
          <p:cNvSpPr txBox="1"/>
          <p:nvPr/>
        </p:nvSpPr>
        <p:spPr>
          <a:xfrm>
            <a:off x="10028082" y="2877677"/>
            <a:ext cx="1675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GEOMETRİK </a:t>
            </a:r>
          </a:p>
          <a:p>
            <a:pPr algn="ctr"/>
            <a:r>
              <a:rPr lang="tr-TR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CİSİMLER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227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izma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0.00023 L 2.08333E-7 0.00023 C -0.10716 -0.00162 -0.1599 0.01713 -0.24453 -0.01528 C -0.27956 -0.0287 -0.31432 -0.04375 -0.34909 -0.05833 C -0.36016 -0.06296 -0.38242 -0.07361 -0.38242 -0.07338 C -0.39049 -0.08287 -0.39818 -0.09074 -0.40534 -0.10278 L -0.41341 -0.1169 C -0.42174 -0.15046 -0.41836 -0.13287 -0.41445 -0.20255 C -0.41419 -0.20671 -0.41237 -0.20972 -0.41146 -0.21343 C -0.41081 -0.21644 -0.41003 -0.21968 -0.40951 -0.22269 C -0.40716 -0.23588 -0.40977 -0.22778 -0.40729 -0.23658 C -0.40573 -0.24306 -0.40378 -0.24954 -0.40247 -0.25671 C -0.40208 -0.2581 -0.40169 -0.25972 -0.40143 -0.26111 C -0.40143 -0.26134 -0.39974 -0.2713 -0.39922 -0.27176 C -0.3944 -0.2794 -0.39466 -0.27662 -0.39023 -0.27963 C -0.3888 -0.28056 -0.38633 -0.28218 -0.38633 -0.28218 L -0.38633 -0.28218 " pathEditMode="relative" rAng="0" ptsTypes="AAAAAAAAAAAAAAAAA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37" y="-1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rizma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38" presetClass="exit" presetSubtype="0" accel="5000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50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0.00046 L 2.70833E-6 0.00024 C 0.00755 -0.00162 0.01536 -0.00162 0.02291 -0.00393 C 0.02851 -0.00555 0.04153 -0.01018 0.04687 -0.01087 C 0.05013 -0.01157 0.05364 -0.01203 0.05716 -0.01273 C 0.06679 -0.01458 0.05989 -0.01388 0.06888 -0.01597 C 0.07174 -0.01689 0.07448 -0.01712 0.07734 -0.01805 C 0.08047 -0.01898 0.08333 -0.02083 0.08659 -0.02152 C 0.09205 -0.02291 0.09765 -0.02314 0.10312 -0.025 C 0.10664 -0.02615 0.10976 -0.02777 0.11328 -0.02847 C 0.11653 -0.02939 0.12005 -0.02962 0.12357 -0.03009 L 0.13268 -0.03194 C 0.13971 -0.03587 0.14414 -0.03842 0.15104 -0.04074 C 0.15325 -0.04143 0.15547 -0.04189 0.15742 -0.04282 L 0.17239 -0.04606 C 0.17422 -0.04722 0.17591 -0.04884 0.17786 -0.04953 C 0.1888 -0.05393 0.18958 -0.05254 0.19909 -0.05509 C 0.20286 -0.05601 0.20638 -0.05717 0.21015 -0.05833 C 0.21211 -0.05972 0.2138 -0.06111 0.21562 -0.06203 C 0.22721 -0.06759 0.21471 -0.05925 0.22773 -0.06712 C 0.24088 -0.07546 0.22278 -0.0655 0.23789 -0.0743 C 0.23893 -0.075 0.24023 -0.07523 0.24153 -0.07615 C 0.24362 -0.07731 0.24583 -0.07847 0.24791 -0.07962 C 0.24948 -0.08032 0.25117 -0.08055 0.25273 -0.08125 C 0.25729 -0.08356 0.25924 -0.08564 0.26367 -0.09004 C 0.26575 -0.09236 0.26784 -0.09537 0.27018 -0.09722 C 0.27161 -0.09814 0.27304 -0.09837 0.27474 -0.09884 C 0.28307 -0.10694 0.28398 -0.10625 0.28945 -0.11481 C 0.29166 -0.11828 0.29375 -0.12199 0.29596 -0.12523 C 0.29674 -0.12685 0.29791 -0.12754 0.2987 -0.12893 C 0.3013 -0.1331 0.30364 -0.13819 0.30599 -0.14282 C 0.30703 -0.1449 0.30807 -0.14629 0.30885 -0.14814 C 0.31627 -0.1662 0.3125 -0.16018 0.31914 -0.16944 C 0.31966 -0.17106 0.32031 -0.17291 0.32083 -0.17476 C 0.32357 -0.18171 0.32669 -0.18842 0.32929 -0.19583 C 0.33034 -0.1993 0.33125 -0.20324 0.33281 -0.20625 C 0.33372 -0.2081 0.33489 -0.20949 0.33567 -0.2118 C 0.33646 -0.21388 0.33672 -0.21643 0.3375 -0.21851 C 0.33906 -0.22245 0.34127 -0.22546 0.34297 -0.22939 C 0.34427 -0.23217 0.34544 -0.23518 0.34661 -0.23796 C 0.34778 -0.24027 0.34935 -0.24259 0.35026 -0.24513 C 0.35104 -0.24675 0.35143 -0.24884 0.35221 -0.25023 C 0.35403 -0.25416 0.35612 -0.25671 0.35781 -0.26087 C 0.35963 -0.2655 0.36159 -0.27013 0.36328 -0.27476 C 0.36771 -0.28726 0.3651 -0.2831 0.36979 -0.28912 C 0.37096 -0.29282 0.37265 -0.29791 0.37435 -0.30138 C 0.37916 -0.31226 0.37708 -0.30439 0.37916 -0.31157 L 0.37916 -0.31134 " pathEditMode="relative" rAng="0" ptsTypes="AAAAAAAAAAAAAAAAAAAAAAAAAAAAAAAAAAAAAAAAAAAAAAAA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58" y="-1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0"/>
                            </p:stCondLst>
                            <p:childTnLst>
                              <p:par>
                                <p:cTn id="3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rizma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500"/>
                            </p:stCondLst>
                            <p:childTnLst>
                              <p:par>
                                <p:cTn id="45" presetID="38" presetClass="exit" presetSubtype="0" accel="5000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6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7500"/>
                            </p:stCondLst>
                            <p:childTnLst>
                              <p:par>
                                <p:cTn id="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0.00023 L -4.79167E-6 0.00024 C 0.0198 -0.00092 0.03972 -0.00023 0.05977 -0.00208 C 0.06368 -0.00231 0.06745 -0.00555 0.07136 -0.00694 C 0.07696 -0.00902 0.08086 -0.00925 0.08672 -0.01018 C 0.10287 -0.01921 0.09636 -0.01666 0.10573 -0.02013 C 0.10951 -0.03009 0.10547 -0.0206 0.11303 -0.03009 C 0.11524 -0.0324 0.11667 -0.03587 0.11849 -0.03842 C 0.11967 -0.03958 0.1211 -0.04027 0.12227 -0.04166 C 0.12409 -0.04421 0.12566 -0.04745 0.12748 -0.04976 C 0.13152 -0.05555 0.13555 -0.06087 0.13946 -0.0662 C 0.14089 -0.06875 0.14232 -0.07083 0.14402 -0.07291 C 0.14545 -0.075 0.14688 -0.07754 0.14844 -0.07962 C 0.14961 -0.08125 0.15105 -0.0824 0.15196 -0.08425 C 0.15899 -0.09884 0.15625 -0.09328 0.16029 -0.10092 C 0.16342 -0.1155 0.16224 -0.11134 0.16928 -0.13078 C 0.17032 -0.13379 0.17175 -0.13634 0.17305 -0.13888 C 0.17344 -0.14004 0.17422 -0.14097 0.17474 -0.14236 C 0.17748 -0.14884 0.17943 -0.15555 0.18204 -0.16203 C 0.18646 -0.17314 0.18295 -0.16412 0.1875 -0.17685 C 0.1879 -0.1787 0.18855 -0.18032 0.1892 -0.18194 C 0.18998 -0.18425 0.19128 -0.18587 0.19206 -0.18842 C 0.19362 -0.19328 0.19506 -0.19814 0.19649 -0.203 C 0.19779 -0.20763 0.19935 -0.2118 0.20014 -0.21643 C 0.20092 -0.22083 0.20183 -0.22592 0.20274 -0.22986 C 0.20326 -0.23148 0.20417 -0.23263 0.20456 -0.23472 C 0.2056 -0.23842 0.20599 -0.24444 0.20652 -0.24768 C 0.20678 -0.25 0.20704 -0.25231 0.2073 -0.25439 C 0.20795 -0.26111 0.20938 -0.2743 0.20938 -0.27407 C 0.20886 -0.27962 0.2086 -0.28541 0.20821 -0.29074 C 0.20678 -0.30902 0.20782 -0.28981 0.20652 -0.30555 C 0.20639 -0.30671 0.20652 -0.30763 0.20652 -0.30879 L 0.20547 -0.31018 " pathEditMode="relative" rAng="0" ptsTypes="AAAAAAAAAAAAAAAAAAAAAAAAAAAAAAAAA"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69" y="-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500"/>
                            </p:stCondLst>
                            <p:childTnLst>
                              <p:par>
                                <p:cTn id="5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rizma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500"/>
                            </p:stCondLst>
                            <p:childTnLst>
                              <p:par>
                                <p:cTn id="65" presetID="38" presetClass="exit" presetSubtype="0" accel="5000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35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4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4500"/>
                            </p:stCondLst>
                            <p:childTnLst>
                              <p:par>
                                <p:cTn id="9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rizma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5" grpId="1"/>
      <p:bldP spid="18" grpId="0"/>
      <p:bldP spid="18" grpId="1"/>
      <p:bldP spid="23" grpId="0"/>
      <p:bldP spid="23" grpId="1"/>
      <p:bldP spid="14" grpId="0"/>
      <p:bldP spid="25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in_Board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070" y="158057"/>
            <a:ext cx="7264725" cy="6378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3239698" y="1655399"/>
            <a:ext cx="1692000" cy="1692000"/>
          </a:xfrm>
          <a:prstGeom prst="ellipse">
            <a:avLst/>
          </a:prstGeom>
          <a:solidFill>
            <a:srgbClr val="F2A839"/>
          </a:solidFill>
          <a:ln>
            <a:solidFill>
              <a:srgbClr val="271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285625" y="1655399"/>
            <a:ext cx="1692000" cy="1692000"/>
          </a:xfrm>
          <a:prstGeom prst="ellipse">
            <a:avLst/>
          </a:prstGeom>
          <a:solidFill>
            <a:srgbClr val="F2A839"/>
          </a:solidFill>
          <a:ln>
            <a:solidFill>
              <a:srgbClr val="271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7331552" y="1655399"/>
            <a:ext cx="1692000" cy="1692000"/>
          </a:xfrm>
          <a:prstGeom prst="ellipse">
            <a:avLst/>
          </a:prstGeom>
          <a:solidFill>
            <a:srgbClr val="F2A839"/>
          </a:solidFill>
          <a:ln>
            <a:solidFill>
              <a:srgbClr val="271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115" y="3666537"/>
            <a:ext cx="1448739" cy="1158990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4307900" y="909497"/>
            <a:ext cx="3588759" cy="40011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lin ang="27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Koni, geometrik bir cisimdir.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4452443" y="3741341"/>
            <a:ext cx="3870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Külah koni şeklindedir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550" y="3693191"/>
            <a:ext cx="1422749" cy="1422749"/>
          </a:xfrm>
          <a:prstGeom prst="rect">
            <a:avLst/>
          </a:prstGeom>
        </p:spPr>
      </p:pic>
      <p:sp>
        <p:nvSpPr>
          <p:cNvPr id="18" name="Metin kutusu 17"/>
          <p:cNvSpPr txBox="1"/>
          <p:nvPr/>
        </p:nvSpPr>
        <p:spPr>
          <a:xfrm>
            <a:off x="4349010" y="3755513"/>
            <a:ext cx="4308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Huni koni şeklindedir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461" y="3598275"/>
            <a:ext cx="1112925" cy="1468602"/>
          </a:xfrm>
          <a:prstGeom prst="rect">
            <a:avLst/>
          </a:prstGeom>
        </p:spPr>
      </p:pic>
      <p:sp>
        <p:nvSpPr>
          <p:cNvPr id="23" name="Metin kutusu 22"/>
          <p:cNvSpPr txBox="1"/>
          <p:nvPr/>
        </p:nvSpPr>
        <p:spPr>
          <a:xfrm>
            <a:off x="4349010" y="3741341"/>
            <a:ext cx="4373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Şapka koni şeklindedir</a:t>
            </a:r>
          </a:p>
        </p:txBody>
      </p:sp>
      <p:sp>
        <p:nvSpPr>
          <p:cNvPr id="14" name="Metin kutusu 13"/>
          <p:cNvSpPr txBox="1"/>
          <p:nvPr/>
        </p:nvSpPr>
        <p:spPr>
          <a:xfrm>
            <a:off x="3780967" y="1832056"/>
            <a:ext cx="60946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25" name="Metin kutusu 24"/>
          <p:cNvSpPr txBox="1"/>
          <p:nvPr/>
        </p:nvSpPr>
        <p:spPr>
          <a:xfrm>
            <a:off x="5838469" y="1789815"/>
            <a:ext cx="60946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26" name="Metin kutusu 25"/>
          <p:cNvSpPr txBox="1"/>
          <p:nvPr/>
        </p:nvSpPr>
        <p:spPr>
          <a:xfrm>
            <a:off x="7872821" y="1780477"/>
            <a:ext cx="60946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27" name="Metin kutusu 26"/>
          <p:cNvSpPr txBox="1"/>
          <p:nvPr/>
        </p:nvSpPr>
        <p:spPr>
          <a:xfrm>
            <a:off x="2970550" y="3851138"/>
            <a:ext cx="6827587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Haydi sıra sizde, </a:t>
            </a:r>
          </a:p>
          <a:p>
            <a:r>
              <a:rPr lang="tr-TR" sz="2300" b="1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koniye benzeyen nesneler söyler misiniz ?</a:t>
            </a:r>
          </a:p>
        </p:txBody>
      </p:sp>
      <p:pic>
        <p:nvPicPr>
          <p:cNvPr id="19" name="Resim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68" y="3344220"/>
            <a:ext cx="1589676" cy="2836296"/>
          </a:xfrm>
          <a:prstGeom prst="rect">
            <a:avLst/>
          </a:prstGeom>
        </p:spPr>
      </p:pic>
      <p:pic>
        <p:nvPicPr>
          <p:cNvPr id="20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348" y="2343151"/>
            <a:ext cx="2647705" cy="423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Metin kutusu 21"/>
          <p:cNvSpPr txBox="1"/>
          <p:nvPr/>
        </p:nvSpPr>
        <p:spPr>
          <a:xfrm>
            <a:off x="9743091" y="3725320"/>
            <a:ext cx="21531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rgbClr val="523100"/>
                </a:solidFill>
              </a:rPr>
              <a:t>Koniye </a:t>
            </a:r>
          </a:p>
          <a:p>
            <a:r>
              <a:rPr lang="tr-TR" dirty="0">
                <a:solidFill>
                  <a:srgbClr val="523100"/>
                </a:solidFill>
              </a:rPr>
              <a:t>       Benzeyen </a:t>
            </a:r>
          </a:p>
          <a:p>
            <a:r>
              <a:rPr lang="tr-TR" dirty="0">
                <a:solidFill>
                  <a:srgbClr val="523100"/>
                </a:solidFill>
              </a:rPr>
              <a:t>               Nesneler</a:t>
            </a:r>
          </a:p>
        </p:txBody>
      </p:sp>
      <p:sp>
        <p:nvSpPr>
          <p:cNvPr id="24" name="Metin kutusu 23"/>
          <p:cNvSpPr txBox="1"/>
          <p:nvPr/>
        </p:nvSpPr>
        <p:spPr>
          <a:xfrm>
            <a:off x="10034463" y="4826791"/>
            <a:ext cx="1570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523100"/>
                </a:solidFill>
              </a:rPr>
              <a:t>Örnek : 5 - 5</a:t>
            </a:r>
          </a:p>
        </p:txBody>
      </p:sp>
      <p:sp>
        <p:nvSpPr>
          <p:cNvPr id="28" name="Sağ Ok 27">
            <a:hlinkClick r:id="" action="ppaction://hlinkshowjump?jump=nextslide"/>
          </p:cNvPr>
          <p:cNvSpPr/>
          <p:nvPr/>
        </p:nvSpPr>
        <p:spPr>
          <a:xfrm>
            <a:off x="11279652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9" name="Resim 28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517" y="6075900"/>
            <a:ext cx="465223" cy="465223"/>
          </a:xfrm>
          <a:prstGeom prst="rect">
            <a:avLst/>
          </a:prstGeom>
        </p:spPr>
      </p:pic>
      <p:sp>
        <p:nvSpPr>
          <p:cNvPr id="31" name="Metin kutusu 30"/>
          <p:cNvSpPr txBox="1"/>
          <p:nvPr/>
        </p:nvSpPr>
        <p:spPr>
          <a:xfrm>
            <a:off x="10028082" y="2877677"/>
            <a:ext cx="1675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GEOMETRİK </a:t>
            </a:r>
          </a:p>
          <a:p>
            <a:pPr algn="ctr"/>
            <a:r>
              <a:rPr lang="tr-TR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CİSİMLER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962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on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0.00023 L -2.08333E-7 0.00047 C -0.10872 -0.00139 -0.16211 0.01644 -0.24792 -0.01458 C -0.28333 -0.02731 -0.31862 -0.0419 -0.35378 -0.05578 C -0.36497 -0.06018 -0.38763 -0.07037 -0.38763 -0.07014 C -0.39583 -0.07916 -0.40352 -0.0868 -0.41081 -0.09838 L -0.41901 -0.1118 C -0.42747 -0.14398 -0.42396 -0.12708 -0.42005 -0.19375 C -0.41979 -0.19768 -0.41797 -0.20069 -0.41706 -0.20416 C -0.41641 -0.20717 -0.41562 -0.21018 -0.4151 -0.21319 C -0.41263 -0.22569 -0.41536 -0.21805 -0.41276 -0.22639 C -0.4112 -0.23264 -0.40924 -0.23889 -0.40794 -0.2456 C -0.40755 -0.24699 -0.40716 -0.24861 -0.4069 -0.24977 C -0.4069 -0.25 -0.40521 -0.25972 -0.40469 -0.25995 C -0.39974 -0.26736 -0.4 -0.26481 -0.39557 -0.26759 C -0.39401 -0.26852 -0.39154 -0.2699 -0.39154 -0.2699 L -0.39154 -0.2699 " pathEditMode="relative" rAng="0" ptsTypes="AAAAAAAAAAAAAAAAA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11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oni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38" presetClass="exit" presetSubtype="0" accel="5000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50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0.00046 L -3.125E-6 0.00023 C 0.00729 -0.00162 0.01498 -0.00162 0.0224 -0.0037 C 0.02787 -0.00509 0.04063 -0.00949 0.04584 -0.00995 C 0.04896 -0.01065 0.05248 -0.01111 0.05586 -0.01181 C 0.06537 -0.01343 0.0586 -0.01273 0.06732 -0.01458 C 0.07019 -0.01551 0.07279 -0.01574 0.07565 -0.01667 C 0.07865 -0.01736 0.08151 -0.01921 0.08464 -0.01968 C 0.08998 -0.02107 0.09558 -0.0213 0.10091 -0.02292 C 0.1043 -0.02407 0.10743 -0.02546 0.11081 -0.02616 C 0.11394 -0.02685 0.11745 -0.02708 0.12084 -0.02755 L 0.12982 -0.02917 C 0.13672 -0.03287 0.14102 -0.03519 0.14779 -0.03727 C 0.14987 -0.03796 0.15209 -0.03843 0.15404 -0.03912 L 0.16862 -0.04213 C 0.17045 -0.04329 0.17214 -0.04468 0.17396 -0.04537 C 0.18477 -0.04931 0.18555 -0.04815 0.19479 -0.05046 C 0.19844 -0.05116 0.20196 -0.05232 0.2056 -0.05324 C 0.20756 -0.05463 0.20925 -0.05579 0.21094 -0.05671 C 0.22227 -0.06181 0.21003 -0.05417 0.22279 -0.06134 C 0.23568 -0.06898 0.21797 -0.05995 0.23282 -0.06782 C 0.23373 -0.06852 0.23503 -0.06875 0.23633 -0.06968 C 0.23841 -0.0706 0.2405 -0.07176 0.24258 -0.07269 C 0.24414 -0.07338 0.24571 -0.07361 0.24727 -0.07431 C 0.2517 -0.07639 0.25365 -0.07824 0.25795 -0.08218 C 0.26003 -0.08426 0.26211 -0.08704 0.26433 -0.08889 C 0.26576 -0.08958 0.26719 -0.08982 0.26888 -0.09028 C 0.27696 -0.09769 0.27787 -0.09699 0.28321 -0.10486 C 0.28542 -0.1081 0.28737 -0.11134 0.28959 -0.11435 C 0.29037 -0.11574 0.29154 -0.11644 0.29232 -0.11782 C 0.29479 -0.12153 0.29714 -0.12616 0.29935 -0.13032 C 0.30039 -0.13241 0.30144 -0.13357 0.30222 -0.13519 C 0.30951 -0.15185 0.30573 -0.1463 0.31224 -0.15463 C 0.31276 -0.15625 0.31341 -0.15787 0.31394 -0.15949 C 0.31667 -0.16597 0.31966 -0.17199 0.32227 -0.1787 C 0.32318 -0.18194 0.32409 -0.18542 0.32565 -0.18819 C 0.32657 -0.19005 0.32774 -0.1912 0.32852 -0.19329 C 0.32917 -0.19514 0.32943 -0.19769 0.33021 -0.19954 C 0.33177 -0.20301 0.33399 -0.20579 0.33555 -0.20949 C 0.33685 -0.21204 0.33802 -0.21458 0.3392 -0.21713 C 0.34037 -0.21921 0.3418 -0.22153 0.34271 -0.22384 C 0.34349 -0.22523 0.34388 -0.22708 0.34466 -0.22847 C 0.34649 -0.23194 0.34844 -0.23426 0.35013 -0.23819 C 0.35196 -0.24236 0.35378 -0.24653 0.35547 -0.25069 C 0.35977 -0.26227 0.35729 -0.25833 0.36185 -0.26389 C 0.36302 -0.26736 0.36472 -0.27199 0.36628 -0.275 C 0.3711 -0.28495 0.36901 -0.27778 0.3711 -0.28426 L 0.3711 -0.28426 " pathEditMode="relative" rAng="0" ptsTypes="AAAAAAAAAAAAAAAAAAAAAAAAAAAAAAAAAAAAAAAAAAAAAAAA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55" y="-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0"/>
                            </p:stCondLst>
                            <p:childTnLst>
                              <p:par>
                                <p:cTn id="3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oni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500"/>
                            </p:stCondLst>
                            <p:childTnLst>
                              <p:par>
                                <p:cTn id="45" presetID="38" presetClass="exit" presetSubtype="0" accel="5000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6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7500"/>
                            </p:stCondLst>
                            <p:childTnLst>
                              <p:par>
                                <p:cTn id="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0.00023 L -3.125E-6 0.00023 C 0.01927 -0.00092 0.03868 -0.00023 0.05834 -0.00208 C 0.06224 -0.00231 0.06589 -0.00555 0.06979 -0.00648 C 0.07526 -0.00856 0.07904 -0.00879 0.08477 -0.00972 C 0.10065 -0.01828 0.09414 -0.01574 0.10339 -0.01898 C 0.10703 -0.02824 0.10313 -0.01921 0.11055 -0.02824 C 0.11263 -0.03055 0.11407 -0.03356 0.11589 -0.03611 C 0.11693 -0.03727 0.11849 -0.03773 0.11953 -0.03889 C 0.12136 -0.04143 0.12292 -0.04444 0.12461 -0.04652 C 0.12865 -0.05185 0.13256 -0.05694 0.13646 -0.06203 C 0.13776 -0.06412 0.13907 -0.0662 0.14089 -0.06828 C 0.14219 -0.07014 0.14362 -0.07245 0.14519 -0.07453 C 0.14636 -0.07592 0.14766 -0.07708 0.1487 -0.0787 C 0.15547 -0.09236 0.15287 -0.08727 0.15677 -0.09421 C 0.15977 -0.10787 0.15873 -0.10393 0.1655 -0.12222 C 0.16667 -0.125 0.16797 -0.12731 0.16927 -0.12963 C 0.16953 -0.13078 0.17045 -0.13171 0.17097 -0.13287 C 0.17357 -0.13889 0.17552 -0.14514 0.178 -0.15115 C 0.18229 -0.16157 0.17904 -0.15324 0.18347 -0.16504 C 0.18386 -0.1669 0.18451 -0.16828 0.18503 -0.16967 C 0.18581 -0.17199 0.18711 -0.17361 0.18789 -0.17592 C 0.18946 -0.18032 0.19076 -0.18495 0.19219 -0.18935 C 0.19349 -0.19375 0.19493 -0.19768 0.19571 -0.20185 C 0.19662 -0.20602 0.1974 -0.21088 0.19831 -0.21435 C 0.19883 -0.21597 0.19974 -0.21713 0.2 -0.21898 C 0.20118 -0.22245 0.20157 -0.22801 0.20209 -0.23125 C 0.20235 -0.2331 0.20248 -0.23541 0.20274 -0.2375 C 0.20339 -0.24375 0.20495 -0.25602 0.20495 -0.25578 C 0.2043 -0.26088 0.20404 -0.2662 0.20365 -0.27106 C 0.20235 -0.28842 0.20326 -0.27037 0.20209 -0.28495 C 0.20196 -0.28611 0.20209 -0.28703 0.20209 -0.28819 L 0.20104 -0.28912 " pathEditMode="relative" rAng="0" ptsTypes="AAAAAAAAAAAAAAAAAAAAAAAAAAAAAAAAA"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47" y="-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500"/>
                            </p:stCondLst>
                            <p:childTnLst>
                              <p:par>
                                <p:cTn id="5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koni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500"/>
                            </p:stCondLst>
                            <p:childTnLst>
                              <p:par>
                                <p:cTn id="65" presetID="38" presetClass="exit" presetSubtype="0" accel="5000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35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4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4500"/>
                            </p:stCondLst>
                            <p:childTnLst>
                              <p:par>
                                <p:cTn id="9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koni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5" grpId="1"/>
      <p:bldP spid="18" grpId="0"/>
      <p:bldP spid="18" grpId="1"/>
      <p:bldP spid="23" grpId="0"/>
      <p:bldP spid="23" grpId="1"/>
      <p:bldP spid="14" grpId="0"/>
      <p:bldP spid="25" grpId="0"/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in_Boar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070" y="158057"/>
            <a:ext cx="7264725" cy="6378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3159282" y="946600"/>
            <a:ext cx="5944686" cy="707886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lin ang="27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Arkadaşlar küreye benzeyen cisimlerin altındaki kutuya tıklar mısınız ?</a:t>
            </a:r>
          </a:p>
        </p:txBody>
      </p:sp>
      <p:sp>
        <p:nvSpPr>
          <p:cNvPr id="7" name="Yuvarlatılmış Dikdörtgen 6"/>
          <p:cNvSpPr/>
          <p:nvPr/>
        </p:nvSpPr>
        <p:spPr>
          <a:xfrm>
            <a:off x="3107216" y="2282505"/>
            <a:ext cx="1402342" cy="1080000"/>
          </a:xfrm>
          <a:prstGeom prst="roundRect">
            <a:avLst/>
          </a:prstGeom>
          <a:solidFill>
            <a:srgbClr val="D59536"/>
          </a:solidFill>
          <a:ln>
            <a:solidFill>
              <a:srgbClr val="7949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Yuvarlatılmış Dikdörtgen 21"/>
          <p:cNvSpPr/>
          <p:nvPr/>
        </p:nvSpPr>
        <p:spPr>
          <a:xfrm>
            <a:off x="4639284" y="2282504"/>
            <a:ext cx="1402342" cy="1080000"/>
          </a:xfrm>
          <a:prstGeom prst="roundRect">
            <a:avLst/>
          </a:prstGeom>
          <a:solidFill>
            <a:srgbClr val="D59536"/>
          </a:solidFill>
          <a:ln>
            <a:solidFill>
              <a:srgbClr val="7949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8" name="Yuvarlatılmış Dikdörtgen 27"/>
          <p:cNvSpPr/>
          <p:nvPr/>
        </p:nvSpPr>
        <p:spPr>
          <a:xfrm>
            <a:off x="6170455" y="2276146"/>
            <a:ext cx="1402342" cy="1080000"/>
          </a:xfrm>
          <a:prstGeom prst="roundRect">
            <a:avLst/>
          </a:prstGeom>
          <a:solidFill>
            <a:srgbClr val="D59536"/>
          </a:solidFill>
          <a:ln>
            <a:solidFill>
              <a:srgbClr val="7949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Yuvarlatılmış Dikdörtgen 28"/>
          <p:cNvSpPr/>
          <p:nvPr/>
        </p:nvSpPr>
        <p:spPr>
          <a:xfrm>
            <a:off x="7701626" y="2282504"/>
            <a:ext cx="1402342" cy="1080000"/>
          </a:xfrm>
          <a:prstGeom prst="roundRect">
            <a:avLst/>
          </a:prstGeom>
          <a:solidFill>
            <a:srgbClr val="D59536"/>
          </a:solidFill>
          <a:ln>
            <a:solidFill>
              <a:srgbClr val="7949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0" name="Resim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171" y="2305930"/>
            <a:ext cx="1020432" cy="1020432"/>
          </a:xfrm>
          <a:prstGeom prst="rect">
            <a:avLst/>
          </a:prstGeom>
        </p:spPr>
      </p:pic>
      <p:pic>
        <p:nvPicPr>
          <p:cNvPr id="31" name="Resim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248" y="2332028"/>
            <a:ext cx="912755" cy="912755"/>
          </a:xfrm>
          <a:prstGeom prst="rect">
            <a:avLst/>
          </a:prstGeom>
        </p:spPr>
      </p:pic>
      <p:sp>
        <p:nvSpPr>
          <p:cNvPr id="32" name="Büton1">
            <a:hlinkClick r:id="" action="ppaction://noaction">
              <a:snd r:embed="rId7" name="aferinyeni.wav"/>
            </a:hlinkClick>
          </p:cNvPr>
          <p:cNvSpPr/>
          <p:nvPr/>
        </p:nvSpPr>
        <p:spPr>
          <a:xfrm>
            <a:off x="3521572" y="3362504"/>
            <a:ext cx="546747" cy="422981"/>
          </a:xfrm>
          <a:prstGeom prst="roundRect">
            <a:avLst/>
          </a:prstGeom>
          <a:solidFill>
            <a:schemeClr val="accent1">
              <a:lumMod val="25000"/>
              <a:lumOff val="75000"/>
            </a:schemeClr>
          </a:solidFill>
          <a:ln>
            <a:solidFill>
              <a:srgbClr val="7949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Büton2">
            <a:hlinkClick r:id="" action="ppaction://noaction">
              <a:snd r:embed="rId8" name="olmadiyeni.wav"/>
            </a:hlinkClick>
          </p:cNvPr>
          <p:cNvSpPr/>
          <p:nvPr/>
        </p:nvSpPr>
        <p:spPr>
          <a:xfrm>
            <a:off x="5067081" y="3364626"/>
            <a:ext cx="546747" cy="422981"/>
          </a:xfrm>
          <a:prstGeom prst="roundRect">
            <a:avLst/>
          </a:prstGeom>
          <a:solidFill>
            <a:schemeClr val="accent1">
              <a:lumMod val="25000"/>
              <a:lumOff val="75000"/>
            </a:schemeClr>
          </a:solidFill>
          <a:ln>
            <a:solidFill>
              <a:srgbClr val="7949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4" name="Büton3">
            <a:hlinkClick r:id="" action="ppaction://noaction">
              <a:snd r:embed="rId7" name="aferinyeni.wav"/>
            </a:hlinkClick>
          </p:cNvPr>
          <p:cNvSpPr/>
          <p:nvPr/>
        </p:nvSpPr>
        <p:spPr>
          <a:xfrm>
            <a:off x="6601241" y="3356146"/>
            <a:ext cx="546747" cy="422981"/>
          </a:xfrm>
          <a:prstGeom prst="roundRect">
            <a:avLst/>
          </a:prstGeom>
          <a:solidFill>
            <a:schemeClr val="accent1">
              <a:lumMod val="25000"/>
              <a:lumOff val="75000"/>
            </a:schemeClr>
          </a:solidFill>
          <a:ln>
            <a:solidFill>
              <a:srgbClr val="7949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5" name="Büton4">
            <a:hlinkClick r:id="" action="ppaction://noaction">
              <a:snd r:embed="rId8" name="olmadiyeni.wav"/>
            </a:hlinkClick>
          </p:cNvPr>
          <p:cNvSpPr/>
          <p:nvPr/>
        </p:nvSpPr>
        <p:spPr>
          <a:xfrm>
            <a:off x="8129423" y="3356145"/>
            <a:ext cx="546747" cy="422981"/>
          </a:xfrm>
          <a:prstGeom prst="roundRect">
            <a:avLst/>
          </a:prstGeom>
          <a:solidFill>
            <a:schemeClr val="accent1">
              <a:lumMod val="25000"/>
              <a:lumOff val="75000"/>
            </a:schemeClr>
          </a:solidFill>
          <a:ln>
            <a:solidFill>
              <a:srgbClr val="7949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831" y="2346133"/>
            <a:ext cx="794795" cy="952742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29513" y="2443029"/>
            <a:ext cx="428493" cy="801754"/>
          </a:xfrm>
          <a:prstGeom prst="rect">
            <a:avLst/>
          </a:prstGeom>
        </p:spPr>
      </p:pic>
      <p:pic>
        <p:nvPicPr>
          <p:cNvPr id="36" name="Resim 3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68" y="3344220"/>
            <a:ext cx="1589676" cy="2836296"/>
          </a:xfrm>
          <a:prstGeom prst="rect">
            <a:avLst/>
          </a:prstGeom>
        </p:spPr>
      </p:pic>
      <p:pic>
        <p:nvPicPr>
          <p:cNvPr id="37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348" y="2343151"/>
            <a:ext cx="2647705" cy="423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Metin kutusu 38"/>
          <p:cNvSpPr txBox="1"/>
          <p:nvPr/>
        </p:nvSpPr>
        <p:spPr>
          <a:xfrm>
            <a:off x="9743091" y="3725320"/>
            <a:ext cx="21531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rgbClr val="523100"/>
                </a:solidFill>
              </a:rPr>
              <a:t>Küreye </a:t>
            </a:r>
          </a:p>
          <a:p>
            <a:r>
              <a:rPr lang="tr-TR" dirty="0">
                <a:solidFill>
                  <a:srgbClr val="523100"/>
                </a:solidFill>
              </a:rPr>
              <a:t>       Benzeyen </a:t>
            </a:r>
          </a:p>
          <a:p>
            <a:r>
              <a:rPr lang="tr-TR" dirty="0">
                <a:solidFill>
                  <a:srgbClr val="523100"/>
                </a:solidFill>
              </a:rPr>
              <a:t>               Nesneler</a:t>
            </a:r>
          </a:p>
        </p:txBody>
      </p:sp>
      <p:sp>
        <p:nvSpPr>
          <p:cNvPr id="40" name="Metin kutusu 39"/>
          <p:cNvSpPr txBox="1"/>
          <p:nvPr/>
        </p:nvSpPr>
        <p:spPr>
          <a:xfrm>
            <a:off x="9843795" y="4822149"/>
            <a:ext cx="2000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523100"/>
                </a:solidFill>
              </a:rPr>
              <a:t>Etkinlik :  1 / 10</a:t>
            </a:r>
          </a:p>
        </p:txBody>
      </p:sp>
      <p:sp>
        <p:nvSpPr>
          <p:cNvPr id="41" name="Sağ Ok 40">
            <a:hlinkClick r:id="" action="ppaction://hlinkshowjump?jump=nextslide"/>
          </p:cNvPr>
          <p:cNvSpPr/>
          <p:nvPr/>
        </p:nvSpPr>
        <p:spPr>
          <a:xfrm>
            <a:off x="11279652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2" name="Resim 41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517" y="6075900"/>
            <a:ext cx="465223" cy="465223"/>
          </a:xfrm>
          <a:prstGeom prst="rect">
            <a:avLst/>
          </a:prstGeom>
        </p:spPr>
      </p:pic>
      <p:sp>
        <p:nvSpPr>
          <p:cNvPr id="24" name="Metin kutusu 23"/>
          <p:cNvSpPr txBox="1"/>
          <p:nvPr/>
        </p:nvSpPr>
        <p:spPr>
          <a:xfrm>
            <a:off x="10028082" y="2877677"/>
            <a:ext cx="1675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GEOMETRİK </a:t>
            </a:r>
          </a:p>
          <a:p>
            <a:pPr algn="ctr"/>
            <a:r>
              <a:rPr lang="tr-TR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CİSİMLER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672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ureyebenzey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3AF30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3AF30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0707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70707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3AF30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3AF30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0707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70707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4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in_Boar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070" y="158057"/>
            <a:ext cx="7264725" cy="6378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3159282" y="946600"/>
            <a:ext cx="5944686" cy="707886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lin ang="27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Arkadaşlar küreye benzemeyen cisimlerin altındaki kutuya tıklar mısınız ?</a:t>
            </a:r>
          </a:p>
        </p:txBody>
      </p:sp>
      <p:sp>
        <p:nvSpPr>
          <p:cNvPr id="7" name="Yuvarlatılmış Dikdörtgen 6"/>
          <p:cNvSpPr/>
          <p:nvPr/>
        </p:nvSpPr>
        <p:spPr>
          <a:xfrm>
            <a:off x="3107216" y="2282505"/>
            <a:ext cx="1402342" cy="1080000"/>
          </a:xfrm>
          <a:prstGeom prst="roundRect">
            <a:avLst/>
          </a:prstGeom>
          <a:solidFill>
            <a:srgbClr val="D59536"/>
          </a:solidFill>
          <a:ln>
            <a:solidFill>
              <a:srgbClr val="7949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2" name="Yuvarlatılmış Dikdörtgen 21"/>
          <p:cNvSpPr/>
          <p:nvPr/>
        </p:nvSpPr>
        <p:spPr>
          <a:xfrm>
            <a:off x="4639284" y="2282504"/>
            <a:ext cx="1402342" cy="1080000"/>
          </a:xfrm>
          <a:prstGeom prst="roundRect">
            <a:avLst/>
          </a:prstGeom>
          <a:solidFill>
            <a:srgbClr val="D59536"/>
          </a:solidFill>
          <a:ln>
            <a:solidFill>
              <a:srgbClr val="7949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8" name="Yuvarlatılmış Dikdörtgen 27"/>
          <p:cNvSpPr/>
          <p:nvPr/>
        </p:nvSpPr>
        <p:spPr>
          <a:xfrm>
            <a:off x="6170455" y="2276146"/>
            <a:ext cx="1402342" cy="1080000"/>
          </a:xfrm>
          <a:prstGeom prst="roundRect">
            <a:avLst/>
          </a:prstGeom>
          <a:solidFill>
            <a:srgbClr val="D59536"/>
          </a:solidFill>
          <a:ln>
            <a:solidFill>
              <a:srgbClr val="7949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9" name="Yuvarlatılmış Dikdörtgen 28"/>
          <p:cNvSpPr/>
          <p:nvPr/>
        </p:nvSpPr>
        <p:spPr>
          <a:xfrm>
            <a:off x="7701626" y="2282504"/>
            <a:ext cx="1402342" cy="1080000"/>
          </a:xfrm>
          <a:prstGeom prst="roundRect">
            <a:avLst/>
          </a:prstGeom>
          <a:solidFill>
            <a:srgbClr val="D59536"/>
          </a:solidFill>
          <a:ln>
            <a:solidFill>
              <a:srgbClr val="7949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30" name="Resim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171" y="2305930"/>
            <a:ext cx="1020432" cy="1020432"/>
          </a:xfrm>
          <a:prstGeom prst="rect">
            <a:avLst/>
          </a:prstGeom>
        </p:spPr>
      </p:pic>
      <p:pic>
        <p:nvPicPr>
          <p:cNvPr id="31" name="Resim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248" y="2332028"/>
            <a:ext cx="912755" cy="912755"/>
          </a:xfrm>
          <a:prstGeom prst="rect">
            <a:avLst/>
          </a:prstGeom>
        </p:spPr>
      </p:pic>
      <p:sp>
        <p:nvSpPr>
          <p:cNvPr id="32" name="Büton1">
            <a:hlinkClick r:id="" action="ppaction://noaction">
              <a:snd r:embed="rId7" name="aferinyeni.wav"/>
            </a:hlinkClick>
          </p:cNvPr>
          <p:cNvSpPr/>
          <p:nvPr/>
        </p:nvSpPr>
        <p:spPr>
          <a:xfrm>
            <a:off x="3521572" y="3362504"/>
            <a:ext cx="546747" cy="422981"/>
          </a:xfrm>
          <a:prstGeom prst="roundRect">
            <a:avLst/>
          </a:prstGeom>
          <a:solidFill>
            <a:schemeClr val="accent1">
              <a:lumMod val="25000"/>
              <a:lumOff val="75000"/>
            </a:schemeClr>
          </a:solidFill>
          <a:ln>
            <a:solidFill>
              <a:srgbClr val="7949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33" name="Büton2">
            <a:hlinkClick r:id="" action="ppaction://noaction">
              <a:snd r:embed="rId7" name="aferinyeni.wav"/>
            </a:hlinkClick>
          </p:cNvPr>
          <p:cNvSpPr/>
          <p:nvPr/>
        </p:nvSpPr>
        <p:spPr>
          <a:xfrm>
            <a:off x="5067081" y="3364626"/>
            <a:ext cx="546747" cy="422981"/>
          </a:xfrm>
          <a:prstGeom prst="roundRect">
            <a:avLst/>
          </a:prstGeom>
          <a:solidFill>
            <a:schemeClr val="accent1">
              <a:lumMod val="25000"/>
              <a:lumOff val="75000"/>
            </a:schemeClr>
          </a:solidFill>
          <a:ln>
            <a:solidFill>
              <a:srgbClr val="7949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34" name="Büton3">
            <a:hlinkClick r:id="" action="ppaction://noaction">
              <a:snd r:embed="rId8" name="olmadiyeni.wav"/>
            </a:hlinkClick>
          </p:cNvPr>
          <p:cNvSpPr/>
          <p:nvPr/>
        </p:nvSpPr>
        <p:spPr>
          <a:xfrm>
            <a:off x="6601241" y="3356146"/>
            <a:ext cx="546747" cy="422981"/>
          </a:xfrm>
          <a:prstGeom prst="roundRect">
            <a:avLst/>
          </a:prstGeom>
          <a:solidFill>
            <a:schemeClr val="accent1">
              <a:lumMod val="25000"/>
              <a:lumOff val="75000"/>
            </a:schemeClr>
          </a:solidFill>
          <a:ln>
            <a:solidFill>
              <a:srgbClr val="7949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35" name="Büton4">
            <a:hlinkClick r:id="" action="ppaction://noaction">
              <a:snd r:embed="rId8" name="olmadiyeni.wav"/>
            </a:hlinkClick>
          </p:cNvPr>
          <p:cNvSpPr/>
          <p:nvPr/>
        </p:nvSpPr>
        <p:spPr>
          <a:xfrm>
            <a:off x="8129423" y="3356145"/>
            <a:ext cx="546747" cy="422981"/>
          </a:xfrm>
          <a:prstGeom prst="roundRect">
            <a:avLst/>
          </a:prstGeom>
          <a:solidFill>
            <a:schemeClr val="accent1">
              <a:lumMod val="25000"/>
              <a:lumOff val="75000"/>
            </a:schemeClr>
          </a:solidFill>
          <a:ln>
            <a:solidFill>
              <a:srgbClr val="7949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831" y="2346133"/>
            <a:ext cx="794795" cy="952742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52178" y="2369025"/>
            <a:ext cx="977533" cy="977533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68" y="3344220"/>
            <a:ext cx="1589676" cy="2836296"/>
          </a:xfrm>
          <a:prstGeom prst="rect">
            <a:avLst/>
          </a:prstGeom>
        </p:spPr>
      </p:pic>
      <p:pic>
        <p:nvPicPr>
          <p:cNvPr id="19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348" y="2343151"/>
            <a:ext cx="2647705" cy="423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Metin kutusu 20"/>
          <p:cNvSpPr txBox="1"/>
          <p:nvPr/>
        </p:nvSpPr>
        <p:spPr>
          <a:xfrm>
            <a:off x="9743091" y="3725320"/>
            <a:ext cx="21531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rgbClr val="523100"/>
                </a:solidFill>
              </a:rPr>
              <a:t>Küreye </a:t>
            </a:r>
          </a:p>
          <a:p>
            <a:r>
              <a:rPr lang="tr-TR" dirty="0">
                <a:solidFill>
                  <a:srgbClr val="523100"/>
                </a:solidFill>
              </a:rPr>
              <a:t>       Benzemeyen </a:t>
            </a:r>
          </a:p>
          <a:p>
            <a:r>
              <a:rPr lang="tr-TR" dirty="0">
                <a:solidFill>
                  <a:srgbClr val="523100"/>
                </a:solidFill>
              </a:rPr>
              <a:t>               Nesneler</a:t>
            </a:r>
          </a:p>
        </p:txBody>
      </p:sp>
      <p:sp>
        <p:nvSpPr>
          <p:cNvPr id="23" name="Metin kutusu 22"/>
          <p:cNvSpPr txBox="1"/>
          <p:nvPr/>
        </p:nvSpPr>
        <p:spPr>
          <a:xfrm>
            <a:off x="9843795" y="4822149"/>
            <a:ext cx="2000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523100"/>
                </a:solidFill>
              </a:rPr>
              <a:t>Etkinlik :  2 / 10</a:t>
            </a:r>
          </a:p>
        </p:txBody>
      </p:sp>
      <p:sp>
        <p:nvSpPr>
          <p:cNvPr id="24" name="Sağ Ok 23">
            <a:hlinkClick r:id="" action="ppaction://hlinkshowjump?jump=nextslide"/>
          </p:cNvPr>
          <p:cNvSpPr/>
          <p:nvPr/>
        </p:nvSpPr>
        <p:spPr>
          <a:xfrm>
            <a:off x="11279652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5" name="Resim 24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517" y="6075900"/>
            <a:ext cx="465223" cy="465223"/>
          </a:xfrm>
          <a:prstGeom prst="rect">
            <a:avLst/>
          </a:prstGeom>
        </p:spPr>
      </p:pic>
      <p:sp>
        <p:nvSpPr>
          <p:cNvPr id="27" name="Metin kutusu 26"/>
          <p:cNvSpPr txBox="1"/>
          <p:nvPr/>
        </p:nvSpPr>
        <p:spPr>
          <a:xfrm>
            <a:off x="10028082" y="2877677"/>
            <a:ext cx="1675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GEOMETRİK </a:t>
            </a:r>
          </a:p>
          <a:p>
            <a:pPr algn="ctr"/>
            <a:r>
              <a:rPr lang="tr-TR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CİSİMLER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885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ureyebenzemey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3AF30"/>
                                      </p:to>
                                    </p:animClr>
                                    <p:animClr clrSpc="rgb" dir="cw">
                                      <p:cBhvr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3AF30"/>
                                      </p:to>
                                    </p:animClr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3AF30"/>
                                      </p:to>
                                    </p:animClr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3AF30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0707"/>
                                      </p:to>
                                    </p:animClr>
                                    <p:animClr clrSpc="rgb" dir="cw">
                                      <p:cBhvr>
                                        <p:cTn id="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70707"/>
                                      </p:to>
                                    </p:animClr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0707"/>
                                      </p:to>
                                    </p:animClr>
                                    <p:animClr clrSpc="rgb" dir="cw">
                                      <p:cBhvr>
                                        <p:cTn id="6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70707"/>
                                      </p:to>
                                    </p:animClr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4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in_Boar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070" y="158057"/>
            <a:ext cx="7264725" cy="6378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3159282" y="946600"/>
            <a:ext cx="5944686" cy="707886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lin ang="27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Arkadaşlar silindire benzeyen cisimlerin altındaki kutuya tıklar mısınız ?</a:t>
            </a:r>
          </a:p>
        </p:txBody>
      </p:sp>
      <p:sp>
        <p:nvSpPr>
          <p:cNvPr id="7" name="Yuvarlatılmış Dikdörtgen 6"/>
          <p:cNvSpPr/>
          <p:nvPr/>
        </p:nvSpPr>
        <p:spPr>
          <a:xfrm>
            <a:off x="3107216" y="2282505"/>
            <a:ext cx="1402342" cy="1080000"/>
          </a:xfrm>
          <a:prstGeom prst="roundRect">
            <a:avLst/>
          </a:prstGeom>
          <a:solidFill>
            <a:srgbClr val="D59536"/>
          </a:solidFill>
          <a:ln>
            <a:solidFill>
              <a:srgbClr val="7949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2" name="Yuvarlatılmış Dikdörtgen 21"/>
          <p:cNvSpPr/>
          <p:nvPr/>
        </p:nvSpPr>
        <p:spPr>
          <a:xfrm>
            <a:off x="4639284" y="2282504"/>
            <a:ext cx="1402342" cy="1080000"/>
          </a:xfrm>
          <a:prstGeom prst="roundRect">
            <a:avLst/>
          </a:prstGeom>
          <a:solidFill>
            <a:srgbClr val="D59536"/>
          </a:solidFill>
          <a:ln>
            <a:solidFill>
              <a:srgbClr val="7949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8" name="Yuvarlatılmış Dikdörtgen 27"/>
          <p:cNvSpPr/>
          <p:nvPr/>
        </p:nvSpPr>
        <p:spPr>
          <a:xfrm>
            <a:off x="6170455" y="2276146"/>
            <a:ext cx="1402342" cy="1080000"/>
          </a:xfrm>
          <a:prstGeom prst="roundRect">
            <a:avLst/>
          </a:prstGeom>
          <a:solidFill>
            <a:srgbClr val="D59536"/>
          </a:solidFill>
          <a:ln>
            <a:solidFill>
              <a:srgbClr val="7949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9" name="Yuvarlatılmış Dikdörtgen 28"/>
          <p:cNvSpPr/>
          <p:nvPr/>
        </p:nvSpPr>
        <p:spPr>
          <a:xfrm>
            <a:off x="7701626" y="2282504"/>
            <a:ext cx="1402342" cy="1080000"/>
          </a:xfrm>
          <a:prstGeom prst="roundRect">
            <a:avLst/>
          </a:prstGeom>
          <a:solidFill>
            <a:srgbClr val="D59536"/>
          </a:solidFill>
          <a:ln>
            <a:solidFill>
              <a:srgbClr val="7949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30" name="Resim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171" y="2305930"/>
            <a:ext cx="1020432" cy="1020432"/>
          </a:xfrm>
          <a:prstGeom prst="rect">
            <a:avLst/>
          </a:prstGeom>
        </p:spPr>
      </p:pic>
      <p:pic>
        <p:nvPicPr>
          <p:cNvPr id="31" name="Resim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248" y="2332028"/>
            <a:ext cx="912755" cy="912755"/>
          </a:xfrm>
          <a:prstGeom prst="rect">
            <a:avLst/>
          </a:prstGeom>
        </p:spPr>
      </p:pic>
      <p:sp>
        <p:nvSpPr>
          <p:cNvPr id="32" name="Büton1">
            <a:hlinkClick r:id="" action="ppaction://noaction">
              <a:snd r:embed="rId7" name="aferinyeni.wav"/>
            </a:hlinkClick>
          </p:cNvPr>
          <p:cNvSpPr/>
          <p:nvPr/>
        </p:nvSpPr>
        <p:spPr>
          <a:xfrm>
            <a:off x="3521572" y="3362504"/>
            <a:ext cx="546747" cy="422981"/>
          </a:xfrm>
          <a:prstGeom prst="roundRect">
            <a:avLst/>
          </a:prstGeom>
          <a:solidFill>
            <a:schemeClr val="accent1">
              <a:lumMod val="25000"/>
              <a:lumOff val="75000"/>
            </a:schemeClr>
          </a:solidFill>
          <a:ln>
            <a:solidFill>
              <a:srgbClr val="7949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33" name="Büton2">
            <a:hlinkClick r:id="" action="ppaction://noaction">
              <a:snd r:embed="rId8" name="olmadiyeni.wav"/>
            </a:hlinkClick>
          </p:cNvPr>
          <p:cNvSpPr/>
          <p:nvPr/>
        </p:nvSpPr>
        <p:spPr>
          <a:xfrm>
            <a:off x="5067081" y="3364626"/>
            <a:ext cx="546747" cy="422981"/>
          </a:xfrm>
          <a:prstGeom prst="roundRect">
            <a:avLst/>
          </a:prstGeom>
          <a:solidFill>
            <a:schemeClr val="accent1">
              <a:lumMod val="25000"/>
              <a:lumOff val="75000"/>
            </a:schemeClr>
          </a:solidFill>
          <a:ln>
            <a:solidFill>
              <a:srgbClr val="7949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34" name="Büton3">
            <a:hlinkClick r:id="" action="ppaction://noaction">
              <a:snd r:embed="rId8" name="olmadiyeni.wav"/>
            </a:hlinkClick>
          </p:cNvPr>
          <p:cNvSpPr/>
          <p:nvPr/>
        </p:nvSpPr>
        <p:spPr>
          <a:xfrm>
            <a:off x="6601241" y="3356146"/>
            <a:ext cx="546747" cy="422981"/>
          </a:xfrm>
          <a:prstGeom prst="roundRect">
            <a:avLst/>
          </a:prstGeom>
          <a:solidFill>
            <a:schemeClr val="accent1">
              <a:lumMod val="25000"/>
              <a:lumOff val="75000"/>
            </a:schemeClr>
          </a:solidFill>
          <a:ln>
            <a:solidFill>
              <a:srgbClr val="7949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35" name="Büton4">
            <a:hlinkClick r:id="" action="ppaction://noaction">
              <a:snd r:embed="rId7" name="aferinyeni.wav"/>
            </a:hlinkClick>
          </p:cNvPr>
          <p:cNvSpPr/>
          <p:nvPr/>
        </p:nvSpPr>
        <p:spPr>
          <a:xfrm>
            <a:off x="8129423" y="3356145"/>
            <a:ext cx="546747" cy="422981"/>
          </a:xfrm>
          <a:prstGeom prst="roundRect">
            <a:avLst/>
          </a:prstGeom>
          <a:solidFill>
            <a:schemeClr val="accent1">
              <a:lumMod val="25000"/>
              <a:lumOff val="75000"/>
            </a:schemeClr>
          </a:solidFill>
          <a:ln>
            <a:solidFill>
              <a:srgbClr val="7949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368" y="2282723"/>
            <a:ext cx="1380286" cy="1104229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09988" y="2288327"/>
            <a:ext cx="1021959" cy="1021959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68" y="3344220"/>
            <a:ext cx="1589676" cy="2836296"/>
          </a:xfrm>
          <a:prstGeom prst="rect">
            <a:avLst/>
          </a:prstGeom>
        </p:spPr>
      </p:pic>
      <p:pic>
        <p:nvPicPr>
          <p:cNvPr id="19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348" y="2343151"/>
            <a:ext cx="2647705" cy="423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Metin kutusu 20"/>
          <p:cNvSpPr txBox="1"/>
          <p:nvPr/>
        </p:nvSpPr>
        <p:spPr>
          <a:xfrm>
            <a:off x="9743091" y="3725320"/>
            <a:ext cx="21531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rgbClr val="523100"/>
                </a:solidFill>
              </a:rPr>
              <a:t>Silindire </a:t>
            </a:r>
          </a:p>
          <a:p>
            <a:r>
              <a:rPr lang="tr-TR" dirty="0">
                <a:solidFill>
                  <a:srgbClr val="523100"/>
                </a:solidFill>
              </a:rPr>
              <a:t>       Benzeyen </a:t>
            </a:r>
          </a:p>
          <a:p>
            <a:r>
              <a:rPr lang="tr-TR" dirty="0">
                <a:solidFill>
                  <a:srgbClr val="523100"/>
                </a:solidFill>
              </a:rPr>
              <a:t>               Nesneler</a:t>
            </a:r>
          </a:p>
        </p:txBody>
      </p:sp>
      <p:sp>
        <p:nvSpPr>
          <p:cNvPr id="23" name="Metin kutusu 22"/>
          <p:cNvSpPr txBox="1"/>
          <p:nvPr/>
        </p:nvSpPr>
        <p:spPr>
          <a:xfrm>
            <a:off x="9843795" y="4822149"/>
            <a:ext cx="2000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523100"/>
                </a:solidFill>
              </a:rPr>
              <a:t>Etkinlik :  3 / 10</a:t>
            </a:r>
          </a:p>
        </p:txBody>
      </p:sp>
      <p:sp>
        <p:nvSpPr>
          <p:cNvPr id="24" name="Sağ Ok 23">
            <a:hlinkClick r:id="" action="ppaction://hlinkshowjump?jump=nextslide"/>
          </p:cNvPr>
          <p:cNvSpPr/>
          <p:nvPr/>
        </p:nvSpPr>
        <p:spPr>
          <a:xfrm>
            <a:off x="11279652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5" name="Resim 24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517" y="6075900"/>
            <a:ext cx="465223" cy="465223"/>
          </a:xfrm>
          <a:prstGeom prst="rect">
            <a:avLst/>
          </a:prstGeom>
        </p:spPr>
      </p:pic>
      <p:sp>
        <p:nvSpPr>
          <p:cNvPr id="27" name="Metin kutusu 26"/>
          <p:cNvSpPr txBox="1"/>
          <p:nvPr/>
        </p:nvSpPr>
        <p:spPr>
          <a:xfrm>
            <a:off x="10028082" y="2877677"/>
            <a:ext cx="1675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GEOMETRİK </a:t>
            </a:r>
          </a:p>
          <a:p>
            <a:pPr algn="ctr"/>
            <a:r>
              <a:rPr lang="tr-TR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CİSİMLER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806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ilindirebenzey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3AF30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3AF30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0707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70707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0707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70707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3AF30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3AF3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4" grpId="0" animBg="1"/>
      <p:bldP spid="32" grpId="0" animBg="1"/>
      <p:bldP spid="33" grpId="0" animBg="1"/>
      <p:bldP spid="34" grpId="0" animBg="1"/>
      <p:bldP spid="3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7"/>
  <p:tag name="ISPRING_RESOURCE_PATHS_HASH_PRESENTER" val="d0efee8771954d7e37b5b4e9473ba12ccead2f8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Advertising_Booth_Display">
  <a:themeElements>
    <a:clrScheme name="advertising_booth_display">
      <a:dk1>
        <a:srgbClr val="000000"/>
      </a:dk1>
      <a:lt1>
        <a:srgbClr val="FFFFFF"/>
      </a:lt1>
      <a:dk2>
        <a:srgbClr val="6C0000"/>
      </a:dk2>
      <a:lt2>
        <a:srgbClr val="F0F3FB"/>
      </a:lt2>
      <a:accent1>
        <a:srgbClr val="1F2932"/>
      </a:accent1>
      <a:accent2>
        <a:srgbClr val="595959"/>
      </a:accent2>
      <a:accent3>
        <a:srgbClr val="53B558"/>
      </a:accent3>
      <a:accent4>
        <a:srgbClr val="2C66B2"/>
      </a:accent4>
      <a:accent5>
        <a:srgbClr val="FF9900"/>
      </a:accent5>
      <a:accent6>
        <a:srgbClr val="000000"/>
      </a:accent6>
      <a:hlink>
        <a:srgbClr val="657C95"/>
      </a:hlink>
      <a:folHlink>
        <a:srgbClr val="D8DBE4"/>
      </a:folHlink>
    </a:clrScheme>
    <a:fontScheme name="Özel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dvertising_Booth_Display">
  <a:themeElements>
    <a:clrScheme name="advertising_booth_display">
      <a:dk1>
        <a:srgbClr val="000000"/>
      </a:dk1>
      <a:lt1>
        <a:srgbClr val="FFFFFF"/>
      </a:lt1>
      <a:dk2>
        <a:srgbClr val="6C0000"/>
      </a:dk2>
      <a:lt2>
        <a:srgbClr val="F0F3FB"/>
      </a:lt2>
      <a:accent1>
        <a:srgbClr val="1F2932"/>
      </a:accent1>
      <a:accent2>
        <a:srgbClr val="595959"/>
      </a:accent2>
      <a:accent3>
        <a:srgbClr val="53B558"/>
      </a:accent3>
      <a:accent4>
        <a:srgbClr val="2C66B2"/>
      </a:accent4>
      <a:accent5>
        <a:srgbClr val="FF9900"/>
      </a:accent5>
      <a:accent6>
        <a:srgbClr val="000000"/>
      </a:accent6>
      <a:hlink>
        <a:srgbClr val="657C95"/>
      </a:hlink>
      <a:folHlink>
        <a:srgbClr val="D8DBE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1457</TotalTime>
  <Words>445</Words>
  <Application>Microsoft Office PowerPoint</Application>
  <PresentationFormat>Geniş ekran</PresentationFormat>
  <Paragraphs>160</Paragraphs>
  <Slides>17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17</vt:i4>
      </vt:variant>
    </vt:vector>
  </HeadingPairs>
  <TitlesOfParts>
    <vt:vector size="22" baseType="lpstr">
      <vt:lpstr>Arial</vt:lpstr>
      <vt:lpstr>Calibri</vt:lpstr>
      <vt:lpstr>Tahoma</vt:lpstr>
      <vt:lpstr>Advertising_Booth_Display</vt:lpstr>
      <vt:lpstr>1_Advertising_Booth_Display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Team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Geometrik Cisimler</dc:title>
  <dc:creator>www.mebders.com</dc:creator>
  <cp:lastModifiedBy>Muhammet Bozkurt</cp:lastModifiedBy>
  <cp:revision>57</cp:revision>
  <dcterms:created xsi:type="dcterms:W3CDTF">2015-08-18T22:48:21Z</dcterms:created>
  <dcterms:modified xsi:type="dcterms:W3CDTF">2018-04-10T23:05:37Z</dcterms:modified>
  <cp:contentStatus>Tamamlandı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47CDB9D4-C571-40E4-A60F-B84C9155C95F</vt:lpwstr>
  </property>
  <property fmtid="{D5CDD505-2E9C-101B-9397-08002B2CF9AE}" pid="3" name="ArticulatePath">
    <vt:lpwstr>Sunu1</vt:lpwstr>
  </property>
  <property fmtid="{D5CDD505-2E9C-101B-9397-08002B2CF9AE}" pid="4" name="_MarkAsFinal">
    <vt:bool>true</vt:bool>
  </property>
</Properties>
</file>