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56" r:id="rId36"/>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34341B"/>
    <a:srgbClr val="777777"/>
    <a:srgbClr val="362010"/>
    <a:srgbClr val="960000"/>
    <a:srgbClr val="212815"/>
    <a:srgbClr val="003399"/>
    <a:srgbClr val="465521"/>
    <a:srgbClr val="CCFF99"/>
    <a:srgbClr val="008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200400"/>
            <a:ext cx="4343400" cy="2209800"/>
          </a:xfrm>
        </p:spPr>
        <p:txBody>
          <a:bodyPr/>
          <a:lstStyle>
            <a:lvl1pPr algn="ct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5800" y="5486400"/>
            <a:ext cx="4343400" cy="609600"/>
          </a:xfrm>
        </p:spPr>
        <p:txBody>
          <a:bodyPr/>
          <a:lstStyle>
            <a:lvl1pPr marL="0" indent="0" algn="ctr">
              <a:buFontTx/>
              <a:buNone/>
              <a:defRPr sz="1800">
                <a:solidFill>
                  <a:schemeClr val="bg1"/>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F4646B2-F728-4344-8B85-10ECB11217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76498B9E-6235-4CC6-91AF-C42BDB0250E1}" type="slidenum">
              <a:rPr lang="en-US"/>
              <a:pPr/>
              <a:t>‹#›</a:t>
            </a:fld>
            <a:endParaRPr lang="en-US"/>
          </a:p>
        </p:txBody>
      </p:sp>
    </p:spTree>
    <p:extLst>
      <p:ext uri="{BB962C8B-B14F-4D97-AF65-F5344CB8AC3E}">
        <p14:creationId xmlns:p14="http://schemas.microsoft.com/office/powerpoint/2010/main" val="274114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2DC9E670-D417-4FD8-8A69-BCE66CCFB499}" type="slidenum">
              <a:rPr lang="en-US"/>
              <a:pPr/>
              <a:t>‹#›</a:t>
            </a:fld>
            <a:endParaRPr lang="en-US"/>
          </a:p>
        </p:txBody>
      </p:sp>
    </p:spTree>
    <p:extLst>
      <p:ext uri="{BB962C8B-B14F-4D97-AF65-F5344CB8AC3E}">
        <p14:creationId xmlns:p14="http://schemas.microsoft.com/office/powerpoint/2010/main" val="357676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D2977970-A402-4B99-9E9C-24B27EAF83B4}" type="slidenum">
              <a:rPr lang="en-US"/>
              <a:pPr/>
              <a:t>‹#›</a:t>
            </a:fld>
            <a:endParaRPr lang="en-US"/>
          </a:p>
        </p:txBody>
      </p:sp>
    </p:spTree>
    <p:extLst>
      <p:ext uri="{BB962C8B-B14F-4D97-AF65-F5344CB8AC3E}">
        <p14:creationId xmlns:p14="http://schemas.microsoft.com/office/powerpoint/2010/main" val="155529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FC994E4D-11DA-4809-9764-731AD6837C14}" type="slidenum">
              <a:rPr lang="en-US"/>
              <a:pPr/>
              <a:t>‹#›</a:t>
            </a:fld>
            <a:endParaRPr lang="en-US"/>
          </a:p>
        </p:txBody>
      </p:sp>
    </p:spTree>
    <p:extLst>
      <p:ext uri="{BB962C8B-B14F-4D97-AF65-F5344CB8AC3E}">
        <p14:creationId xmlns:p14="http://schemas.microsoft.com/office/powerpoint/2010/main" val="131768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28194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3429000" y="1600200"/>
            <a:ext cx="28194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CAE67BCC-86EC-4138-A9D3-C78B5A062AE1}" type="slidenum">
              <a:rPr lang="en-US"/>
              <a:pPr/>
              <a:t>‹#›</a:t>
            </a:fld>
            <a:endParaRPr lang="en-US"/>
          </a:p>
        </p:txBody>
      </p:sp>
    </p:spTree>
    <p:extLst>
      <p:ext uri="{BB962C8B-B14F-4D97-AF65-F5344CB8AC3E}">
        <p14:creationId xmlns:p14="http://schemas.microsoft.com/office/powerpoint/2010/main" val="12108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p>
        </p:txBody>
      </p:sp>
      <p:sp>
        <p:nvSpPr>
          <p:cNvPr id="8" name="Altbilgi Yer Tutucusu 7"/>
          <p:cNvSpPr>
            <a:spLocks noGrp="1"/>
          </p:cNvSpPr>
          <p:nvPr>
            <p:ph type="ftr" sz="quarter" idx="11"/>
          </p:nvPr>
        </p:nvSpPr>
        <p:spPr/>
        <p:txBody>
          <a:bodyPr/>
          <a:lstStyle>
            <a:lvl1pPr>
              <a:defRPr/>
            </a:lvl1pPr>
          </a:lstStyle>
          <a:p>
            <a:endParaRPr lang="en-US"/>
          </a:p>
        </p:txBody>
      </p:sp>
      <p:sp>
        <p:nvSpPr>
          <p:cNvPr id="9" name="Slayt Numarası Yer Tutucusu 8"/>
          <p:cNvSpPr>
            <a:spLocks noGrp="1"/>
          </p:cNvSpPr>
          <p:nvPr>
            <p:ph type="sldNum" sz="quarter" idx="12"/>
          </p:nvPr>
        </p:nvSpPr>
        <p:spPr/>
        <p:txBody>
          <a:bodyPr/>
          <a:lstStyle>
            <a:lvl1pPr>
              <a:defRPr/>
            </a:lvl1pPr>
          </a:lstStyle>
          <a:p>
            <a:fld id="{FCABBBDC-3821-4CC7-8CBB-465A50474393}" type="slidenum">
              <a:rPr lang="en-US"/>
              <a:pPr/>
              <a:t>‹#›</a:t>
            </a:fld>
            <a:endParaRPr lang="en-US"/>
          </a:p>
        </p:txBody>
      </p:sp>
    </p:spTree>
    <p:extLst>
      <p:ext uri="{BB962C8B-B14F-4D97-AF65-F5344CB8AC3E}">
        <p14:creationId xmlns:p14="http://schemas.microsoft.com/office/powerpoint/2010/main" val="170084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p>
        </p:txBody>
      </p:sp>
      <p:sp>
        <p:nvSpPr>
          <p:cNvPr id="4" name="Altbilgi Yer Tutucusu 3"/>
          <p:cNvSpPr>
            <a:spLocks noGrp="1"/>
          </p:cNvSpPr>
          <p:nvPr>
            <p:ph type="ftr" sz="quarter" idx="11"/>
          </p:nvPr>
        </p:nvSpPr>
        <p:spPr/>
        <p:txBody>
          <a:bodyPr/>
          <a:lstStyle>
            <a:lvl1pPr>
              <a:defRPr/>
            </a:lvl1pPr>
          </a:lstStyle>
          <a:p>
            <a:endParaRPr lang="en-US"/>
          </a:p>
        </p:txBody>
      </p:sp>
      <p:sp>
        <p:nvSpPr>
          <p:cNvPr id="5" name="Slayt Numarası Yer Tutucusu 4"/>
          <p:cNvSpPr>
            <a:spLocks noGrp="1"/>
          </p:cNvSpPr>
          <p:nvPr>
            <p:ph type="sldNum" sz="quarter" idx="12"/>
          </p:nvPr>
        </p:nvSpPr>
        <p:spPr/>
        <p:txBody>
          <a:bodyPr/>
          <a:lstStyle>
            <a:lvl1pPr>
              <a:defRPr/>
            </a:lvl1pPr>
          </a:lstStyle>
          <a:p>
            <a:fld id="{E623580D-7E3A-4939-8029-3225EC9EB7DC}" type="slidenum">
              <a:rPr lang="en-US"/>
              <a:pPr/>
              <a:t>‹#›</a:t>
            </a:fld>
            <a:endParaRPr lang="en-US"/>
          </a:p>
        </p:txBody>
      </p:sp>
    </p:spTree>
    <p:extLst>
      <p:ext uri="{BB962C8B-B14F-4D97-AF65-F5344CB8AC3E}">
        <p14:creationId xmlns:p14="http://schemas.microsoft.com/office/powerpoint/2010/main" val="397065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p>
        </p:txBody>
      </p:sp>
      <p:sp>
        <p:nvSpPr>
          <p:cNvPr id="3" name="Altbilgi Yer Tutucusu 2"/>
          <p:cNvSpPr>
            <a:spLocks noGrp="1"/>
          </p:cNvSpPr>
          <p:nvPr>
            <p:ph type="ftr" sz="quarter" idx="11"/>
          </p:nvPr>
        </p:nvSpPr>
        <p:spPr/>
        <p:txBody>
          <a:bodyPr/>
          <a:lstStyle>
            <a:lvl1pPr>
              <a:defRPr/>
            </a:lvl1pPr>
          </a:lstStyle>
          <a:p>
            <a:endParaRPr lang="en-US"/>
          </a:p>
        </p:txBody>
      </p:sp>
      <p:sp>
        <p:nvSpPr>
          <p:cNvPr id="4" name="Slayt Numarası Yer Tutucusu 3"/>
          <p:cNvSpPr>
            <a:spLocks noGrp="1"/>
          </p:cNvSpPr>
          <p:nvPr>
            <p:ph type="sldNum" sz="quarter" idx="12"/>
          </p:nvPr>
        </p:nvSpPr>
        <p:spPr/>
        <p:txBody>
          <a:bodyPr/>
          <a:lstStyle>
            <a:lvl1pPr>
              <a:defRPr/>
            </a:lvl1pPr>
          </a:lstStyle>
          <a:p>
            <a:fld id="{5AEE8E16-1E84-4E87-A42D-781969C77456}" type="slidenum">
              <a:rPr lang="en-US"/>
              <a:pPr/>
              <a:t>‹#›</a:t>
            </a:fld>
            <a:endParaRPr lang="en-US"/>
          </a:p>
        </p:txBody>
      </p:sp>
    </p:spTree>
    <p:extLst>
      <p:ext uri="{BB962C8B-B14F-4D97-AF65-F5344CB8AC3E}">
        <p14:creationId xmlns:p14="http://schemas.microsoft.com/office/powerpoint/2010/main" val="404667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3B8CE761-1F04-4547-8C54-A8BA1FB289EE}" type="slidenum">
              <a:rPr lang="en-US"/>
              <a:pPr/>
              <a:t>‹#›</a:t>
            </a:fld>
            <a:endParaRPr lang="en-US"/>
          </a:p>
        </p:txBody>
      </p:sp>
    </p:spTree>
    <p:extLst>
      <p:ext uri="{BB962C8B-B14F-4D97-AF65-F5344CB8AC3E}">
        <p14:creationId xmlns:p14="http://schemas.microsoft.com/office/powerpoint/2010/main" val="30045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88309A3C-A138-4DDF-A9E9-9466FE6A9B9C}" type="slidenum">
              <a:rPr lang="en-US"/>
              <a:pPr/>
              <a:t>‹#›</a:t>
            </a:fld>
            <a:endParaRPr lang="en-US"/>
          </a:p>
        </p:txBody>
      </p:sp>
    </p:spTree>
    <p:extLst>
      <p:ext uri="{BB962C8B-B14F-4D97-AF65-F5344CB8AC3E}">
        <p14:creationId xmlns:p14="http://schemas.microsoft.com/office/powerpoint/2010/main" val="348033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5791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356BB9-DED6-4B12-998C-053471D5E6B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kern="1200">
          <a:solidFill>
            <a:srgbClr val="CCFF99"/>
          </a:solidFill>
          <a:latin typeface="+mj-lt"/>
          <a:ea typeface="+mj-ea"/>
          <a:cs typeface="+mj-cs"/>
        </a:defRPr>
      </a:lvl1pPr>
      <a:lvl2pPr algn="l" rtl="0" fontAlgn="base">
        <a:spcBef>
          <a:spcPct val="0"/>
        </a:spcBef>
        <a:spcAft>
          <a:spcPct val="0"/>
        </a:spcAft>
        <a:defRPr sz="4400">
          <a:solidFill>
            <a:srgbClr val="CCFF99"/>
          </a:solidFill>
          <a:latin typeface="Times New Roman" panose="02020603050405020304" pitchFamily="18" charset="0"/>
        </a:defRPr>
      </a:lvl2pPr>
      <a:lvl3pPr algn="l" rtl="0" fontAlgn="base">
        <a:spcBef>
          <a:spcPct val="0"/>
        </a:spcBef>
        <a:spcAft>
          <a:spcPct val="0"/>
        </a:spcAft>
        <a:defRPr sz="4400">
          <a:solidFill>
            <a:srgbClr val="CCFF99"/>
          </a:solidFill>
          <a:latin typeface="Times New Roman" panose="02020603050405020304" pitchFamily="18" charset="0"/>
        </a:defRPr>
      </a:lvl3pPr>
      <a:lvl4pPr algn="l" rtl="0" fontAlgn="base">
        <a:spcBef>
          <a:spcPct val="0"/>
        </a:spcBef>
        <a:spcAft>
          <a:spcPct val="0"/>
        </a:spcAft>
        <a:defRPr sz="4400">
          <a:solidFill>
            <a:srgbClr val="CCFF99"/>
          </a:solidFill>
          <a:latin typeface="Times New Roman" panose="02020603050405020304" pitchFamily="18" charset="0"/>
        </a:defRPr>
      </a:lvl4pPr>
      <a:lvl5pPr algn="l" rtl="0" fontAlgn="base">
        <a:spcBef>
          <a:spcPct val="0"/>
        </a:spcBef>
        <a:spcAft>
          <a:spcPct val="0"/>
        </a:spcAft>
        <a:defRPr sz="4400">
          <a:solidFill>
            <a:srgbClr val="CCFF99"/>
          </a:solidFill>
          <a:latin typeface="Times New Roman" panose="02020603050405020304" pitchFamily="18" charset="0"/>
        </a:defRPr>
      </a:lvl5pPr>
      <a:lvl6pPr marL="457200" algn="l" rtl="0" fontAlgn="base">
        <a:spcBef>
          <a:spcPct val="0"/>
        </a:spcBef>
        <a:spcAft>
          <a:spcPct val="0"/>
        </a:spcAft>
        <a:defRPr sz="4400">
          <a:solidFill>
            <a:srgbClr val="CCFF99"/>
          </a:solidFill>
          <a:latin typeface="Times New Roman" panose="02020603050405020304" pitchFamily="18" charset="0"/>
        </a:defRPr>
      </a:lvl6pPr>
      <a:lvl7pPr marL="914400" algn="l" rtl="0" fontAlgn="base">
        <a:spcBef>
          <a:spcPct val="0"/>
        </a:spcBef>
        <a:spcAft>
          <a:spcPct val="0"/>
        </a:spcAft>
        <a:defRPr sz="4400">
          <a:solidFill>
            <a:srgbClr val="CCFF99"/>
          </a:solidFill>
          <a:latin typeface="Times New Roman" panose="02020603050405020304" pitchFamily="18" charset="0"/>
        </a:defRPr>
      </a:lvl7pPr>
      <a:lvl8pPr marL="1371600" algn="l" rtl="0" fontAlgn="base">
        <a:spcBef>
          <a:spcPct val="0"/>
        </a:spcBef>
        <a:spcAft>
          <a:spcPct val="0"/>
        </a:spcAft>
        <a:defRPr sz="4400">
          <a:solidFill>
            <a:srgbClr val="CCFF99"/>
          </a:solidFill>
          <a:latin typeface="Times New Roman" panose="02020603050405020304" pitchFamily="18" charset="0"/>
        </a:defRPr>
      </a:lvl8pPr>
      <a:lvl9pPr marL="1828800" algn="l" rtl="0" fontAlgn="base">
        <a:spcBef>
          <a:spcPct val="0"/>
        </a:spcBef>
        <a:spcAft>
          <a:spcPct val="0"/>
        </a:spcAft>
        <a:defRPr sz="4400">
          <a:solidFill>
            <a:srgbClr val="CCFF99"/>
          </a:solidFill>
          <a:latin typeface="Times New Roman" panose="02020603050405020304" pitchFamily="18" charset="0"/>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sz="2000" kern="1200">
          <a:solidFill>
            <a:schemeClr val="tx1"/>
          </a:solidFill>
          <a:latin typeface="+mn-lt"/>
          <a:ea typeface="+mn-ea"/>
          <a:cs typeface="+mn-cs"/>
        </a:defRPr>
      </a:lvl2pPr>
      <a:lvl3pPr marL="1143000" indent="-228600" algn="l" rtl="0" fontAlgn="base">
        <a:spcBef>
          <a:spcPct val="20000"/>
        </a:spcBef>
        <a:spcAft>
          <a:spcPct val="0"/>
        </a:spcAft>
        <a:buChar char="•"/>
        <a:defRPr kern="1200">
          <a:solidFill>
            <a:schemeClr val="tx1"/>
          </a:solidFill>
          <a:latin typeface="+mn-lt"/>
          <a:ea typeface="+mn-ea"/>
          <a:cs typeface="+mn-cs"/>
        </a:defRPr>
      </a:lvl3pPr>
      <a:lvl4pPr marL="1600200" indent="-228600" algn="l" rtl="0" fontAlgn="base">
        <a:spcBef>
          <a:spcPct val="20000"/>
        </a:spcBef>
        <a:spcAft>
          <a:spcPct val="0"/>
        </a:spcAft>
        <a:buChar char="–"/>
        <a:defRPr sz="1600"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2.jp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slide" Target="slide3.xml"/><Relationship Id="rId21" Type="http://schemas.openxmlformats.org/officeDocument/2006/relationships/slide" Target="slide12.xml"/><Relationship Id="rId34" Type="http://schemas.openxmlformats.org/officeDocument/2006/relationships/slide" Target="slide34.xml"/><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slide" Target="slide33.xml"/><Relationship Id="rId2" Type="http://schemas.openxmlformats.org/officeDocument/2006/relationships/image" Target="../media/image8.jpg"/><Relationship Id="rId16" Type="http://schemas.openxmlformats.org/officeDocument/2006/relationships/slide" Target="slide17.xml"/><Relationship Id="rId20" Type="http://schemas.openxmlformats.org/officeDocument/2006/relationships/slide" Target="slide13.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9.xml"/><Relationship Id="rId24" Type="http://schemas.openxmlformats.org/officeDocument/2006/relationships/slide" Target="slide25.xml"/><Relationship Id="rId32" Type="http://schemas.openxmlformats.org/officeDocument/2006/relationships/slide" Target="slide32.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26.xml"/><Relationship Id="rId28" Type="http://schemas.openxmlformats.org/officeDocument/2006/relationships/slide" Target="slide21.xml"/><Relationship Id="rId10" Type="http://schemas.openxmlformats.org/officeDocument/2006/relationships/slide" Target="slide10.xml"/><Relationship Id="rId19" Type="http://schemas.openxmlformats.org/officeDocument/2006/relationships/slide" Target="slide14.xml"/><Relationship Id="rId31" Type="http://schemas.openxmlformats.org/officeDocument/2006/relationships/slide" Target="slide31.xml"/><Relationship Id="rId4" Type="http://schemas.openxmlformats.org/officeDocument/2006/relationships/slide" Target="slide4.xml"/><Relationship Id="rId9" Type="http://schemas.openxmlformats.org/officeDocument/2006/relationships/slide" Target="slide6.xml"/><Relationship Id="rId14" Type="http://schemas.openxmlformats.org/officeDocument/2006/relationships/slide" Target="slide20.xml"/><Relationship Id="rId22" Type="http://schemas.openxmlformats.org/officeDocument/2006/relationships/slide" Target="slide28.xml"/><Relationship Id="rId27" Type="http://schemas.openxmlformats.org/officeDocument/2006/relationships/slide" Target="slide22.xml"/><Relationship Id="rId30" Type="http://schemas.openxmlformats.org/officeDocument/2006/relationships/slide" Target="slide30.xml"/><Relationship Id="rId8"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86.jpeg"/></Relationships>
</file>

<file path=ppt/slides/_rels/slide21.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94.jpg"/></Relationships>
</file>

<file path=ppt/slides/_rels/slide2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96.jpeg"/></Relationships>
</file>

<file path=ppt/slides/_rels/slide2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98.jpeg"/></Relationships>
</file>

<file path=ppt/slides/_rels/slide2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0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04.jpeg"/></Relationships>
</file>

<file path=ppt/slides/_rels/slide2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06.jpg"/></Relationships>
</file>

<file path=ppt/slides/_rels/slide2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08.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18.jpeg"/></Relationships>
</file>

<file path=ppt/slides/_rels/slide35.xml.rels><?xml version="1.0" encoding="UTF-8" standalone="yes"?>
<Relationships xmlns="http://schemas.openxmlformats.org/package/2006/relationships"><Relationship Id="rId2" Type="http://schemas.openxmlformats.org/officeDocument/2006/relationships/hyperlink" Target="http://www.mebders.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09600" y="2971800"/>
            <a:ext cx="4495800" cy="3200400"/>
          </a:xfrm>
        </p:spPr>
        <p:txBody>
          <a:bodyPr/>
          <a:lstStyle/>
          <a:p>
            <a:r>
              <a:rPr lang="tr-TR" sz="4000" dirty="0"/>
              <a:t>ANITKABİR</a:t>
            </a:r>
            <a:endParaRPr lang="en-US" sz="4000" dirty="0"/>
          </a:p>
        </p:txBody>
      </p:sp>
      <p:pic>
        <p:nvPicPr>
          <p:cNvPr id="2" name="Resim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5600" y="0"/>
            <a:ext cx="1828800" cy="1257301"/>
          </a:xfrm>
          <a:prstGeom prst="rect">
            <a:avLst/>
          </a:prstGeom>
        </p:spPr>
      </p:pic>
      <p:pic>
        <p:nvPicPr>
          <p:cNvPr id="5" name="Resim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36080" y="1828800"/>
            <a:ext cx="1798320" cy="1234440"/>
          </a:xfrm>
          <a:prstGeom prst="rect">
            <a:avLst/>
          </a:prstGeom>
        </p:spPr>
      </p:pic>
      <p:pic>
        <p:nvPicPr>
          <p:cNvPr id="6" name="Resim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6080" y="3634739"/>
            <a:ext cx="1798320" cy="1219200"/>
          </a:xfrm>
          <a:prstGeom prst="rect">
            <a:avLst/>
          </a:prstGeom>
        </p:spPr>
      </p:pic>
      <p:pic>
        <p:nvPicPr>
          <p:cNvPr id="7" name="Resim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81799" y="5425438"/>
            <a:ext cx="1797843" cy="1280162"/>
          </a:xfrm>
          <a:prstGeom prst="rect">
            <a:avLst/>
          </a:prstGeom>
        </p:spPr>
      </p:pic>
      <p:sp>
        <p:nvSpPr>
          <p:cNvPr id="8" name="Sağ Ok 7">
            <a:hlinkClick r:id="" action="ppaction://hlinkshowjump?jump=nextslide"/>
          </p:cNvPr>
          <p:cNvSpPr/>
          <p:nvPr/>
        </p:nvSpPr>
        <p:spPr>
          <a:xfrm>
            <a:off x="4343400" y="6232398"/>
            <a:ext cx="1110996" cy="484632"/>
          </a:xfrm>
          <a:prstGeom prst="rightArrow">
            <a:avLst/>
          </a:prstGeom>
          <a:solidFill>
            <a:schemeClr val="bg1">
              <a:lumMod val="65000"/>
            </a:schemeClr>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rgbClr val="7E0000"/>
                </a:solidFill>
              </a:rPr>
              <a:t>İçeri Gir</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nutuk2.wav"/>
          </p:stSnd>
        </p:sndAc>
      </p:transition>
    </mc:Choice>
    <mc:Fallback xmlns="">
      <p:transition spd="slow">
        <p:sndAc>
          <p:stSnd>
            <p:snd r:embed="rId8" name="nutuk2.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8500"/>
                            </p:stCondLst>
                            <p:childTnLst>
                              <p:par>
                                <p:cTn id="25" presetID="26" presetClass="emph" presetSubtype="0" repeatCount="indefinite" fill="hold" grpId="1" nodeType="afterEffect">
                                  <p:stCondLst>
                                    <p:cond delay="0"/>
                                  </p:stCondLst>
                                  <p:endCondLst>
                                    <p:cond evt="onNext" delay="0">
                                      <p:tgtEl>
                                        <p:sldTgt/>
                                      </p:tgtEl>
                                    </p:cond>
                                  </p:end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Anıtkabir Kitaplığı</a:t>
            </a:r>
            <a:endParaRPr lang="en-US" sz="4000" dirty="0"/>
          </a:p>
        </p:txBody>
      </p:sp>
      <p:sp>
        <p:nvSpPr>
          <p:cNvPr id="3" name="Metin kutusu 2"/>
          <p:cNvSpPr txBox="1"/>
          <p:nvPr/>
        </p:nvSpPr>
        <p:spPr>
          <a:xfrm>
            <a:off x="770100" y="3270589"/>
            <a:ext cx="42039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Mehmetçik ve Zafer Kuleleri arasında yer alan; Atatürk ve Kurtuluş Savaşı Müzesi Komutanlığı Karargâhı içindeki birimde Anıtkabir Kitaplığı bulunmaktadır.</a:t>
            </a:r>
          </a:p>
          <a:p>
            <a:endParaRPr lang="tr-TR" sz="1400" dirty="0">
              <a:solidFill>
                <a:srgbClr val="000000"/>
              </a:solidFill>
            </a:endParaRPr>
          </a:p>
          <a:p>
            <a:r>
              <a:rPr lang="tr-TR" sz="1400" dirty="0">
                <a:solidFill>
                  <a:srgbClr val="000000"/>
                </a:solidFill>
              </a:rPr>
              <a:t>Atatürk, Milli Mücadele ve İnkılâplar konulu Türkçe ve yabancı dillerde kitapların bulunduğu bir “ihtisas kitaplığı” olarak, her kesimden araştırmacı ve okuyucuya hafta içi hizmet vermektedir.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38951" y="1829854"/>
            <a:ext cx="1600198" cy="120014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06485" y="1796617"/>
            <a:ext cx="5791829" cy="43438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301646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Zafer Kulesi</a:t>
            </a:r>
            <a:endParaRPr lang="en-US" sz="4000" dirty="0"/>
          </a:p>
        </p:txBody>
      </p:sp>
      <p:sp>
        <p:nvSpPr>
          <p:cNvPr id="3" name="Metin kutusu 2"/>
          <p:cNvSpPr txBox="1"/>
          <p:nvPr/>
        </p:nvSpPr>
        <p:spPr>
          <a:xfrm>
            <a:off x="774900" y="3247668"/>
            <a:ext cx="4191000"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Kulenin duvarlarında Atatürk'ün en önemli üç zaferinin (</a:t>
            </a:r>
            <a:r>
              <a:rPr lang="tr-TR" sz="1400" dirty="0" err="1">
                <a:solidFill>
                  <a:srgbClr val="000000"/>
                </a:solidFill>
              </a:rPr>
              <a:t>Conkbayırı</a:t>
            </a:r>
            <a:r>
              <a:rPr lang="tr-TR" sz="1400" dirty="0">
                <a:solidFill>
                  <a:srgbClr val="000000"/>
                </a:solidFill>
              </a:rPr>
              <a:t> Muharebesi, Sakarya Meydan Muharebesi, Başkomutanlık Meydan Muharebesi) tarihi ve zaferle ilgili özlü sözleri yazılıdır. </a:t>
            </a:r>
          </a:p>
          <a:p>
            <a:endParaRPr lang="tr-TR" sz="1400" dirty="0">
              <a:solidFill>
                <a:srgbClr val="000000"/>
              </a:solidFill>
            </a:endParaRPr>
          </a:p>
          <a:p>
            <a:r>
              <a:rPr lang="tr-TR" sz="1400" dirty="0">
                <a:solidFill>
                  <a:srgbClr val="000000"/>
                </a:solidFill>
              </a:rPr>
              <a:t>Kule içinde Atatürk'ün </a:t>
            </a:r>
            <a:r>
              <a:rPr lang="tr-TR" sz="1400" dirty="0" err="1">
                <a:solidFill>
                  <a:srgbClr val="000000"/>
                </a:solidFill>
              </a:rPr>
              <a:t>naaşını</a:t>
            </a:r>
            <a:r>
              <a:rPr lang="tr-TR" sz="1400" dirty="0">
                <a:solidFill>
                  <a:srgbClr val="000000"/>
                </a:solidFill>
              </a:rPr>
              <a:t> taşıyan top arabası sergilenmektedir.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342022" y="1684967"/>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221371" y="1503991"/>
            <a:ext cx="6162058"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7"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242341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220"/>
                    </p:tgtEl>
                  </p:cond>
                </p:stCondLst>
                <p:endSync evt="end" delay="0">
                  <p:rtn val="all"/>
                </p:endSync>
                <p:childTnLst>
                  <p:par>
                    <p:cTn id="19" fill="hold">
                      <p:stCondLst>
                        <p:cond delay="0"/>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wheel(1)">
                                      <p:cBhvr>
                                        <p:cTn id="23" dur="2000"/>
                                        <p:tgtEl>
                                          <p:spTgt spid="9226"/>
                                        </p:tgtEl>
                                      </p:cBhvr>
                                    </p:animEffect>
                                  </p:childTnLst>
                                </p:cTn>
                              </p:par>
                            </p:childTnLst>
                          </p:cTn>
                        </p:par>
                        <p:par>
                          <p:cTn id="24" fill="hold">
                            <p:stCondLst>
                              <p:cond delay="2000"/>
                            </p:stCondLst>
                            <p:childTnLst>
                              <p:par>
                                <p:cTn id="25" presetID="17" presetClass="exit" presetSubtype="10" fill="hold" nodeType="afterEffect">
                                  <p:stCondLst>
                                    <p:cond delay="5000"/>
                                  </p:stCondLst>
                                  <p:childTnLst>
                                    <p:anim calcmode="lin" valueType="num">
                                      <p:cBhvr>
                                        <p:cTn id="26" dur="500"/>
                                        <p:tgtEl>
                                          <p:spTgt spid="9226"/>
                                        </p:tgtEl>
                                        <p:attrNameLst>
                                          <p:attrName>ppt_w</p:attrName>
                                        </p:attrNameLst>
                                      </p:cBhvr>
                                      <p:tavLst>
                                        <p:tav tm="0">
                                          <p:val>
                                            <p:strVal val="ppt_w"/>
                                          </p:val>
                                        </p:tav>
                                        <p:tav tm="100000">
                                          <p:val>
                                            <p:fltVal val="0"/>
                                          </p:val>
                                        </p:tav>
                                      </p:tavLst>
                                    </p:anim>
                                    <p:anim calcmode="lin" valueType="num">
                                      <p:cBhvr>
                                        <p:cTn id="27" dur="500"/>
                                        <p:tgtEl>
                                          <p:spTgt spid="9226"/>
                                        </p:tgtEl>
                                        <p:attrNameLst>
                                          <p:attrName>ppt_h</p:attrName>
                                        </p:attrNameLst>
                                      </p:cBhvr>
                                      <p:tavLst>
                                        <p:tav tm="0">
                                          <p:val>
                                            <p:strVal val="ppt_h"/>
                                          </p:val>
                                        </p:tav>
                                        <p:tav tm="100000">
                                          <p:val>
                                            <p:strVal val="ppt_h"/>
                                          </p:val>
                                        </p:tav>
                                      </p:tavLst>
                                    </p:anim>
                                    <p:set>
                                      <p:cBhvr>
                                        <p:cTn id="28"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29" restart="whenNotActive" fill="hold" evtFilter="cancelBubble" nodeType="interactiveSeq">
                <p:stCondLst>
                  <p:cond evt="onClick" delay="0">
                    <p:tgtEl>
                      <p:spTgt spid="9218"/>
                    </p:tgtEl>
                  </p:cond>
                </p:stCondLst>
                <p:endSync evt="end" delay="0">
                  <p:rtn val="all"/>
                </p:endSync>
                <p:childTnLst>
                  <p:par>
                    <p:cTn id="30" fill="hold">
                      <p:stCondLst>
                        <p:cond delay="0"/>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wheel(1)">
                                      <p:cBhvr>
                                        <p:cTn id="34" dur="2000"/>
                                        <p:tgtEl>
                                          <p:spTgt spid="9228"/>
                                        </p:tgtEl>
                                      </p:cBhvr>
                                    </p:animEffect>
                                  </p:childTnLst>
                                </p:cTn>
                              </p:par>
                            </p:childTnLst>
                          </p:cTn>
                        </p:par>
                        <p:par>
                          <p:cTn id="35" fill="hold">
                            <p:stCondLst>
                              <p:cond delay="2000"/>
                            </p:stCondLst>
                            <p:childTnLst>
                              <p:par>
                                <p:cTn id="36" presetID="17" presetClass="exit" presetSubtype="10" fill="hold" nodeType="afterEffect">
                                  <p:stCondLst>
                                    <p:cond delay="5000"/>
                                  </p:stCondLst>
                                  <p:childTnLst>
                                    <p:anim calcmode="lin" valueType="num">
                                      <p:cBhvr>
                                        <p:cTn id="37" dur="500"/>
                                        <p:tgtEl>
                                          <p:spTgt spid="9228"/>
                                        </p:tgtEl>
                                        <p:attrNameLst>
                                          <p:attrName>ppt_w</p:attrName>
                                        </p:attrNameLst>
                                      </p:cBhvr>
                                      <p:tavLst>
                                        <p:tav tm="0">
                                          <p:val>
                                            <p:strVal val="ppt_w"/>
                                          </p:val>
                                        </p:tav>
                                        <p:tav tm="100000">
                                          <p:val>
                                            <p:fltVal val="0"/>
                                          </p:val>
                                        </p:tav>
                                      </p:tavLst>
                                    </p:anim>
                                    <p:anim calcmode="lin" valueType="num">
                                      <p:cBhvr>
                                        <p:cTn id="38" dur="500"/>
                                        <p:tgtEl>
                                          <p:spTgt spid="9228"/>
                                        </p:tgtEl>
                                        <p:attrNameLst>
                                          <p:attrName>ppt_h</p:attrName>
                                        </p:attrNameLst>
                                      </p:cBhvr>
                                      <p:tavLst>
                                        <p:tav tm="0">
                                          <p:val>
                                            <p:strVal val="ppt_h"/>
                                          </p:val>
                                        </p:tav>
                                        <p:tav tm="100000">
                                          <p:val>
                                            <p:strVal val="ppt_h"/>
                                          </p:val>
                                        </p:tav>
                                      </p:tavLst>
                                    </p:anim>
                                    <p:set>
                                      <p:cBhvr>
                                        <p:cTn id="39"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İsmet İnönü </a:t>
            </a:r>
            <a:r>
              <a:rPr lang="tr-TR" sz="4000" dirty="0" err="1"/>
              <a:t>Lahti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Barış ve Zafer Kuleleri arasında yanları açık kolonların oluşturduğu galerinin ortasında 25 Aralık 1973 tarihinde vefat eden Atatürk'ün en yakın silah arkadaşı, Türk Millî </a:t>
            </a:r>
            <a:r>
              <a:rPr lang="tr-TR" sz="1400" dirty="0" err="1">
                <a:solidFill>
                  <a:srgbClr val="000000"/>
                </a:solidFill>
              </a:rPr>
              <a:t>Mücadelesi'nin</a:t>
            </a:r>
            <a:r>
              <a:rPr lang="tr-TR" sz="1400" dirty="0">
                <a:solidFill>
                  <a:srgbClr val="000000"/>
                </a:solidFill>
              </a:rPr>
              <a:t> Batı Cephesi Komutanı ve İkinci Cumhurbaşkanı İsmet İnönü'nün sembolik lahdi bulunmaktadır. </a:t>
            </a:r>
          </a:p>
          <a:p>
            <a:endParaRPr lang="tr-TR" sz="1400" dirty="0">
              <a:solidFill>
                <a:srgbClr val="000000"/>
              </a:solidFill>
            </a:endParaRPr>
          </a:p>
          <a:p>
            <a:r>
              <a:rPr lang="tr-TR" sz="1400" dirty="0">
                <a:solidFill>
                  <a:srgbClr val="000000"/>
                </a:solidFill>
              </a:rPr>
              <a:t>Mezar odası alt kattadır. Mezar odasına ahşap bir kapı ardından bronz bir kapı ile girilir.</a:t>
            </a:r>
          </a:p>
          <a:p>
            <a:r>
              <a:rPr lang="tr-TR" sz="1400" dirty="0">
                <a:solidFill>
                  <a:srgbClr val="000000"/>
                </a:solidFill>
              </a:rPr>
              <a:t> Mezar odası kare olup, kesik </a:t>
            </a:r>
            <a:r>
              <a:rPr lang="tr-TR" sz="1400" dirty="0" err="1">
                <a:solidFill>
                  <a:srgbClr val="000000"/>
                </a:solidFill>
              </a:rPr>
              <a:t>pramidal</a:t>
            </a:r>
            <a:r>
              <a:rPr lang="tr-TR" sz="1400" dirty="0">
                <a:solidFill>
                  <a:srgbClr val="000000"/>
                </a:solidFill>
              </a:rPr>
              <a:t> tavanla örtülüdür. Beyaz granit kaplı zemin üzerinde kıble yönünde sanduka yer almaktadır. İsmet İnönü, Anıtkabir'e 28 Aralık 1973'te Bakanlar Kurulu Kararı ile defnedilmiştir.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57770" y="5454650"/>
            <a:ext cx="165123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653736" y="317020"/>
            <a:ext cx="4407528" cy="57599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04781" y="1548562"/>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84130" y="1474457"/>
            <a:ext cx="6162058"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53861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Barış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Kulenin iç duvarında Atatürk'ün "Yurtta Barış, Dünyada Barış" ilkesini dile getiren bir kabartma yer almaktadır. </a:t>
            </a:r>
          </a:p>
          <a:p>
            <a:endParaRPr lang="tr-TR" sz="1400" dirty="0">
              <a:solidFill>
                <a:srgbClr val="000000"/>
              </a:solidFill>
            </a:endParaRPr>
          </a:p>
          <a:p>
            <a:r>
              <a:rPr lang="tr-TR" sz="1400" dirty="0">
                <a:solidFill>
                  <a:srgbClr val="000000"/>
                </a:solidFill>
              </a:rPr>
              <a:t>Kabartmada çiftçilik yapan köylüler ve yanlarında kılıcını uzatarak onları koruyan bir Mehmetçik figürü tasvir edilmiştir. </a:t>
            </a:r>
          </a:p>
          <a:p>
            <a:endParaRPr lang="tr-TR" sz="1400" dirty="0">
              <a:solidFill>
                <a:srgbClr val="000000"/>
              </a:solidFill>
            </a:endParaRPr>
          </a:p>
          <a:p>
            <a:r>
              <a:rPr lang="tr-TR" sz="1400" dirty="0">
                <a:solidFill>
                  <a:srgbClr val="000000"/>
                </a:solidFill>
              </a:rPr>
              <a:t>Mehmetçik barışın sağlam ve güvenli kaynağı olan Türk Ordusu'nu sembolize etmektedir. Kabartma Nusret </a:t>
            </a:r>
            <a:r>
              <a:rPr lang="tr-TR" sz="1400" dirty="0" err="1">
                <a:solidFill>
                  <a:srgbClr val="000000"/>
                </a:solidFill>
              </a:rPr>
              <a:t>Suman'ın</a:t>
            </a:r>
            <a:r>
              <a:rPr lang="tr-TR" sz="1400" dirty="0">
                <a:solidFill>
                  <a:srgbClr val="000000"/>
                </a:solidFill>
              </a:rPr>
              <a:t> eseridir. Kule duvarlarında Atatürk'ün barış ile ilgili özlü sözleri yer almaktadır. Kulenin içerisinde ise Atatürk'ün 1935-1938 yılları arasında kullandığı Lincoln marka tören ve makam otomobilleri sergilenmektedir.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781800" y="5454650"/>
            <a:ext cx="1705918"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362848" y="1626981"/>
            <a:ext cx="5567115" cy="41753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78399" y="1626981"/>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88775" y="1474457"/>
            <a:ext cx="6162057"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1955343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23 Nisan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Kulenin iç duvarında 23 Nisan 1920'de TBMM'nin açılışını temsil eden bir kabartma yer almaktadır. </a:t>
            </a:r>
          </a:p>
          <a:p>
            <a:endParaRPr lang="tr-TR" sz="1400" dirty="0">
              <a:solidFill>
                <a:srgbClr val="000000"/>
              </a:solidFill>
            </a:endParaRPr>
          </a:p>
          <a:p>
            <a:r>
              <a:rPr lang="tr-TR" sz="1400" dirty="0">
                <a:solidFill>
                  <a:srgbClr val="000000"/>
                </a:solidFill>
              </a:rPr>
              <a:t>Kabartmada, ayakta duran kadının tuttuğu kağıdın üzerinde 23 Nisan 1920 yazılıdır. Diğer elinde Meclis'in açılışını simgeleyen bir anahtar bulunmaktadır. </a:t>
            </a:r>
          </a:p>
          <a:p>
            <a:endParaRPr lang="tr-TR" sz="1400" dirty="0">
              <a:solidFill>
                <a:srgbClr val="000000"/>
              </a:solidFill>
            </a:endParaRPr>
          </a:p>
          <a:p>
            <a:r>
              <a:rPr lang="tr-TR" sz="1400" dirty="0">
                <a:solidFill>
                  <a:srgbClr val="000000"/>
                </a:solidFill>
              </a:rPr>
              <a:t>Kabartma Hakkı </a:t>
            </a:r>
            <a:r>
              <a:rPr lang="tr-TR" sz="1400" dirty="0" err="1">
                <a:solidFill>
                  <a:srgbClr val="000000"/>
                </a:solidFill>
              </a:rPr>
              <a:t>Atamulu'nun</a:t>
            </a:r>
            <a:r>
              <a:rPr lang="tr-TR" sz="1400" dirty="0">
                <a:solidFill>
                  <a:srgbClr val="000000"/>
                </a:solidFill>
              </a:rPr>
              <a:t> eseridir. Kule duvarlarında Atatürk'ün Meclis'in açılışı ile ilgili özlü sözleri yer almaktadır. </a:t>
            </a:r>
          </a:p>
          <a:p>
            <a:endParaRPr lang="tr-TR" sz="1400" dirty="0">
              <a:solidFill>
                <a:srgbClr val="000000"/>
              </a:solidFill>
            </a:endParaRPr>
          </a:p>
          <a:p>
            <a:r>
              <a:rPr lang="tr-TR" sz="1400" dirty="0">
                <a:solidFill>
                  <a:srgbClr val="000000"/>
                </a:solidFill>
              </a:rPr>
              <a:t>Kule içerisinde Atatürk'ün 1936-1938 yılları arasında kullandığı </a:t>
            </a:r>
            <a:r>
              <a:rPr lang="tr-TR" sz="1400" dirty="0" err="1">
                <a:solidFill>
                  <a:srgbClr val="000000"/>
                </a:solidFill>
              </a:rPr>
              <a:t>Cadillac</a:t>
            </a:r>
            <a:r>
              <a:rPr lang="tr-TR" sz="1400" dirty="0">
                <a:solidFill>
                  <a:srgbClr val="000000"/>
                </a:solidFill>
              </a:rPr>
              <a:t> marka özel otomobili sergilenmektedir.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07200" y="5454650"/>
            <a:ext cx="16510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777925" y="277545"/>
            <a:ext cx="4184949" cy="57599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124444" y="1596908"/>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24444" y="1464535"/>
            <a:ext cx="6162057"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869731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3200" dirty="0"/>
              <a:t>Bayrak Direği ve Bayrak</a:t>
            </a:r>
            <a:endParaRPr lang="en-US" sz="3200" dirty="0"/>
          </a:p>
        </p:txBody>
      </p:sp>
      <p:sp>
        <p:nvSpPr>
          <p:cNvPr id="3" name="Metin kutusu 2"/>
          <p:cNvSpPr txBox="1"/>
          <p:nvPr/>
        </p:nvSpPr>
        <p:spPr>
          <a:xfrm>
            <a:off x="685800" y="2896500"/>
            <a:ext cx="4314625"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Anıtkabir'in Çankaya yönündeki 28 basamaklı tören meydanına giriş merdivenlerinin ortasında, yüksek bir direk üzerinde Türk Bayrağı dalgalanır. </a:t>
            </a:r>
          </a:p>
          <a:p>
            <a:r>
              <a:rPr lang="tr-TR" sz="1400" dirty="0">
                <a:solidFill>
                  <a:srgbClr val="000000"/>
                </a:solidFill>
              </a:rPr>
              <a:t>Amerika'da özel olarak yaptırılan 33.53 metre yüksekliğindeki bu direğin 4 metresi kaide altında kalmaktadır. </a:t>
            </a:r>
          </a:p>
          <a:p>
            <a:r>
              <a:rPr lang="tr-TR" sz="1400" dirty="0">
                <a:solidFill>
                  <a:srgbClr val="000000"/>
                </a:solidFill>
              </a:rPr>
              <a:t>Amerika'da yaşayan Türk asıllı Amerikan vatandaşı Nazmi Cemal tarafından, kendi bayrak direği fabrikasında imal edilerek 1946 yılında Anıtkabir'e hediye edilmiştir. </a:t>
            </a:r>
          </a:p>
          <a:p>
            <a:r>
              <a:rPr lang="tr-TR" sz="1400" dirty="0">
                <a:solidFill>
                  <a:srgbClr val="000000"/>
                </a:solidFill>
              </a:rPr>
              <a:t>Bayrak direğinin kaidesinde yer alan kabartmada, meşale Türk medeniyetini, kılıç taarruz gücünü, miğfer savunma gücünü, meşe dalı zaferi, zeytin dalı ise barışı simgelemektedir. </a:t>
            </a:r>
          </a:p>
          <a:p>
            <a:r>
              <a:rPr lang="tr-TR" sz="1400" dirty="0">
                <a:solidFill>
                  <a:srgbClr val="000000"/>
                </a:solidFill>
              </a:rPr>
              <a:t>Kabartma Kenan </a:t>
            </a:r>
            <a:r>
              <a:rPr lang="tr-TR" sz="1400" dirty="0" err="1">
                <a:solidFill>
                  <a:srgbClr val="000000"/>
                </a:solidFill>
              </a:rPr>
              <a:t>Yontuç'un</a:t>
            </a:r>
            <a:r>
              <a:rPr lang="tr-TR" sz="1400" dirty="0">
                <a:solidFill>
                  <a:srgbClr val="000000"/>
                </a:solidFill>
              </a:rPr>
              <a:t>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28800"/>
            <a:ext cx="172720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466680" y="1662215"/>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1252763" y="409555"/>
            <a:ext cx="3944844" cy="58041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7"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869619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220"/>
                    </p:tgtEl>
                  </p:cond>
                </p:stCondLst>
                <p:endSync evt="end" delay="0">
                  <p:rtn val="all"/>
                </p:endSync>
                <p:childTnLst>
                  <p:par>
                    <p:cTn id="19" fill="hold">
                      <p:stCondLst>
                        <p:cond delay="0"/>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wheel(1)">
                                      <p:cBhvr>
                                        <p:cTn id="23" dur="2000"/>
                                        <p:tgtEl>
                                          <p:spTgt spid="9226"/>
                                        </p:tgtEl>
                                      </p:cBhvr>
                                    </p:animEffect>
                                  </p:childTnLst>
                                </p:cTn>
                              </p:par>
                            </p:childTnLst>
                          </p:cTn>
                        </p:par>
                        <p:par>
                          <p:cTn id="24" fill="hold">
                            <p:stCondLst>
                              <p:cond delay="2000"/>
                            </p:stCondLst>
                            <p:childTnLst>
                              <p:par>
                                <p:cTn id="25" presetID="17" presetClass="exit" presetSubtype="10" fill="hold" nodeType="afterEffect">
                                  <p:stCondLst>
                                    <p:cond delay="5000"/>
                                  </p:stCondLst>
                                  <p:childTnLst>
                                    <p:anim calcmode="lin" valueType="num">
                                      <p:cBhvr>
                                        <p:cTn id="26" dur="500"/>
                                        <p:tgtEl>
                                          <p:spTgt spid="9226"/>
                                        </p:tgtEl>
                                        <p:attrNameLst>
                                          <p:attrName>ppt_w</p:attrName>
                                        </p:attrNameLst>
                                      </p:cBhvr>
                                      <p:tavLst>
                                        <p:tav tm="0">
                                          <p:val>
                                            <p:strVal val="ppt_w"/>
                                          </p:val>
                                        </p:tav>
                                        <p:tav tm="100000">
                                          <p:val>
                                            <p:fltVal val="0"/>
                                          </p:val>
                                        </p:tav>
                                      </p:tavLst>
                                    </p:anim>
                                    <p:anim calcmode="lin" valueType="num">
                                      <p:cBhvr>
                                        <p:cTn id="27" dur="500"/>
                                        <p:tgtEl>
                                          <p:spTgt spid="9226"/>
                                        </p:tgtEl>
                                        <p:attrNameLst>
                                          <p:attrName>ppt_h</p:attrName>
                                        </p:attrNameLst>
                                      </p:cBhvr>
                                      <p:tavLst>
                                        <p:tav tm="0">
                                          <p:val>
                                            <p:strVal val="ppt_h"/>
                                          </p:val>
                                        </p:tav>
                                        <p:tav tm="100000">
                                          <p:val>
                                            <p:strVal val="ppt_h"/>
                                          </p:val>
                                        </p:tav>
                                      </p:tavLst>
                                    </p:anim>
                                    <p:set>
                                      <p:cBhvr>
                                        <p:cTn id="28"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29" restart="whenNotActive" fill="hold" evtFilter="cancelBubble" nodeType="interactiveSeq">
                <p:stCondLst>
                  <p:cond evt="onClick" delay="0">
                    <p:tgtEl>
                      <p:spTgt spid="9218"/>
                    </p:tgtEl>
                  </p:cond>
                </p:stCondLst>
                <p:endSync evt="end" delay="0">
                  <p:rtn val="all"/>
                </p:endSync>
                <p:childTnLst>
                  <p:par>
                    <p:cTn id="30" fill="hold">
                      <p:stCondLst>
                        <p:cond delay="0"/>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wheel(1)">
                                      <p:cBhvr>
                                        <p:cTn id="34" dur="2000"/>
                                        <p:tgtEl>
                                          <p:spTgt spid="9228"/>
                                        </p:tgtEl>
                                      </p:cBhvr>
                                    </p:animEffect>
                                  </p:childTnLst>
                                </p:cTn>
                              </p:par>
                            </p:childTnLst>
                          </p:cTn>
                        </p:par>
                        <p:par>
                          <p:cTn id="35" fill="hold">
                            <p:stCondLst>
                              <p:cond delay="2000"/>
                            </p:stCondLst>
                            <p:childTnLst>
                              <p:par>
                                <p:cTn id="36" presetID="17" presetClass="exit" presetSubtype="10" fill="hold" nodeType="afterEffect">
                                  <p:stCondLst>
                                    <p:cond delay="5000"/>
                                  </p:stCondLst>
                                  <p:childTnLst>
                                    <p:anim calcmode="lin" valueType="num">
                                      <p:cBhvr>
                                        <p:cTn id="37" dur="500"/>
                                        <p:tgtEl>
                                          <p:spTgt spid="9228"/>
                                        </p:tgtEl>
                                        <p:attrNameLst>
                                          <p:attrName>ppt_w</p:attrName>
                                        </p:attrNameLst>
                                      </p:cBhvr>
                                      <p:tavLst>
                                        <p:tav tm="0">
                                          <p:val>
                                            <p:strVal val="ppt_w"/>
                                          </p:val>
                                        </p:tav>
                                        <p:tav tm="100000">
                                          <p:val>
                                            <p:fltVal val="0"/>
                                          </p:val>
                                        </p:tav>
                                      </p:tavLst>
                                    </p:anim>
                                    <p:anim calcmode="lin" valueType="num">
                                      <p:cBhvr>
                                        <p:cTn id="38" dur="500"/>
                                        <p:tgtEl>
                                          <p:spTgt spid="9228"/>
                                        </p:tgtEl>
                                        <p:attrNameLst>
                                          <p:attrName>ppt_h</p:attrName>
                                        </p:attrNameLst>
                                      </p:cBhvr>
                                      <p:tavLst>
                                        <p:tav tm="0">
                                          <p:val>
                                            <p:strVal val="ppt_h"/>
                                          </p:val>
                                        </p:tav>
                                        <p:tav tm="100000">
                                          <p:val>
                                            <p:strVal val="ppt_h"/>
                                          </p:val>
                                        </p:tav>
                                      </p:tavLst>
                                    </p:anim>
                                    <p:set>
                                      <p:cBhvr>
                                        <p:cTn id="39"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Misak-ı Milli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Müzenin girişi olan bu kulenin içinde bir kılıç kabzası üzerinde üst üste konmuş dört elden oluşan bir kabartma yer almaktadır. </a:t>
            </a:r>
          </a:p>
          <a:p>
            <a:r>
              <a:rPr lang="tr-TR" sz="1400" dirty="0">
                <a:solidFill>
                  <a:srgbClr val="000000"/>
                </a:solidFill>
              </a:rPr>
              <a:t>Kabartma, Türk Vatanının kurtarılması için içilen millet andını ifade etmektedir. </a:t>
            </a:r>
          </a:p>
          <a:p>
            <a:endParaRPr lang="tr-TR" sz="1400" dirty="0">
              <a:solidFill>
                <a:srgbClr val="000000"/>
              </a:solidFill>
            </a:endParaRPr>
          </a:p>
          <a:p>
            <a:r>
              <a:rPr lang="tr-TR" sz="1400" dirty="0">
                <a:solidFill>
                  <a:srgbClr val="000000"/>
                </a:solidFill>
              </a:rPr>
              <a:t>Nusret </a:t>
            </a:r>
            <a:r>
              <a:rPr lang="tr-TR" sz="1400" dirty="0" err="1">
                <a:solidFill>
                  <a:srgbClr val="000000"/>
                </a:solidFill>
              </a:rPr>
              <a:t>Suman'ın</a:t>
            </a:r>
            <a:r>
              <a:rPr lang="tr-TR" sz="1400" dirty="0">
                <a:solidFill>
                  <a:srgbClr val="000000"/>
                </a:solidFill>
              </a:rPr>
              <a:t> eseridir. Kulenin duvarlarında Atatürk'ün Misak-ı Millî ile ilgili özlü sözleri yazılıdır. Kulenin ortasında Anıtkabir'de icra edilen törenlere katılan heyetlerin özel defteri imzalamaları için imza kürsüsü yer almaktadır. </a:t>
            </a:r>
          </a:p>
          <a:p>
            <a:endParaRPr lang="tr-TR" sz="1400" dirty="0">
              <a:solidFill>
                <a:srgbClr val="000000"/>
              </a:solidFill>
            </a:endParaRPr>
          </a:p>
          <a:p>
            <a:r>
              <a:rPr lang="tr-TR" sz="1400" dirty="0">
                <a:solidFill>
                  <a:srgbClr val="000000"/>
                </a:solidFill>
              </a:rPr>
              <a:t>Ayrıca aktüel panolarda Anıtkabir'de yapılan önemli törenlere ait fotoğraflar sergilenmektedir.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28366" y="5454650"/>
            <a:ext cx="1680633"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428868" y="1742024"/>
            <a:ext cx="5743332" cy="43074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428868" y="1588696"/>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219505" y="1474458"/>
            <a:ext cx="6162057" cy="46215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183877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602387" y="1645636"/>
            <a:ext cx="4572000" cy="1058922"/>
          </a:xfrm>
        </p:spPr>
        <p:txBody>
          <a:bodyPr/>
          <a:lstStyle/>
          <a:p>
            <a:r>
              <a:rPr lang="tr-TR" sz="4000" dirty="0"/>
              <a:t>Atatürk ve Kurtuluş Savaşı Müzesi</a:t>
            </a:r>
            <a:endParaRPr lang="en-US" sz="4000" dirty="0"/>
          </a:p>
        </p:txBody>
      </p:sp>
      <p:sp>
        <p:nvSpPr>
          <p:cNvPr id="3" name="Metin kutusu 2"/>
          <p:cNvSpPr txBox="1"/>
          <p:nvPr/>
        </p:nvSpPr>
        <p:spPr>
          <a:xfrm>
            <a:off x="774900" y="3350116"/>
            <a:ext cx="4191000"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Anıtkabir'de Atatürk'ün mozolesinin bulunduğu şeref salonunun altında bulunan 3 bin metrekarelik sütunlu alanda kurulan Atatürk ve Kurtuluş Savaşı Müzesi, özellikle farklı sergileme teknikleri ile Çanakkale, Sakarya, Büyük Taarruz ve Başkomutanlık </a:t>
            </a:r>
            <a:r>
              <a:rPr lang="tr-TR" sz="1400" dirty="0" err="1">
                <a:solidFill>
                  <a:srgbClr val="000000"/>
                </a:solidFill>
              </a:rPr>
              <a:t>Muharebeleri'ni</a:t>
            </a:r>
            <a:r>
              <a:rPr lang="tr-TR" sz="1400" dirty="0">
                <a:solidFill>
                  <a:srgbClr val="000000"/>
                </a:solidFill>
              </a:rPr>
              <a:t>, Türkiye Cumhuriyeti'nin kuruluş yıllarını ve Atatürk dönemini çarpıcı biçimde sunuyor.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28800"/>
            <a:ext cx="172720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781800" y="5454650"/>
            <a:ext cx="17272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3110" y="327733"/>
            <a:ext cx="3873690" cy="58234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42022" y="1649446"/>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75901" y="286828"/>
            <a:ext cx="3928108" cy="59052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5900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İnkılap Kulesi</a:t>
            </a:r>
            <a:endParaRPr lang="en-US" sz="4000" dirty="0"/>
          </a:p>
        </p:txBody>
      </p:sp>
      <p:sp>
        <p:nvSpPr>
          <p:cNvPr id="3" name="Metin kutusu 2"/>
          <p:cNvSpPr txBox="1"/>
          <p:nvPr/>
        </p:nvSpPr>
        <p:spPr>
          <a:xfrm>
            <a:off x="762000" y="2987457"/>
            <a:ext cx="4191000" cy="28931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Müzenin devamı olan bu kulede de Atatürk'ün kullandığı eşyalar sergilenmektedir. </a:t>
            </a:r>
          </a:p>
          <a:p>
            <a:endParaRPr lang="tr-TR" sz="1400" dirty="0">
              <a:solidFill>
                <a:srgbClr val="000000"/>
              </a:solidFill>
            </a:endParaRPr>
          </a:p>
          <a:p>
            <a:r>
              <a:rPr lang="tr-TR" sz="1400" dirty="0">
                <a:solidFill>
                  <a:srgbClr val="000000"/>
                </a:solidFill>
              </a:rPr>
              <a:t>Kulenin iç duvarında yer alan kabartmada zayıf, güçsüz bir elin tuttuğu sönmek üzere olan meşale, çökmekte olan Osmanlı İmparatorluğu'nu, güçlü bir elin göklere doğru kaldırdığı ışıklar saçan meşale ise yeni Türkiye Cumhuriyeti'ni simgelemektedir. </a:t>
            </a:r>
          </a:p>
          <a:p>
            <a:endParaRPr lang="tr-TR" sz="1400" dirty="0">
              <a:solidFill>
                <a:srgbClr val="000000"/>
              </a:solidFill>
            </a:endParaRPr>
          </a:p>
          <a:p>
            <a:r>
              <a:rPr lang="tr-TR" sz="1400" dirty="0">
                <a:solidFill>
                  <a:srgbClr val="000000"/>
                </a:solidFill>
              </a:rPr>
              <a:t>Kabartma, Nusret </a:t>
            </a:r>
            <a:r>
              <a:rPr lang="tr-TR" sz="1400" dirty="0" err="1">
                <a:solidFill>
                  <a:srgbClr val="000000"/>
                </a:solidFill>
              </a:rPr>
              <a:t>Suman'ın</a:t>
            </a:r>
            <a:r>
              <a:rPr lang="tr-TR" sz="1400" dirty="0">
                <a:solidFill>
                  <a:srgbClr val="000000"/>
                </a:solidFill>
              </a:rPr>
              <a:t> eseridir.</a:t>
            </a:r>
          </a:p>
          <a:p>
            <a:endParaRPr lang="tr-TR" sz="1400" dirty="0">
              <a:solidFill>
                <a:srgbClr val="000000"/>
              </a:solidFill>
            </a:endParaRPr>
          </a:p>
          <a:p>
            <a:r>
              <a:rPr lang="tr-TR" sz="1400" dirty="0">
                <a:solidFill>
                  <a:srgbClr val="000000"/>
                </a:solidFill>
              </a:rPr>
              <a:t> Kule duvarlarında Atatürk'ün inkılâplarla ilgili özlü sözleri yazılıdır.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781800" y="5454650"/>
            <a:ext cx="1727199"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762000" y="601861"/>
            <a:ext cx="4407528" cy="55258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76691" y="1617333"/>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78933" y="1479900"/>
            <a:ext cx="6162057"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529907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Cumhuriyet Kulesi</a:t>
            </a:r>
            <a:endParaRPr lang="en-US" sz="4000" dirty="0"/>
          </a:p>
        </p:txBody>
      </p:sp>
      <p:sp>
        <p:nvSpPr>
          <p:cNvPr id="3" name="Metin kutusu 2"/>
          <p:cNvSpPr txBox="1"/>
          <p:nvPr/>
        </p:nvSpPr>
        <p:spPr>
          <a:xfrm>
            <a:off x="685800" y="2743200"/>
            <a:ext cx="44196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Bu bölümde Atatürk’ün balmumu heykeli ile orijinal çalışma odası sergilenmektedir. </a:t>
            </a:r>
          </a:p>
          <a:p>
            <a:r>
              <a:rPr lang="tr-TR" sz="1400" dirty="0">
                <a:solidFill>
                  <a:srgbClr val="000000"/>
                </a:solidFill>
              </a:rPr>
              <a:t>Çankaya Köşkü’nün kütüphanesinde Atatürk’ü çalışırken gösteren bu vitrindeki eşyalardan arka taraftaki kütüphane ve Atatürk’ün üstündeki elbisesi hariç vitrindeki bütün objeler orijinaldir. </a:t>
            </a:r>
          </a:p>
          <a:p>
            <a:r>
              <a:rPr lang="tr-TR" sz="1400" dirty="0">
                <a:solidFill>
                  <a:srgbClr val="000000"/>
                </a:solidFill>
              </a:rPr>
              <a:t>Yine bu bölümde yer alan dokunmatik bilgi cihazlarında Atatürk’ün düşünce adamı yönü vurgulanmıştır. Ayrıca duvarda asılı plazma ekranda Atatürk’le ilgili fotoğraflar ve Anıtkabir’de yapılan önemli törenlerin resimleri belirli aralıklarla dönüşümlü olarak gösterilmektedir. Bu kulede Atatürk’ün Cumhuriyet ile ilgili şu özlü sözleri bulunmaktadır. “ En büyük gücümüz, en büyük dayanağımız, ulusal egemenliğimizi kavramış ve onu eylemli olarak halkın eline vermiş ve halkın elinde tutabileceğimizi gerçekten kanıtlamış olduğumuzdur.”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342022" y="1753430"/>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221371" y="1538242"/>
            <a:ext cx="6162057" cy="46215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7"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434418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220"/>
                    </p:tgtEl>
                  </p:cond>
                </p:stCondLst>
                <p:endSync evt="end" delay="0">
                  <p:rtn val="all"/>
                </p:endSync>
                <p:childTnLst>
                  <p:par>
                    <p:cTn id="19" fill="hold">
                      <p:stCondLst>
                        <p:cond delay="0"/>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wheel(1)">
                                      <p:cBhvr>
                                        <p:cTn id="23" dur="2000"/>
                                        <p:tgtEl>
                                          <p:spTgt spid="9226"/>
                                        </p:tgtEl>
                                      </p:cBhvr>
                                    </p:animEffect>
                                  </p:childTnLst>
                                </p:cTn>
                              </p:par>
                            </p:childTnLst>
                          </p:cTn>
                        </p:par>
                        <p:par>
                          <p:cTn id="24" fill="hold">
                            <p:stCondLst>
                              <p:cond delay="2000"/>
                            </p:stCondLst>
                            <p:childTnLst>
                              <p:par>
                                <p:cTn id="25" presetID="17" presetClass="exit" presetSubtype="10" fill="hold" nodeType="afterEffect">
                                  <p:stCondLst>
                                    <p:cond delay="5000"/>
                                  </p:stCondLst>
                                  <p:childTnLst>
                                    <p:anim calcmode="lin" valueType="num">
                                      <p:cBhvr>
                                        <p:cTn id="26" dur="500"/>
                                        <p:tgtEl>
                                          <p:spTgt spid="9226"/>
                                        </p:tgtEl>
                                        <p:attrNameLst>
                                          <p:attrName>ppt_w</p:attrName>
                                        </p:attrNameLst>
                                      </p:cBhvr>
                                      <p:tavLst>
                                        <p:tav tm="0">
                                          <p:val>
                                            <p:strVal val="ppt_w"/>
                                          </p:val>
                                        </p:tav>
                                        <p:tav tm="100000">
                                          <p:val>
                                            <p:fltVal val="0"/>
                                          </p:val>
                                        </p:tav>
                                      </p:tavLst>
                                    </p:anim>
                                    <p:anim calcmode="lin" valueType="num">
                                      <p:cBhvr>
                                        <p:cTn id="27" dur="500"/>
                                        <p:tgtEl>
                                          <p:spTgt spid="9226"/>
                                        </p:tgtEl>
                                        <p:attrNameLst>
                                          <p:attrName>ppt_h</p:attrName>
                                        </p:attrNameLst>
                                      </p:cBhvr>
                                      <p:tavLst>
                                        <p:tav tm="0">
                                          <p:val>
                                            <p:strVal val="ppt_h"/>
                                          </p:val>
                                        </p:tav>
                                        <p:tav tm="100000">
                                          <p:val>
                                            <p:strVal val="ppt_h"/>
                                          </p:val>
                                        </p:tav>
                                      </p:tavLst>
                                    </p:anim>
                                    <p:set>
                                      <p:cBhvr>
                                        <p:cTn id="28"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29" restart="whenNotActive" fill="hold" evtFilter="cancelBubble" nodeType="interactiveSeq">
                <p:stCondLst>
                  <p:cond evt="onClick" delay="0">
                    <p:tgtEl>
                      <p:spTgt spid="9218"/>
                    </p:tgtEl>
                  </p:cond>
                </p:stCondLst>
                <p:endSync evt="end" delay="0">
                  <p:rtn val="all"/>
                </p:endSync>
                <p:childTnLst>
                  <p:par>
                    <p:cTn id="30" fill="hold">
                      <p:stCondLst>
                        <p:cond delay="0"/>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wheel(1)">
                                      <p:cBhvr>
                                        <p:cTn id="34" dur="2000"/>
                                        <p:tgtEl>
                                          <p:spTgt spid="9228"/>
                                        </p:tgtEl>
                                      </p:cBhvr>
                                    </p:animEffect>
                                  </p:childTnLst>
                                </p:cTn>
                              </p:par>
                            </p:childTnLst>
                          </p:cTn>
                        </p:par>
                        <p:par>
                          <p:cTn id="35" fill="hold">
                            <p:stCondLst>
                              <p:cond delay="2000"/>
                            </p:stCondLst>
                            <p:childTnLst>
                              <p:par>
                                <p:cTn id="36" presetID="17" presetClass="exit" presetSubtype="10" fill="hold" nodeType="afterEffect">
                                  <p:stCondLst>
                                    <p:cond delay="5000"/>
                                  </p:stCondLst>
                                  <p:childTnLst>
                                    <p:anim calcmode="lin" valueType="num">
                                      <p:cBhvr>
                                        <p:cTn id="37" dur="500"/>
                                        <p:tgtEl>
                                          <p:spTgt spid="9228"/>
                                        </p:tgtEl>
                                        <p:attrNameLst>
                                          <p:attrName>ppt_w</p:attrName>
                                        </p:attrNameLst>
                                      </p:cBhvr>
                                      <p:tavLst>
                                        <p:tav tm="0">
                                          <p:val>
                                            <p:strVal val="ppt_w"/>
                                          </p:val>
                                        </p:tav>
                                        <p:tav tm="100000">
                                          <p:val>
                                            <p:fltVal val="0"/>
                                          </p:val>
                                        </p:tav>
                                      </p:tavLst>
                                    </p:anim>
                                    <p:anim calcmode="lin" valueType="num">
                                      <p:cBhvr>
                                        <p:cTn id="38" dur="500"/>
                                        <p:tgtEl>
                                          <p:spTgt spid="9228"/>
                                        </p:tgtEl>
                                        <p:attrNameLst>
                                          <p:attrName>ppt_h</p:attrName>
                                        </p:attrNameLst>
                                      </p:cBhvr>
                                      <p:tavLst>
                                        <p:tav tm="0">
                                          <p:val>
                                            <p:strVal val="ppt_h"/>
                                          </p:val>
                                        </p:tav>
                                        <p:tav tm="100000">
                                          <p:val>
                                            <p:strVal val="ppt_h"/>
                                          </p:val>
                                        </p:tav>
                                      </p:tavLst>
                                    </p:anim>
                                    <p:set>
                                      <p:cBhvr>
                                        <p:cTn id="39"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0" y="355300"/>
            <a:ext cx="6391200" cy="3465321"/>
          </a:xfrm>
          <a:prstGeom prst="rect">
            <a:avLst/>
          </a:prstGeom>
          <a:ln>
            <a:noFill/>
          </a:ln>
          <a:effectLst>
            <a:outerShdw blurRad="292100" dist="139700" dir="2700000" algn="tl" rotWithShape="0">
              <a:srgbClr val="333333">
                <a:alpha val="65000"/>
              </a:srgbClr>
            </a:outerShdw>
          </a:effectLst>
        </p:spPr>
      </p:pic>
      <p:sp>
        <p:nvSpPr>
          <p:cNvPr id="7" name="Metin kutusu 6">
            <a:hlinkClick r:id="rId3" action="ppaction://hlinksldjump"/>
          </p:cNvPr>
          <p:cNvSpPr txBox="1"/>
          <p:nvPr/>
        </p:nvSpPr>
        <p:spPr>
          <a:xfrm>
            <a:off x="76200" y="4038600"/>
            <a:ext cx="1440000" cy="252000"/>
          </a:xfrm>
          <a:prstGeom prst="rect">
            <a:avLst/>
          </a:prstGeom>
          <a:solidFill>
            <a:srgbClr val="CCFF99"/>
          </a:solidFill>
          <a:ln>
            <a:solidFill>
              <a:srgbClr val="008000"/>
            </a:solidFill>
          </a:ln>
        </p:spPr>
        <p:txBody>
          <a:bodyPr wrap="square" rtlCol="0">
            <a:spAutoFit/>
          </a:bodyPr>
          <a:lstStyle/>
          <a:p>
            <a:r>
              <a:rPr lang="tr-TR" sz="1100" dirty="0">
                <a:solidFill>
                  <a:srgbClr val="465521"/>
                </a:solidFill>
                <a:latin typeface="+mj-lt"/>
              </a:rPr>
              <a:t>1. İstiklal Kulesi</a:t>
            </a:r>
          </a:p>
        </p:txBody>
      </p:sp>
      <p:sp>
        <p:nvSpPr>
          <p:cNvPr id="11" name="Metin kutusu 10">
            <a:hlinkClick r:id="rId4" action="ppaction://hlinksldjump"/>
          </p:cNvPr>
          <p:cNvSpPr txBox="1"/>
          <p:nvPr/>
        </p:nvSpPr>
        <p:spPr>
          <a:xfrm>
            <a:off x="76200" y="43434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 Hürriyet Kulesi</a:t>
            </a:r>
          </a:p>
        </p:txBody>
      </p:sp>
      <p:sp>
        <p:nvSpPr>
          <p:cNvPr id="12" name="Metin kutusu 11">
            <a:hlinkClick r:id="rId5" action="ppaction://hlinksldjump"/>
          </p:cNvPr>
          <p:cNvSpPr txBox="1"/>
          <p:nvPr/>
        </p:nvSpPr>
        <p:spPr>
          <a:xfrm>
            <a:off x="76200" y="52578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5. Aslanlı Yol</a:t>
            </a:r>
          </a:p>
        </p:txBody>
      </p:sp>
      <p:sp>
        <p:nvSpPr>
          <p:cNvPr id="13" name="Metin kutusu 12">
            <a:hlinkClick r:id="rId6" action="ppaction://hlinksldjump"/>
          </p:cNvPr>
          <p:cNvSpPr txBox="1"/>
          <p:nvPr/>
        </p:nvSpPr>
        <p:spPr>
          <a:xfrm>
            <a:off x="76200" y="58674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7. Mehmetçik Kulesi</a:t>
            </a:r>
          </a:p>
        </p:txBody>
      </p:sp>
      <p:sp>
        <p:nvSpPr>
          <p:cNvPr id="14" name="Metin kutusu 13">
            <a:hlinkClick r:id="rId7" action="ppaction://hlinksldjump"/>
          </p:cNvPr>
          <p:cNvSpPr txBox="1"/>
          <p:nvPr/>
        </p:nvSpPr>
        <p:spPr>
          <a:xfrm>
            <a:off x="1524000" y="40386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9. Zafer Kulesi</a:t>
            </a:r>
          </a:p>
        </p:txBody>
      </p:sp>
      <p:sp>
        <p:nvSpPr>
          <p:cNvPr id="15" name="Metin kutusu 14">
            <a:hlinkClick r:id="rId8" action="ppaction://hlinksldjump"/>
          </p:cNvPr>
          <p:cNvSpPr txBox="1"/>
          <p:nvPr/>
        </p:nvSpPr>
        <p:spPr>
          <a:xfrm>
            <a:off x="76200" y="46482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3. Kadın Heykel Grubu</a:t>
            </a:r>
          </a:p>
        </p:txBody>
      </p:sp>
      <p:sp>
        <p:nvSpPr>
          <p:cNvPr id="16" name="Metin kutusu 15">
            <a:hlinkClick r:id="rId9" action="ppaction://hlinksldjump"/>
          </p:cNvPr>
          <p:cNvSpPr txBox="1"/>
          <p:nvPr/>
        </p:nvSpPr>
        <p:spPr>
          <a:xfrm>
            <a:off x="76200" y="49530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4. Erkek Heykel Grubu</a:t>
            </a:r>
          </a:p>
        </p:txBody>
      </p:sp>
      <p:sp>
        <p:nvSpPr>
          <p:cNvPr id="17" name="Metin kutusu 16">
            <a:hlinkClick r:id="rId10" action="ppaction://hlinksldjump"/>
          </p:cNvPr>
          <p:cNvSpPr txBox="1"/>
          <p:nvPr/>
        </p:nvSpPr>
        <p:spPr>
          <a:xfrm>
            <a:off x="76200" y="61722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8. Anıtkabir Kitaplığı</a:t>
            </a:r>
          </a:p>
        </p:txBody>
      </p:sp>
      <p:sp>
        <p:nvSpPr>
          <p:cNvPr id="18" name="Metin kutusu 17">
            <a:hlinkClick r:id="rId11" action="ppaction://hlinksldjump"/>
          </p:cNvPr>
          <p:cNvSpPr txBox="1"/>
          <p:nvPr/>
        </p:nvSpPr>
        <p:spPr>
          <a:xfrm>
            <a:off x="3223800" y="40386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17. Cumhuriyet Kulesi</a:t>
            </a:r>
          </a:p>
        </p:txBody>
      </p:sp>
      <p:sp>
        <p:nvSpPr>
          <p:cNvPr id="19" name="Metin kutusu 18">
            <a:hlinkClick r:id="rId12" action="ppaction://hlinksldjump"/>
          </p:cNvPr>
          <p:cNvSpPr txBox="1"/>
          <p:nvPr/>
        </p:nvSpPr>
        <p:spPr>
          <a:xfrm>
            <a:off x="76200" y="5562600"/>
            <a:ext cx="144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6. Tören Meydanı</a:t>
            </a:r>
          </a:p>
        </p:txBody>
      </p:sp>
      <p:sp>
        <p:nvSpPr>
          <p:cNvPr id="20" name="Metin kutusu 19">
            <a:hlinkClick r:id="rId13" action="ppaction://hlinksldjump"/>
          </p:cNvPr>
          <p:cNvSpPr txBox="1"/>
          <p:nvPr/>
        </p:nvSpPr>
        <p:spPr>
          <a:xfrm>
            <a:off x="4933200" y="4038600"/>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25. Atatürk’ün Lahdi</a:t>
            </a:r>
          </a:p>
        </p:txBody>
      </p:sp>
      <p:sp>
        <p:nvSpPr>
          <p:cNvPr id="21" name="Metin kutusu 20">
            <a:hlinkClick r:id="rId14" action="ppaction://hlinksldjump"/>
          </p:cNvPr>
          <p:cNvSpPr txBox="1"/>
          <p:nvPr/>
        </p:nvSpPr>
        <p:spPr>
          <a:xfrm>
            <a:off x="3223800" y="4343024"/>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18. Atatürk Özel Kitaplığı</a:t>
            </a:r>
          </a:p>
        </p:txBody>
      </p:sp>
      <p:sp>
        <p:nvSpPr>
          <p:cNvPr id="22" name="Metin kutusu 21">
            <a:hlinkClick r:id="rId15" action="ppaction://hlinksldjump"/>
          </p:cNvPr>
          <p:cNvSpPr txBox="1"/>
          <p:nvPr/>
        </p:nvSpPr>
        <p:spPr>
          <a:xfrm>
            <a:off x="1524000" y="61722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16. İnkılap Kulesi</a:t>
            </a:r>
          </a:p>
        </p:txBody>
      </p:sp>
      <p:sp>
        <p:nvSpPr>
          <p:cNvPr id="23" name="Metin kutusu 22">
            <a:hlinkClick r:id="rId16" action="ppaction://hlinksldjump"/>
          </p:cNvPr>
          <p:cNvSpPr txBox="1"/>
          <p:nvPr/>
        </p:nvSpPr>
        <p:spPr>
          <a:xfrm>
            <a:off x="1524000" y="58674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15. Atatürk ve K. S. Müzesi</a:t>
            </a:r>
          </a:p>
        </p:txBody>
      </p:sp>
      <p:sp>
        <p:nvSpPr>
          <p:cNvPr id="24" name="Metin kutusu 23">
            <a:hlinkClick r:id="rId17" action="ppaction://hlinksldjump"/>
          </p:cNvPr>
          <p:cNvSpPr txBox="1"/>
          <p:nvPr/>
        </p:nvSpPr>
        <p:spPr>
          <a:xfrm>
            <a:off x="1524000" y="55626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14. Misak-ı Milli Kulesi</a:t>
            </a:r>
          </a:p>
        </p:txBody>
      </p:sp>
      <p:sp>
        <p:nvSpPr>
          <p:cNvPr id="25" name="Metin kutusu 24">
            <a:hlinkClick r:id="rId18" action="ppaction://hlinksldjump"/>
          </p:cNvPr>
          <p:cNvSpPr txBox="1"/>
          <p:nvPr/>
        </p:nvSpPr>
        <p:spPr>
          <a:xfrm>
            <a:off x="1524000" y="5257800"/>
            <a:ext cx="1675459" cy="26161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13. Bayrak Direği, Bayrak</a:t>
            </a:r>
          </a:p>
        </p:txBody>
      </p:sp>
      <p:sp>
        <p:nvSpPr>
          <p:cNvPr id="26" name="Metin kutusu 25">
            <a:hlinkClick r:id="rId19" action="ppaction://hlinksldjump"/>
          </p:cNvPr>
          <p:cNvSpPr txBox="1"/>
          <p:nvPr/>
        </p:nvSpPr>
        <p:spPr>
          <a:xfrm>
            <a:off x="1524000" y="49530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12. 23 Nisan Kulesi</a:t>
            </a:r>
          </a:p>
        </p:txBody>
      </p:sp>
      <p:sp>
        <p:nvSpPr>
          <p:cNvPr id="27" name="Metin kutusu 26">
            <a:hlinkClick r:id="rId20" action="ppaction://hlinksldjump"/>
          </p:cNvPr>
          <p:cNvSpPr txBox="1"/>
          <p:nvPr/>
        </p:nvSpPr>
        <p:spPr>
          <a:xfrm>
            <a:off x="1524000" y="46482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11. Barış Kulesi</a:t>
            </a:r>
          </a:p>
        </p:txBody>
      </p:sp>
      <p:sp>
        <p:nvSpPr>
          <p:cNvPr id="28" name="Metin kutusu 27">
            <a:hlinkClick r:id="rId21" action="ppaction://hlinksldjump"/>
          </p:cNvPr>
          <p:cNvSpPr txBox="1"/>
          <p:nvPr/>
        </p:nvSpPr>
        <p:spPr>
          <a:xfrm>
            <a:off x="1524000" y="43434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10. İsmet İnönü </a:t>
            </a:r>
            <a:r>
              <a:rPr lang="tr-TR" sz="1100" dirty="0" err="1">
                <a:solidFill>
                  <a:srgbClr val="465521"/>
                </a:solidFill>
                <a:latin typeface="+mj-lt"/>
              </a:rPr>
              <a:t>Lahti</a:t>
            </a:r>
            <a:endParaRPr lang="tr-TR" sz="1100" dirty="0">
              <a:solidFill>
                <a:srgbClr val="465521"/>
              </a:solidFill>
              <a:latin typeface="+mj-lt"/>
            </a:endParaRPr>
          </a:p>
        </p:txBody>
      </p:sp>
      <p:sp>
        <p:nvSpPr>
          <p:cNvPr id="29" name="Metin kutusu 28">
            <a:hlinkClick r:id="rId22" action="ppaction://hlinksldjump"/>
          </p:cNvPr>
          <p:cNvSpPr txBox="1"/>
          <p:nvPr/>
        </p:nvSpPr>
        <p:spPr>
          <a:xfrm>
            <a:off x="4933200" y="4350162"/>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26. Aslan Heykel Grubu</a:t>
            </a:r>
          </a:p>
        </p:txBody>
      </p:sp>
      <p:sp>
        <p:nvSpPr>
          <p:cNvPr id="30" name="Metin kutusu 29">
            <a:hlinkClick r:id="rId23" action="ppaction://hlinksldjump"/>
          </p:cNvPr>
          <p:cNvSpPr txBox="1"/>
          <p:nvPr/>
        </p:nvSpPr>
        <p:spPr>
          <a:xfrm>
            <a:off x="3225356" y="61722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24. Mezar Odası</a:t>
            </a:r>
          </a:p>
        </p:txBody>
      </p:sp>
      <p:sp>
        <p:nvSpPr>
          <p:cNvPr id="31" name="Metin kutusu 30">
            <a:hlinkClick r:id="rId24" action="ppaction://hlinksldjump"/>
          </p:cNvPr>
          <p:cNvSpPr txBox="1"/>
          <p:nvPr/>
        </p:nvSpPr>
        <p:spPr>
          <a:xfrm>
            <a:off x="3223800" y="58674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23. Şeref Holü</a:t>
            </a:r>
          </a:p>
        </p:txBody>
      </p:sp>
      <p:sp>
        <p:nvSpPr>
          <p:cNvPr id="32" name="Metin kutusu 31">
            <a:hlinkClick r:id="rId25" action="ppaction://hlinksldjump"/>
          </p:cNvPr>
          <p:cNvSpPr txBox="1"/>
          <p:nvPr/>
        </p:nvSpPr>
        <p:spPr>
          <a:xfrm>
            <a:off x="3223800" y="5568719"/>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22. Mozole</a:t>
            </a:r>
          </a:p>
        </p:txBody>
      </p:sp>
      <p:sp>
        <p:nvSpPr>
          <p:cNvPr id="33" name="Metin kutusu 32">
            <a:hlinkClick r:id="rId26" action="ppaction://hlinksldjump"/>
          </p:cNvPr>
          <p:cNvSpPr txBox="1"/>
          <p:nvPr/>
        </p:nvSpPr>
        <p:spPr>
          <a:xfrm>
            <a:off x="3223800" y="52578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21. Başkomutan Kabartması</a:t>
            </a:r>
          </a:p>
        </p:txBody>
      </p:sp>
      <p:sp>
        <p:nvSpPr>
          <p:cNvPr id="34" name="Metin kutusu 33">
            <a:hlinkClick r:id="rId27" action="ppaction://hlinksldjump"/>
          </p:cNvPr>
          <p:cNvSpPr txBox="1"/>
          <p:nvPr/>
        </p:nvSpPr>
        <p:spPr>
          <a:xfrm>
            <a:off x="3223800" y="49530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20. Sakarya Kabartması</a:t>
            </a:r>
          </a:p>
        </p:txBody>
      </p:sp>
      <p:sp>
        <p:nvSpPr>
          <p:cNvPr id="35" name="Metin kutusu 34">
            <a:hlinkClick r:id="rId28" action="ppaction://hlinksldjump"/>
          </p:cNvPr>
          <p:cNvSpPr txBox="1"/>
          <p:nvPr/>
        </p:nvSpPr>
        <p:spPr>
          <a:xfrm>
            <a:off x="3223800" y="4648200"/>
            <a:ext cx="1692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19. Müdafaa-i Hukuk Kulesi</a:t>
            </a:r>
          </a:p>
        </p:txBody>
      </p:sp>
      <p:sp>
        <p:nvSpPr>
          <p:cNvPr id="36" name="Metin kutusu 35">
            <a:hlinkClick r:id="rId29" action="ppaction://hlinksldjump"/>
          </p:cNvPr>
          <p:cNvSpPr txBox="1"/>
          <p:nvPr/>
        </p:nvSpPr>
        <p:spPr>
          <a:xfrm>
            <a:off x="4933200" y="4635890"/>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27. Müze K. Karargahı</a:t>
            </a:r>
          </a:p>
        </p:txBody>
      </p:sp>
      <p:sp>
        <p:nvSpPr>
          <p:cNvPr id="37" name="Metin kutusu 36">
            <a:hlinkClick r:id="rId30" action="ppaction://hlinksldjump"/>
          </p:cNvPr>
          <p:cNvSpPr txBox="1"/>
          <p:nvPr/>
        </p:nvSpPr>
        <p:spPr>
          <a:xfrm>
            <a:off x="4933200" y="4949824"/>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28. Anıtkabir K. Karargahı</a:t>
            </a:r>
          </a:p>
        </p:txBody>
      </p:sp>
      <p:sp>
        <p:nvSpPr>
          <p:cNvPr id="38" name="Metin kutusu 37">
            <a:hlinkClick r:id="rId31" action="ppaction://hlinksldjump"/>
          </p:cNvPr>
          <p:cNvSpPr txBox="1"/>
          <p:nvPr/>
        </p:nvSpPr>
        <p:spPr>
          <a:xfrm>
            <a:off x="4923600" y="5257800"/>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29. Dinlenme Salonu</a:t>
            </a:r>
          </a:p>
        </p:txBody>
      </p:sp>
      <p:sp>
        <p:nvSpPr>
          <p:cNvPr id="39" name="Metin kutusu 38">
            <a:hlinkClick r:id="rId32" action="ppaction://hlinksldjump"/>
          </p:cNvPr>
          <p:cNvSpPr txBox="1"/>
          <p:nvPr/>
        </p:nvSpPr>
        <p:spPr>
          <a:xfrm>
            <a:off x="4933200" y="5569362"/>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30. Konferans Salonu</a:t>
            </a:r>
          </a:p>
        </p:txBody>
      </p:sp>
      <p:sp>
        <p:nvSpPr>
          <p:cNvPr id="40" name="Metin kutusu 39">
            <a:hlinkClick r:id="rId33" action="ppaction://hlinksldjump"/>
          </p:cNvPr>
          <p:cNvSpPr txBox="1"/>
          <p:nvPr/>
        </p:nvSpPr>
        <p:spPr>
          <a:xfrm>
            <a:off x="4933200" y="5867400"/>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31. Hitabet Kürsüsü</a:t>
            </a:r>
          </a:p>
        </p:txBody>
      </p:sp>
      <p:sp>
        <p:nvSpPr>
          <p:cNvPr id="41" name="Metin kutusu 40">
            <a:hlinkClick r:id="rId34" action="ppaction://hlinksldjump"/>
          </p:cNvPr>
          <p:cNvSpPr txBox="1"/>
          <p:nvPr/>
        </p:nvSpPr>
        <p:spPr>
          <a:xfrm>
            <a:off x="4933200" y="6172200"/>
            <a:ext cx="1620000" cy="252000"/>
          </a:xfrm>
          <a:prstGeom prst="rect">
            <a:avLst/>
          </a:prstGeom>
          <a:solidFill>
            <a:srgbClr val="CCFF99"/>
          </a:solidFill>
          <a:ln>
            <a:solidFill>
              <a:srgbClr val="008000"/>
            </a:solidFill>
          </a:ln>
        </p:spPr>
        <p:txBody>
          <a:bodyPr wrap="none" rtlCol="0">
            <a:spAutoFit/>
          </a:bodyPr>
          <a:lstStyle/>
          <a:p>
            <a:r>
              <a:rPr lang="tr-TR" sz="1100" dirty="0">
                <a:solidFill>
                  <a:srgbClr val="465521"/>
                </a:solidFill>
                <a:latin typeface="+mj-lt"/>
              </a:rPr>
              <a:t>32. Barış Parkı</a:t>
            </a:r>
          </a:p>
        </p:txBody>
      </p:sp>
      <p:sp>
        <p:nvSpPr>
          <p:cNvPr id="43" name="Yuvarlatılmış Dikdörtgen 42">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
        <p:nvSpPr>
          <p:cNvPr id="10" name="Oval 9">
            <a:hlinkClick r:id="rId3" action="ppaction://hlinksldjump"/>
          </p:cNvPr>
          <p:cNvSpPr/>
          <p:nvPr/>
        </p:nvSpPr>
        <p:spPr>
          <a:xfrm>
            <a:off x="1676400" y="33528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a:hlinkClick r:id="rId4" action="ppaction://hlinksldjump"/>
          </p:cNvPr>
          <p:cNvSpPr/>
          <p:nvPr/>
        </p:nvSpPr>
        <p:spPr>
          <a:xfrm>
            <a:off x="381000" y="3048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a:hlinkClick r:id="rId8" action="ppaction://hlinksldjump"/>
          </p:cNvPr>
          <p:cNvSpPr/>
          <p:nvPr/>
        </p:nvSpPr>
        <p:spPr>
          <a:xfrm>
            <a:off x="1371600" y="32004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Oval 46">
            <a:hlinkClick r:id="rId9" action="ppaction://hlinksldjump"/>
          </p:cNvPr>
          <p:cNvSpPr/>
          <p:nvPr/>
        </p:nvSpPr>
        <p:spPr>
          <a:xfrm>
            <a:off x="1066800" y="315903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a:hlinkClick r:id="rId5" action="ppaction://hlinksldjump"/>
          </p:cNvPr>
          <p:cNvSpPr/>
          <p:nvPr/>
        </p:nvSpPr>
        <p:spPr>
          <a:xfrm>
            <a:off x="2819400" y="2286000"/>
            <a:ext cx="2286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a:hlinkClick r:id="rId12" action="ppaction://hlinksldjump"/>
          </p:cNvPr>
          <p:cNvSpPr/>
          <p:nvPr/>
        </p:nvSpPr>
        <p:spPr>
          <a:xfrm>
            <a:off x="4442400" y="1143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a:hlinkClick r:id="rId6" action="ppaction://hlinksldjump"/>
          </p:cNvPr>
          <p:cNvSpPr/>
          <p:nvPr/>
        </p:nvSpPr>
        <p:spPr>
          <a:xfrm>
            <a:off x="4716000" y="122301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a:hlinkClick r:id="rId10" action="ppaction://hlinksldjump"/>
          </p:cNvPr>
          <p:cNvSpPr/>
          <p:nvPr/>
        </p:nvSpPr>
        <p:spPr>
          <a:xfrm>
            <a:off x="5364000" y="1386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a:hlinkClick r:id="rId7" action="ppaction://hlinksldjump"/>
          </p:cNvPr>
          <p:cNvSpPr/>
          <p:nvPr/>
        </p:nvSpPr>
        <p:spPr>
          <a:xfrm>
            <a:off x="5596500" y="13098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a:hlinkClick r:id="rId21" action="ppaction://hlinksldjump"/>
          </p:cNvPr>
          <p:cNvSpPr/>
          <p:nvPr/>
        </p:nvSpPr>
        <p:spPr>
          <a:xfrm>
            <a:off x="5976000" y="1260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a:hlinkClick r:id="rId20" action="ppaction://hlinksldjump"/>
          </p:cNvPr>
          <p:cNvSpPr/>
          <p:nvPr/>
        </p:nvSpPr>
        <p:spPr>
          <a:xfrm>
            <a:off x="6192000" y="900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a:hlinkClick r:id="rId19" action="ppaction://hlinksldjump"/>
          </p:cNvPr>
          <p:cNvSpPr/>
          <p:nvPr/>
        </p:nvSpPr>
        <p:spPr>
          <a:xfrm>
            <a:off x="5256000" y="79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a:hlinkClick r:id="rId18" action="ppaction://hlinksldjump"/>
          </p:cNvPr>
          <p:cNvSpPr/>
          <p:nvPr/>
        </p:nvSpPr>
        <p:spPr>
          <a:xfrm>
            <a:off x="4932000" y="97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a:hlinkClick r:id="rId17" action="ppaction://hlinksldjump"/>
          </p:cNvPr>
          <p:cNvSpPr/>
          <p:nvPr/>
        </p:nvSpPr>
        <p:spPr>
          <a:xfrm>
            <a:off x="4716000" y="720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a:hlinkClick r:id="rId16" action="ppaction://hlinksldjump"/>
          </p:cNvPr>
          <p:cNvSpPr/>
          <p:nvPr/>
        </p:nvSpPr>
        <p:spPr>
          <a:xfrm>
            <a:off x="4248000" y="684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a:hlinkClick r:id="rId15" action="ppaction://hlinksldjump"/>
          </p:cNvPr>
          <p:cNvSpPr/>
          <p:nvPr/>
        </p:nvSpPr>
        <p:spPr>
          <a:xfrm>
            <a:off x="3875130" y="61107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Oval 60">
            <a:hlinkClick r:id="rId11" action="ppaction://hlinksldjump"/>
          </p:cNvPr>
          <p:cNvSpPr/>
          <p:nvPr/>
        </p:nvSpPr>
        <p:spPr>
          <a:xfrm>
            <a:off x="2979420" y="1080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a:hlinkClick r:id="rId14" action="ppaction://hlinksldjump"/>
          </p:cNvPr>
          <p:cNvSpPr/>
          <p:nvPr/>
        </p:nvSpPr>
        <p:spPr>
          <a:xfrm>
            <a:off x="3248989" y="115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Oval 62">
            <a:hlinkClick r:id="rId28" action="ppaction://hlinksldjump"/>
          </p:cNvPr>
          <p:cNvSpPr/>
          <p:nvPr/>
        </p:nvSpPr>
        <p:spPr>
          <a:xfrm>
            <a:off x="3958950" y="112949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Oval 63">
            <a:hlinkClick r:id="rId27" action="ppaction://hlinksldjump"/>
          </p:cNvPr>
          <p:cNvSpPr/>
          <p:nvPr/>
        </p:nvSpPr>
        <p:spPr>
          <a:xfrm>
            <a:off x="3739710" y="808486"/>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Oval 64">
            <a:hlinkClick r:id="rId26" action="ppaction://hlinksldjump"/>
          </p:cNvPr>
          <p:cNvSpPr/>
          <p:nvPr/>
        </p:nvSpPr>
        <p:spPr>
          <a:xfrm>
            <a:off x="3384000" y="97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a:hlinkClick r:id="rId25" action="ppaction://hlinksldjump"/>
          </p:cNvPr>
          <p:cNvSpPr/>
          <p:nvPr/>
        </p:nvSpPr>
        <p:spPr>
          <a:xfrm>
            <a:off x="3120390" y="396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Oval 66">
            <a:hlinkClick r:id="rId24" action="ppaction://hlinksldjump"/>
          </p:cNvPr>
          <p:cNvSpPr/>
          <p:nvPr/>
        </p:nvSpPr>
        <p:spPr>
          <a:xfrm>
            <a:off x="2903220" y="409911"/>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Oval 67">
            <a:hlinkClick r:id="rId23" action="ppaction://hlinksldjump"/>
          </p:cNvPr>
          <p:cNvSpPr/>
          <p:nvPr/>
        </p:nvSpPr>
        <p:spPr>
          <a:xfrm>
            <a:off x="2718000" y="385502"/>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Oval 68">
            <a:hlinkClick r:id="rId13" action="ppaction://hlinksldjump"/>
          </p:cNvPr>
          <p:cNvSpPr/>
          <p:nvPr/>
        </p:nvSpPr>
        <p:spPr>
          <a:xfrm>
            <a:off x="2500830" y="360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Oval 69">
            <a:hlinkClick r:id="rId29" action="ppaction://hlinksldjump"/>
          </p:cNvPr>
          <p:cNvSpPr/>
          <p:nvPr/>
        </p:nvSpPr>
        <p:spPr>
          <a:xfrm>
            <a:off x="5184000" y="1404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Oval 70">
            <a:hlinkClick r:id="rId30" action="ppaction://hlinksldjump"/>
          </p:cNvPr>
          <p:cNvSpPr/>
          <p:nvPr/>
        </p:nvSpPr>
        <p:spPr>
          <a:xfrm>
            <a:off x="5885820" y="864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Oval 71">
            <a:hlinkClick r:id="rId31" action="ppaction://hlinksldjump"/>
          </p:cNvPr>
          <p:cNvSpPr/>
          <p:nvPr/>
        </p:nvSpPr>
        <p:spPr>
          <a:xfrm>
            <a:off x="5440200" y="79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Oval 72">
            <a:hlinkClick r:id="rId32" action="ppaction://hlinksldjump"/>
          </p:cNvPr>
          <p:cNvSpPr/>
          <p:nvPr/>
        </p:nvSpPr>
        <p:spPr>
          <a:xfrm>
            <a:off x="4500000" y="7158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rId33" action="ppaction://hlinksldjump"/>
          </p:cNvPr>
          <p:cNvSpPr/>
          <p:nvPr/>
        </p:nvSpPr>
        <p:spPr>
          <a:xfrm>
            <a:off x="3567600" y="9276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 name="Oval 74">
            <a:hlinkClick r:id="rId34" action="ppaction://hlinksldjump"/>
          </p:cNvPr>
          <p:cNvSpPr/>
          <p:nvPr/>
        </p:nvSpPr>
        <p:spPr>
          <a:xfrm>
            <a:off x="144000" y="2592000"/>
            <a:ext cx="1524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Yuvarlatılmış Dikdörtgen 41"/>
          <p:cNvSpPr/>
          <p:nvPr/>
        </p:nvSpPr>
        <p:spPr>
          <a:xfrm>
            <a:off x="3384000" y="6452522"/>
            <a:ext cx="3124500" cy="3353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rgbClr val="7E0000"/>
                </a:solidFill>
              </a:rPr>
              <a:t>Resimdeki numaralara ya da alttaki bilgi kutularına tıklayarak Anıtkabir’i inceleyebilirsiniz</a:t>
            </a:r>
          </a:p>
        </p:txBody>
      </p:sp>
      <p:sp>
        <p:nvSpPr>
          <p:cNvPr id="76" name="Oval 75">
            <a:hlinkClick r:id="rId22" action="ppaction://hlinksldjump"/>
            <a:extLst>
              <a:ext uri="{FF2B5EF4-FFF2-40B4-BE49-F238E27FC236}">
                <a16:creationId xmlns:a16="http://schemas.microsoft.com/office/drawing/2014/main" id="{4586C0C2-E6CD-4332-B726-3B0D0667A6C9}"/>
              </a:ext>
            </a:extLst>
          </p:cNvPr>
          <p:cNvSpPr/>
          <p:nvPr/>
        </p:nvSpPr>
        <p:spPr>
          <a:xfrm>
            <a:off x="3048000" y="1828800"/>
            <a:ext cx="228600" cy="15240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980600"/>
            <a:ext cx="4953000" cy="762000"/>
          </a:xfrm>
        </p:spPr>
        <p:txBody>
          <a:bodyPr/>
          <a:lstStyle/>
          <a:p>
            <a:r>
              <a:rPr lang="tr-TR" sz="4000" dirty="0"/>
              <a:t>Atatürk Özel Kitaplığı</a:t>
            </a:r>
            <a:endParaRPr lang="en-US" sz="4000" dirty="0"/>
          </a:p>
        </p:txBody>
      </p:sp>
      <p:sp>
        <p:nvSpPr>
          <p:cNvPr id="3" name="Metin kutusu 2"/>
          <p:cNvSpPr txBox="1"/>
          <p:nvPr/>
        </p:nvSpPr>
        <p:spPr>
          <a:xfrm>
            <a:off x="629370" y="2892335"/>
            <a:ext cx="430737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Atatürk Özel Kitaplığı ’</a:t>
            </a:r>
            <a:r>
              <a:rPr lang="tr-TR" sz="1400" dirty="0" err="1">
                <a:solidFill>
                  <a:srgbClr val="000000"/>
                </a:solidFill>
              </a:rPr>
              <a:t>nın</a:t>
            </a:r>
            <a:r>
              <a:rPr lang="tr-TR" sz="1400" dirty="0">
                <a:solidFill>
                  <a:srgbClr val="000000"/>
                </a:solidFill>
              </a:rPr>
              <a:t> bulunduğu, 11 Haziran 2005 tarihinde hizmete açılan müzenin 4. bölümü; modern müzecilik anlayışına uygun olarak yeniden düzenlenmiş ve böylece kitaplar daha özenli bir şekilde koruma altına alınmıştır.</a:t>
            </a:r>
          </a:p>
          <a:p>
            <a:r>
              <a:rPr lang="tr-TR" sz="1400" dirty="0">
                <a:solidFill>
                  <a:srgbClr val="000000"/>
                </a:solidFill>
              </a:rPr>
              <a:t>Sergi salonunun birinci ve ikinci vitrinlerinde başta “NUTUK” olmak üzere Atatürk’ün kendi yazdığı eserler, diğer vitrinlerde ise Atatürk’ün özel kütüphanesinde bulunan 3123 adet kitap konularına göre tasnif edilerek sergilenmiştir. Kitapların dillere göre dağılımına bakıldığında ağırlıklı olarak Fransızca ve Türkçe olduğu, bunun yanında İngilizce, Romence, Yunanca ve Latince kitapların da bulunduğu görülmektedir. Konu bazında değerlendirildiğinde ise ilk sırayı tarih, ikinci sırayı ise dil ve edebiyat almaktadır.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28800"/>
            <a:ext cx="174873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06485" y="2209800"/>
            <a:ext cx="5791829" cy="3850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1606480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3200" dirty="0"/>
              <a:t>Müdafaa-i Hukuk Kulesi</a:t>
            </a:r>
            <a:endParaRPr lang="en-US" sz="32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Kule duvarının dış yüzeyinde yer alan kabartmada, Kurtuluş Savaşımızda ulusal birliğimizin temeli olan Müdafaa-i Hukuk dile getirilmiştir. </a:t>
            </a:r>
          </a:p>
          <a:p>
            <a:endParaRPr lang="tr-TR" sz="1400" dirty="0">
              <a:solidFill>
                <a:srgbClr val="000000"/>
              </a:solidFill>
            </a:endParaRPr>
          </a:p>
          <a:p>
            <a:r>
              <a:rPr lang="tr-TR" sz="1400" dirty="0">
                <a:solidFill>
                  <a:srgbClr val="000000"/>
                </a:solidFill>
              </a:rPr>
              <a:t>Kabartmada bir elinde kılıç tutarken, diğer elini ileri uzatmış sınırlarımızı geçen düşmana "Dur..." diyen bir erkek figürü tasvir edilmiştir.</a:t>
            </a:r>
          </a:p>
          <a:p>
            <a:r>
              <a:rPr lang="tr-TR" sz="1400" dirty="0">
                <a:solidFill>
                  <a:srgbClr val="000000"/>
                </a:solidFill>
              </a:rPr>
              <a:t> İleri uzatılan elin altında bulunan ağaç yurdumuzu simgelemektedir. Kabartma, Nusret </a:t>
            </a:r>
            <a:r>
              <a:rPr lang="tr-TR" sz="1400" dirty="0" err="1">
                <a:solidFill>
                  <a:srgbClr val="000000"/>
                </a:solidFill>
              </a:rPr>
              <a:t>Suman'ın</a:t>
            </a:r>
            <a:r>
              <a:rPr lang="tr-TR" sz="1400" dirty="0">
                <a:solidFill>
                  <a:srgbClr val="000000"/>
                </a:solidFill>
              </a:rPr>
              <a:t> eseridir. Kule duvarlarında Atatürk'ün Müdafaa-i Hukuk konusunda söylediği özlü sözler yer almaktadır. Kule içerisinde Atatürk ve Anıtkabir ile ilgili hatıralık eşyalar ve yine Atatürk ve Atatürkçülük ile ilgili bazı yayınlar satılmaktadır.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654898"/>
            <a:ext cx="1727200" cy="122190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781800" y="5454650"/>
            <a:ext cx="17272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958248" y="554904"/>
            <a:ext cx="4144392" cy="55258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42022" y="1869280"/>
            <a:ext cx="5920756" cy="39366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221371" y="1489361"/>
            <a:ext cx="6162057" cy="46215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24087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3200" dirty="0"/>
              <a:t>Sakarya Meydan Muharebesi</a:t>
            </a:r>
            <a:br>
              <a:rPr lang="tr-TR" sz="3200" dirty="0"/>
            </a:br>
            <a:r>
              <a:rPr lang="tr-TR" sz="3200" dirty="0"/>
              <a:t>Kabartması</a:t>
            </a:r>
            <a:endParaRPr lang="en-US" sz="3200" dirty="0"/>
          </a:p>
        </p:txBody>
      </p:sp>
      <p:sp>
        <p:nvSpPr>
          <p:cNvPr id="3" name="Metin kutusu 2"/>
          <p:cNvSpPr txBox="1"/>
          <p:nvPr/>
        </p:nvSpPr>
        <p:spPr>
          <a:xfrm>
            <a:off x="568200" y="2870075"/>
            <a:ext cx="474996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Kompozisyonun sağında bir genç, iki at, bir kadın ve bir erkek bulunmaktadır. Bunlar, savaşın ilk döneminde düşman saldırıları karşısında evlerini bırakıp yurt savunması için yollara düşmüştür. Bu üçlü grubun önünde çamura batmış bir araba, çabalayan atlar, tekerleği döndürmeye çalışan bir erkek ve iki kadın ile ayakta bir yiğit ve ona bir kılıç sunan diz çökmüş bir kadın vardır. Bu grup figürleri, Sakarya Meydan Muharebesi başlamadan önceki dönemi temsil etmektedir. Bu grubun solunda, yere oturmuş iki kadın ve bir çocuk, düşman istilâsı altında, Türk Ordusu'nu bekleyen halkımızı simgelemektedir. Bu halkın üzerinden uçarak Başkomutan Mustafa Kemal'e çelenk sunan bir zafer meleği vardır. Kompozisyonun sonunda yere oturan kadın vatan anayı, diz çöken genç Sakarya Meydan Muharebesi'ni kazanan Türk Ordusu'nu, meşe ağacı ise zaferi simgelemektedir. Kabartma, İlhan Koman'ın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28800"/>
            <a:ext cx="174873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1456" y="2915251"/>
            <a:ext cx="6061887" cy="2400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709296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3200" dirty="0"/>
              <a:t>Başkomutan Meydan Muharebesi Kabartması</a:t>
            </a:r>
            <a:endParaRPr lang="en-US" sz="3200" dirty="0"/>
          </a:p>
        </p:txBody>
      </p:sp>
      <p:sp>
        <p:nvSpPr>
          <p:cNvPr id="3" name="Metin kutusu 2"/>
          <p:cNvSpPr txBox="1"/>
          <p:nvPr/>
        </p:nvSpPr>
        <p:spPr>
          <a:xfrm>
            <a:off x="584040" y="3013919"/>
            <a:ext cx="474996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Kompozisyonun solunda yer alan bir köylü kadın, bir erkek çocuk ve bir attan oluşan grup milletçe savaşa hazırlık dönemini temsil etmektedir. Sonraki bölümde; Atatürk bir elini ileri uzatmış ve "Ordular ilk hedefiniz Akdeniz'dir, ileri!" diyerek ordularımıza hedefi göstermektedir. </a:t>
            </a:r>
          </a:p>
          <a:p>
            <a:endParaRPr lang="tr-TR" sz="1400" dirty="0">
              <a:solidFill>
                <a:srgbClr val="000000"/>
              </a:solidFill>
            </a:endParaRPr>
          </a:p>
          <a:p>
            <a:r>
              <a:rPr lang="tr-TR" sz="1400" dirty="0">
                <a:solidFill>
                  <a:srgbClr val="000000"/>
                </a:solidFill>
              </a:rPr>
              <a:t>Öndeki melek, Ata'nın emrini borusu ile uzak ufuklara iletmektedir. Bundan sonraki bölümde, Atatürk'ün emrini yerine getiren Türk ordusunun fedakarlıklarını ve kahramanlıklarını temsil eden kabartmada, vurulup düşen bir erin elindeki bayrağı kavrayan bir yiğit ile siperde elinde kalkan ve kılıçlı bir asker Türk Ordusu'nun taarruzunu sembolize etmektedir. Önde ise elinde Türk bayrağı ile Türk Ordusu'nu çağıran zafer meleği bulunmaktadır. Kabartma, Zühtü </a:t>
            </a:r>
            <a:r>
              <a:rPr lang="tr-TR" sz="1400" dirty="0" err="1">
                <a:solidFill>
                  <a:srgbClr val="000000"/>
                </a:solidFill>
              </a:rPr>
              <a:t>Müridoğlu'nun</a:t>
            </a:r>
            <a:r>
              <a:rPr lang="tr-TR" sz="1400" dirty="0">
                <a:solidFill>
                  <a:srgbClr val="000000"/>
                </a:solidFill>
              </a:rPr>
              <a:t>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75525"/>
            <a:ext cx="1748730" cy="11724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16290" y="2057400"/>
            <a:ext cx="5972220" cy="3947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419116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4000" dirty="0"/>
              <a:t>Mozole</a:t>
            </a:r>
            <a:endParaRPr lang="en-US" sz="4000" dirty="0"/>
          </a:p>
        </p:txBody>
      </p:sp>
      <p:sp>
        <p:nvSpPr>
          <p:cNvPr id="3" name="Metin kutusu 2"/>
          <p:cNvSpPr txBox="1"/>
          <p:nvPr/>
        </p:nvSpPr>
        <p:spPr>
          <a:xfrm>
            <a:off x="736440" y="3013919"/>
            <a:ext cx="421656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Anıtkabir'in en önemli bölümü olan mozoleye çıkan 42 basamaklı merdivenlerin ortasında "hitabet kürsüsü" yer almaktadır.</a:t>
            </a:r>
          </a:p>
          <a:p>
            <a:endParaRPr lang="tr-TR" sz="1400" dirty="0">
              <a:solidFill>
                <a:srgbClr val="000000"/>
              </a:solidFill>
            </a:endParaRPr>
          </a:p>
          <a:p>
            <a:r>
              <a:rPr lang="tr-TR" sz="1400" dirty="0">
                <a:solidFill>
                  <a:srgbClr val="000000"/>
                </a:solidFill>
              </a:rPr>
              <a:t>Kürsü, Kenan </a:t>
            </a:r>
            <a:r>
              <a:rPr lang="tr-TR" sz="1400" dirty="0" err="1">
                <a:solidFill>
                  <a:srgbClr val="000000"/>
                </a:solidFill>
              </a:rPr>
              <a:t>Yontuç'un</a:t>
            </a:r>
            <a:r>
              <a:rPr lang="tr-TR" sz="1400" dirty="0">
                <a:solidFill>
                  <a:srgbClr val="000000"/>
                </a:solidFill>
              </a:rPr>
              <a:t> eseridir. </a:t>
            </a:r>
          </a:p>
          <a:p>
            <a:endParaRPr lang="tr-TR" sz="1400" dirty="0">
              <a:solidFill>
                <a:srgbClr val="000000"/>
              </a:solidFill>
            </a:endParaRPr>
          </a:p>
          <a:p>
            <a:r>
              <a:rPr lang="tr-TR" sz="1400" dirty="0">
                <a:solidFill>
                  <a:srgbClr val="000000"/>
                </a:solidFill>
              </a:rPr>
              <a:t>Mozole 72 x 52 x 17 metre boyutlarında, dikdörtgen bir plan üzerine kurulmuş olup, ön ve arka 8, yan cephelerde 14 adet 14,40 metre yüksekliğinde kolonlarla çevrelenmiştir. </a:t>
            </a:r>
          </a:p>
          <a:p>
            <a:endParaRPr lang="tr-TR" sz="1400" dirty="0">
              <a:solidFill>
                <a:srgbClr val="000000"/>
              </a:solidFill>
            </a:endParaRPr>
          </a:p>
          <a:p>
            <a:r>
              <a:rPr lang="tr-TR" sz="1400" dirty="0">
                <a:solidFill>
                  <a:srgbClr val="000000"/>
                </a:solidFill>
              </a:rPr>
              <a:t>Mozole cephesinde, solda Atatürk'ün Türk gençliğine hitabı, sağda ise Cumhuriyet'in kuruluşunun 10. yıl dönümünde söylediği nutku yer almaktadır.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58000" y="1875525"/>
            <a:ext cx="1579815" cy="11724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30600" y="1447800"/>
            <a:ext cx="5943599" cy="44576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767702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4000" dirty="0"/>
              <a:t>Şeref Holü</a:t>
            </a:r>
            <a:endParaRPr lang="en-US" sz="4000" dirty="0"/>
          </a:p>
        </p:txBody>
      </p:sp>
      <p:sp>
        <p:nvSpPr>
          <p:cNvPr id="3" name="Metin kutusu 2"/>
          <p:cNvSpPr txBox="1"/>
          <p:nvPr/>
        </p:nvSpPr>
        <p:spPr>
          <a:xfrm>
            <a:off x="736440" y="3013919"/>
            <a:ext cx="421656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Şeref holüne bronz kapılardan girilir. </a:t>
            </a:r>
          </a:p>
          <a:p>
            <a:endParaRPr lang="tr-TR" sz="1400" dirty="0">
              <a:solidFill>
                <a:srgbClr val="000000"/>
              </a:solidFill>
            </a:endParaRPr>
          </a:p>
          <a:p>
            <a:r>
              <a:rPr lang="tr-TR" sz="1400" dirty="0">
                <a:solidFill>
                  <a:srgbClr val="000000"/>
                </a:solidFill>
              </a:rPr>
              <a:t>Girişte sağda Atatürk'ün 29 Ekim 1938 tarihli Türk Ordusu'na son mesajı, solda ise ikinci Cumhurbaşkanı İsmet İnönü'nün Atatürk'ün ölümü üzerine yayımladığı 21 Kasım 1938 tarihli "Türk milletine taziye mesajı" yer almaktadır. </a:t>
            </a:r>
          </a:p>
          <a:p>
            <a:endParaRPr lang="tr-TR" sz="1400" dirty="0">
              <a:solidFill>
                <a:srgbClr val="000000"/>
              </a:solidFill>
            </a:endParaRPr>
          </a:p>
          <a:p>
            <a:r>
              <a:rPr lang="tr-TR" sz="1400" dirty="0">
                <a:solidFill>
                  <a:srgbClr val="000000"/>
                </a:solidFill>
              </a:rPr>
              <a:t>Bu iki yazıt, Atatürk'ün doğumunun 100. yılı olan 1981'de yazılmıştır. </a:t>
            </a:r>
          </a:p>
          <a:p>
            <a:endParaRPr lang="tr-TR" sz="1400" dirty="0">
              <a:solidFill>
                <a:srgbClr val="000000"/>
              </a:solidFill>
            </a:endParaRPr>
          </a:p>
          <a:p>
            <a:r>
              <a:rPr lang="tr-TR" sz="1400" dirty="0">
                <a:solidFill>
                  <a:srgbClr val="000000"/>
                </a:solidFill>
              </a:rPr>
              <a:t>Şeref </a:t>
            </a:r>
            <a:r>
              <a:rPr lang="tr-TR" sz="1400" dirty="0" err="1">
                <a:solidFill>
                  <a:srgbClr val="000000"/>
                </a:solidFill>
              </a:rPr>
              <a:t>Holü'nün</a:t>
            </a:r>
            <a:r>
              <a:rPr lang="tr-TR" sz="1400" dirty="0">
                <a:solidFill>
                  <a:srgbClr val="000000"/>
                </a:solidFill>
              </a:rPr>
              <a:t> 27 kirişten oluşan tavanı ile yan galeri tavanları 15-16'ncı yüzyıl Osmanlı halı ve kilim motiflerinden oluşan mozaiklerle süslenmiştir.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93368" y="1828800"/>
            <a:ext cx="1688374" cy="118511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57203" y="2360871"/>
            <a:ext cx="6090393" cy="3731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4256512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4000" dirty="0"/>
              <a:t>Mezar Odası</a:t>
            </a:r>
            <a:endParaRPr lang="en-US" sz="4000" dirty="0"/>
          </a:p>
        </p:txBody>
      </p:sp>
      <p:sp>
        <p:nvSpPr>
          <p:cNvPr id="3" name="Metin kutusu 2"/>
          <p:cNvSpPr txBox="1"/>
          <p:nvPr/>
        </p:nvSpPr>
        <p:spPr>
          <a:xfrm>
            <a:off x="780300" y="3276600"/>
            <a:ext cx="421656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Atatürk’ün aziz </a:t>
            </a:r>
            <a:r>
              <a:rPr lang="tr-TR" sz="1400" dirty="0" err="1">
                <a:solidFill>
                  <a:srgbClr val="000000"/>
                </a:solidFill>
              </a:rPr>
              <a:t>naaş’ı</a:t>
            </a:r>
            <a:r>
              <a:rPr lang="tr-TR" sz="1400" dirty="0">
                <a:solidFill>
                  <a:srgbClr val="000000"/>
                </a:solidFill>
              </a:rPr>
              <a:t>, </a:t>
            </a:r>
            <a:r>
              <a:rPr lang="tr-TR" sz="1400" dirty="0" err="1">
                <a:solidFill>
                  <a:srgbClr val="000000"/>
                </a:solidFill>
              </a:rPr>
              <a:t>Mozole’nin</a:t>
            </a:r>
            <a:r>
              <a:rPr lang="tr-TR" sz="1400" dirty="0">
                <a:solidFill>
                  <a:srgbClr val="000000"/>
                </a:solidFill>
              </a:rPr>
              <a:t> zemin katında doğrudan doğruya toprağa kazılmış bir mezarda bulunmaktadır. </a:t>
            </a:r>
          </a:p>
          <a:p>
            <a:endParaRPr lang="tr-TR" sz="1400" dirty="0">
              <a:solidFill>
                <a:srgbClr val="000000"/>
              </a:solidFill>
            </a:endParaRPr>
          </a:p>
          <a:p>
            <a:r>
              <a:rPr lang="tr-TR" sz="1400" dirty="0" err="1">
                <a:solidFill>
                  <a:srgbClr val="000000"/>
                </a:solidFill>
              </a:rPr>
              <a:t>Mozole’nin</a:t>
            </a:r>
            <a:r>
              <a:rPr lang="tr-TR" sz="1400" dirty="0">
                <a:solidFill>
                  <a:srgbClr val="000000"/>
                </a:solidFill>
              </a:rPr>
              <a:t> birinci katı olan Şeref </a:t>
            </a:r>
            <a:r>
              <a:rPr lang="tr-TR" sz="1400" dirty="0" err="1">
                <a:solidFill>
                  <a:srgbClr val="000000"/>
                </a:solidFill>
              </a:rPr>
              <a:t>Holü’ndeki</a:t>
            </a:r>
            <a:r>
              <a:rPr lang="tr-TR" sz="1400" dirty="0">
                <a:solidFill>
                  <a:srgbClr val="000000"/>
                </a:solidFill>
              </a:rPr>
              <a:t> sembolik lahit taşının tam altında bulunan mezar odası Selçuklu ve Osmanlı türbe mimarisi tarzında sekizgen planlı olup, piramidal külahlı tavanı geometrik motifli mozaiklerle süslenmiştir.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93368" y="1828801"/>
            <a:ext cx="1688374"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98827" y="2083619"/>
            <a:ext cx="6007145" cy="3731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787632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4000" dirty="0"/>
              <a:t>Atatürk’ün Lahdi</a:t>
            </a:r>
            <a:endParaRPr lang="en-US" sz="4000" dirty="0"/>
          </a:p>
        </p:txBody>
      </p:sp>
      <p:sp>
        <p:nvSpPr>
          <p:cNvPr id="3" name="Metin kutusu 2"/>
          <p:cNvSpPr txBox="1"/>
          <p:nvPr/>
        </p:nvSpPr>
        <p:spPr>
          <a:xfrm>
            <a:off x="762120" y="3289755"/>
            <a:ext cx="421656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Şeref holüne girişte tam karşıda büyük pencerenin yer aldığı nişin içinde, </a:t>
            </a:r>
            <a:r>
              <a:rPr lang="tr-TR" sz="1400" dirty="0" err="1">
                <a:solidFill>
                  <a:srgbClr val="000000"/>
                </a:solidFill>
              </a:rPr>
              <a:t>ATATÜRK'ün</a:t>
            </a:r>
            <a:r>
              <a:rPr lang="tr-TR" sz="1400" dirty="0">
                <a:solidFill>
                  <a:srgbClr val="000000"/>
                </a:solidFill>
              </a:rPr>
              <a:t> sembolik lahdi bulunmaktadır. </a:t>
            </a:r>
          </a:p>
          <a:p>
            <a:endParaRPr lang="tr-TR" sz="1400" dirty="0">
              <a:solidFill>
                <a:srgbClr val="000000"/>
              </a:solidFill>
            </a:endParaRPr>
          </a:p>
          <a:p>
            <a:r>
              <a:rPr lang="tr-TR" sz="1400" dirty="0">
                <a:solidFill>
                  <a:srgbClr val="000000"/>
                </a:solidFill>
              </a:rPr>
              <a:t>Lahit taşı tek parça kırmızı mermer olup, 40 ton ağırlığındadır. </a:t>
            </a:r>
          </a:p>
          <a:p>
            <a:endParaRPr lang="tr-TR" sz="1400" dirty="0">
              <a:solidFill>
                <a:srgbClr val="000000"/>
              </a:solidFill>
            </a:endParaRPr>
          </a:p>
          <a:p>
            <a:r>
              <a:rPr lang="tr-TR" sz="1400" dirty="0">
                <a:solidFill>
                  <a:srgbClr val="000000"/>
                </a:solidFill>
              </a:rPr>
              <a:t>Lahit taşının yer aldığı bölüm ise beyaz Afyon mermeri ile kaplıdır.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24755" y="1828801"/>
            <a:ext cx="1625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08612" y="1828800"/>
            <a:ext cx="5713606" cy="42852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028337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828800"/>
            <a:ext cx="4953000" cy="913800"/>
          </a:xfrm>
        </p:spPr>
        <p:txBody>
          <a:bodyPr/>
          <a:lstStyle/>
          <a:p>
            <a:r>
              <a:rPr lang="tr-TR" sz="4000" dirty="0"/>
              <a:t>Aslan Heykel Grubu</a:t>
            </a:r>
            <a:endParaRPr lang="en-US" sz="4000" dirty="0"/>
          </a:p>
        </p:txBody>
      </p:sp>
      <p:sp>
        <p:nvSpPr>
          <p:cNvPr id="3" name="Metin kutusu 2"/>
          <p:cNvSpPr txBox="1"/>
          <p:nvPr/>
        </p:nvSpPr>
        <p:spPr>
          <a:xfrm>
            <a:off x="757440" y="2985418"/>
            <a:ext cx="421656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Ziyaretçileri Atatürk'ün yüce huzuruna hazırlamak için yapılmış olan 262 m. uzunluğundaki yolun iki yanında oturmuş pozisyonda Türklerde 24  Oğuz Boyunu temsil eden aslan heykeli bulunmaktadır.</a:t>
            </a:r>
          </a:p>
          <a:p>
            <a:endParaRPr lang="tr-TR" sz="1400" dirty="0">
              <a:solidFill>
                <a:srgbClr val="000000"/>
              </a:solidFill>
            </a:endParaRPr>
          </a:p>
          <a:p>
            <a:r>
              <a:rPr lang="tr-TR" sz="1400" dirty="0">
                <a:solidFill>
                  <a:srgbClr val="000000"/>
                </a:solidFill>
              </a:rPr>
              <a:t>Anadolu'nun eski uygarlıklarından Hititler' de ve Türk mitolojisinde kudreti simgeleyen aslanlar, Türk Milletinin birlik ve bütünlüğünü temsilen çift yapılmışlardır. </a:t>
            </a:r>
          </a:p>
          <a:p>
            <a:endParaRPr lang="tr-TR" sz="1400" dirty="0">
              <a:solidFill>
                <a:srgbClr val="000000"/>
              </a:solidFill>
            </a:endParaRPr>
          </a:p>
          <a:p>
            <a:r>
              <a:rPr lang="tr-TR" sz="1400" dirty="0">
                <a:solidFill>
                  <a:srgbClr val="000000"/>
                </a:solidFill>
              </a:rPr>
              <a:t>Aslanlar Türk </a:t>
            </a:r>
            <a:r>
              <a:rPr lang="tr-TR" sz="1400" dirty="0" err="1">
                <a:solidFill>
                  <a:srgbClr val="000000"/>
                </a:solidFill>
              </a:rPr>
              <a:t>Ulusu'nun</a:t>
            </a:r>
            <a:r>
              <a:rPr lang="tr-TR" sz="1400" dirty="0">
                <a:solidFill>
                  <a:srgbClr val="000000"/>
                </a:solidFill>
              </a:rPr>
              <a:t> kuvvet ve kudretini simgelemektedir. </a:t>
            </a:r>
          </a:p>
          <a:p>
            <a:endParaRPr lang="tr-TR" sz="1400" dirty="0">
              <a:solidFill>
                <a:srgbClr val="000000"/>
              </a:solidFill>
            </a:endParaRPr>
          </a:p>
          <a:p>
            <a:r>
              <a:rPr lang="tr-TR" sz="1400" dirty="0">
                <a:solidFill>
                  <a:srgbClr val="000000"/>
                </a:solidFill>
              </a:rPr>
              <a:t>Heykeller Hüseyin Özkan'ın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58001" y="1828801"/>
            <a:ext cx="1600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1417611"/>
            <a:ext cx="5677988" cy="46950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343947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Müze Komutanlık Karargahı</a:t>
            </a:r>
            <a:endParaRPr lang="en-US" sz="4000" dirty="0"/>
          </a:p>
        </p:txBody>
      </p:sp>
      <p:sp>
        <p:nvSpPr>
          <p:cNvPr id="3" name="Metin kutusu 2"/>
          <p:cNvSpPr txBox="1"/>
          <p:nvPr/>
        </p:nvSpPr>
        <p:spPr>
          <a:xfrm>
            <a:off x="762120" y="3189802"/>
            <a:ext cx="421656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İdari Kısım</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38326"/>
            <a:ext cx="1676401"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22752" y="1838326"/>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4024707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İstiklal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t>Aslanlı yolun sağ başında bulunan kule içerisindeki kabartmada ayakta duran ve iki eliyle kılıç tutan bir gencin yanında kaya üzerine konmuş kartal figürü görülmektedir. </a:t>
            </a:r>
          </a:p>
          <a:p>
            <a:endParaRPr lang="tr-TR" sz="1400" dirty="0"/>
          </a:p>
          <a:p>
            <a:r>
              <a:rPr lang="tr-TR" sz="1400" dirty="0"/>
              <a:t>Kartal, gücü, istiklâl ve bağımsızlığı, genç ise istiklâli savunan Türk Milleti'ni temsil etmektedir. </a:t>
            </a:r>
          </a:p>
          <a:p>
            <a:endParaRPr lang="tr-TR" sz="1400" dirty="0"/>
          </a:p>
          <a:p>
            <a:r>
              <a:rPr lang="tr-TR" sz="1400" dirty="0"/>
              <a:t>Kabartma, Zühtü </a:t>
            </a:r>
            <a:r>
              <a:rPr lang="tr-TR" sz="1400" dirty="0" err="1"/>
              <a:t>Müridoğlu'nun</a:t>
            </a:r>
            <a:r>
              <a:rPr lang="tr-TR" sz="1400" dirty="0"/>
              <a:t> eseridir. Kule duvarlarında, Atatürk'ün istiklal ile ilgili özlü sözleri yer almaktadır. </a:t>
            </a:r>
          </a:p>
          <a:p>
            <a:endParaRPr lang="tr-TR" sz="1400" dirty="0"/>
          </a:p>
          <a:p>
            <a:r>
              <a:rPr lang="tr-TR" sz="1400" dirty="0"/>
              <a:t>Kule içinde ise Anıtkabir maketi ile birlikte fotoğraflarla Anıtkabir tanıtılmaktadır.</a:t>
            </a:r>
          </a:p>
        </p:txBody>
      </p:sp>
      <p:pic>
        <p:nvPicPr>
          <p:cNvPr id="9218" name="resim1" descr="http://www.tsk.tr/12_anitkabir/images/imagesson/istiklal_di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800" y="1734380"/>
            <a:ext cx="1751493" cy="13136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resim2" descr="http://www.tsk.tr/12_anitkabir/images/imagesson/istiklal_ic.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resim3" descr="http://www.tsk.tr/12_anitkabir/images/imagesson/istiklal_rolyef.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81800" y="54102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tsk.tr/12_anitkabir/images/imagesson/istiklal_rolyef.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8196" y="309549"/>
            <a:ext cx="4407529" cy="58767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descr="http://www.tsk.tr/12_anitkabir/images/imagesson/istiklal_ic.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 y="1361116"/>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descr="http://www.tsk.tr/12_anitkabir/images/imagesson/istiklal_di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331" y="1424395"/>
            <a:ext cx="6162059" cy="4621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chemeClr val="bg1">
                    <a:lumMod val="95000"/>
                  </a:schemeClr>
                </a:solidFill>
              </a:rPr>
              <a:t>Resimleri büyütmek için </a:t>
            </a:r>
          </a:p>
          <a:p>
            <a:r>
              <a:rPr lang="tr-TR" sz="1300" dirty="0">
                <a:solidFill>
                  <a:schemeClr val="bg1">
                    <a:lumMod val="95000"/>
                  </a:schemeClr>
                </a:solidFill>
              </a:rPr>
              <a:t>küçük resimlere tıklayın.</a:t>
            </a:r>
          </a:p>
          <a:p>
            <a:endParaRPr lang="tr-TR" sz="1300" dirty="0">
              <a:solidFill>
                <a:schemeClr val="bg1">
                  <a:lumMod val="95000"/>
                </a:schemeClr>
              </a:solidFill>
            </a:endParaRPr>
          </a:p>
          <a:p>
            <a:r>
              <a:rPr lang="tr-TR" sz="1300" dirty="0">
                <a:solidFill>
                  <a:schemeClr val="bg1">
                    <a:lumMod val="95000"/>
                  </a:schemeClr>
                </a:solidFill>
              </a:rPr>
              <a:t>Büyük resmi kapatmak </a:t>
            </a:r>
          </a:p>
          <a:p>
            <a:r>
              <a:rPr lang="tr-TR" sz="1300" dirty="0">
                <a:solidFill>
                  <a:schemeClr val="bg1">
                    <a:lumMod val="95000"/>
                  </a:schemeClr>
                </a:solidFill>
              </a:rPr>
              <a:t>için yine küçük resimlere</a:t>
            </a:r>
          </a:p>
          <a:p>
            <a:r>
              <a:rPr lang="tr-TR" sz="1300" dirty="0">
                <a:solidFill>
                  <a:schemeClr val="bg1">
                    <a:lumMod val="95000"/>
                  </a:schemeClr>
                </a:solidFill>
              </a:rPr>
              <a:t>tıklayın</a:t>
            </a:r>
          </a:p>
          <a:p>
            <a:endParaRPr lang="tr-TR" dirty="0">
              <a:solidFill>
                <a:schemeClr val="bg1">
                  <a:lumMod val="95000"/>
                </a:schemeClr>
              </a:solidFill>
            </a:endParaRPr>
          </a:p>
        </p:txBody>
      </p:sp>
      <p:sp>
        <p:nvSpPr>
          <p:cNvPr id="8" name="Yuvarlatılmış Dikdörtgen 7">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7" name="Yuvarlatılmış Dikdörtgen 16">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8" name="Yuvarlatılmış Dikdörtgen 17">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9" name="Yuvarlatılmış Dikdörtgen 18">
            <a:hlinkClick r:id="" action="ppaction://hlinkshowjump?jump=lastslide"/>
          </p:cNvPr>
          <p:cNvSpPr/>
          <p:nvPr/>
        </p:nvSpPr>
        <p:spPr>
          <a:xfrm>
            <a:off x="853440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105657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 calcmode="lin" valueType="num">
                                      <p:cBhvr>
                                        <p:cTn id="27" dur="500" fill="hold"/>
                                        <p:tgtEl>
                                          <p:spTgt spid="9226"/>
                                        </p:tgtEl>
                                        <p:attrNameLst>
                                          <p:attrName>ppt_w</p:attrName>
                                        </p:attrNameLst>
                                      </p:cBhvr>
                                      <p:tavLst>
                                        <p:tav tm="0">
                                          <p:val>
                                            <p:fltVal val="0"/>
                                          </p:val>
                                        </p:tav>
                                        <p:tav tm="100000">
                                          <p:val>
                                            <p:strVal val="#ppt_w"/>
                                          </p:val>
                                        </p:tav>
                                      </p:tavLst>
                                    </p:anim>
                                    <p:anim calcmode="lin" valueType="num">
                                      <p:cBhvr>
                                        <p:cTn id="28" dur="500" fill="hold"/>
                                        <p:tgtEl>
                                          <p:spTgt spid="9226"/>
                                        </p:tgtEl>
                                        <p:attrNameLst>
                                          <p:attrName>ppt_h</p:attrName>
                                        </p:attrNameLst>
                                      </p:cBhvr>
                                      <p:tavLst>
                                        <p:tav tm="0">
                                          <p:val>
                                            <p:fltVal val="0"/>
                                          </p:val>
                                        </p:tav>
                                        <p:tav tm="100000">
                                          <p:val>
                                            <p:strVal val="#ppt_h"/>
                                          </p:val>
                                        </p:tav>
                                      </p:tavLst>
                                    </p:anim>
                                    <p:animEffect transition="in" filter="fade">
                                      <p:cBhvr>
                                        <p:cTn id="29" dur="500"/>
                                        <p:tgtEl>
                                          <p:spTgt spid="9226"/>
                                        </p:tgtEl>
                                      </p:cBhvr>
                                    </p:animEffect>
                                  </p:childTnLst>
                                  <p:subTnLst>
                                    <p:set>
                                      <p:cBhvr override="childStyle">
                                        <p:cTn dur="1" fill="hold" display="0" masterRel="nextClick" afterEffect="1"/>
                                        <p:tgtEl>
                                          <p:spTgt spid="9226"/>
                                        </p:tgtEl>
                                        <p:attrNameLst>
                                          <p:attrName>style.visibility</p:attrName>
                                        </p:attrNameLst>
                                      </p:cBhvr>
                                      <p:to>
                                        <p:strVal val="hidden"/>
                                      </p:to>
                                    </p:set>
                                  </p:subTnLst>
                                </p:cTn>
                              </p:par>
                            </p:childTnLst>
                          </p:cTn>
                        </p:par>
                        <p:par>
                          <p:cTn id="30" fill="hold">
                            <p:stCondLst>
                              <p:cond delay="500"/>
                            </p:stCondLst>
                            <p:childTnLst>
                              <p:par>
                                <p:cTn id="31" presetID="17" presetClass="exit" presetSubtype="10" fill="hold" nodeType="afterEffect">
                                  <p:stCondLst>
                                    <p:cond delay="5000"/>
                                  </p:stCondLst>
                                  <p:childTnLst>
                                    <p:anim calcmode="lin" valueType="num">
                                      <p:cBhvr>
                                        <p:cTn id="32" dur="500"/>
                                        <p:tgtEl>
                                          <p:spTgt spid="9226"/>
                                        </p:tgtEl>
                                        <p:attrNameLst>
                                          <p:attrName>ppt_w</p:attrName>
                                        </p:attrNameLst>
                                      </p:cBhvr>
                                      <p:tavLst>
                                        <p:tav tm="0">
                                          <p:val>
                                            <p:strVal val="ppt_w"/>
                                          </p:val>
                                        </p:tav>
                                        <p:tav tm="100000">
                                          <p:val>
                                            <p:fltVal val="0"/>
                                          </p:val>
                                        </p:tav>
                                      </p:tavLst>
                                    </p:anim>
                                    <p:anim calcmode="lin" valueType="num">
                                      <p:cBhvr>
                                        <p:cTn id="33" dur="500"/>
                                        <p:tgtEl>
                                          <p:spTgt spid="9226"/>
                                        </p:tgtEl>
                                        <p:attrNameLst>
                                          <p:attrName>ppt_h</p:attrName>
                                        </p:attrNameLst>
                                      </p:cBhvr>
                                      <p:tavLst>
                                        <p:tav tm="0">
                                          <p:val>
                                            <p:strVal val="ppt_h"/>
                                          </p:val>
                                        </p:tav>
                                        <p:tav tm="100000">
                                          <p:val>
                                            <p:strVal val="ppt_h"/>
                                          </p:val>
                                        </p:tav>
                                      </p:tavLst>
                                    </p:anim>
                                    <p:set>
                                      <p:cBhvr>
                                        <p:cTn id="34"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5" restart="whenNotActive" fill="hold" evtFilter="cancelBubble" nodeType="interactiveSeq">
                <p:stCondLst>
                  <p:cond evt="onClick" delay="0">
                    <p:tgtEl>
                      <p:spTgt spid="922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224"/>
                                        </p:tgtEl>
                                        <p:attrNameLst>
                                          <p:attrName>style.visibility</p:attrName>
                                        </p:attrNameLst>
                                      </p:cBhvr>
                                      <p:to>
                                        <p:strVal val="visible"/>
                                      </p:to>
                                    </p:set>
                                    <p:anim calcmode="lin" valueType="num">
                                      <p:cBhvr>
                                        <p:cTn id="40" dur="500" fill="hold"/>
                                        <p:tgtEl>
                                          <p:spTgt spid="9224"/>
                                        </p:tgtEl>
                                        <p:attrNameLst>
                                          <p:attrName>ppt_w</p:attrName>
                                        </p:attrNameLst>
                                      </p:cBhvr>
                                      <p:tavLst>
                                        <p:tav tm="0">
                                          <p:val>
                                            <p:fltVal val="0"/>
                                          </p:val>
                                        </p:tav>
                                        <p:tav tm="100000">
                                          <p:val>
                                            <p:strVal val="#ppt_w"/>
                                          </p:val>
                                        </p:tav>
                                      </p:tavLst>
                                    </p:anim>
                                    <p:anim calcmode="lin" valueType="num">
                                      <p:cBhvr>
                                        <p:cTn id="41" dur="500" fill="hold"/>
                                        <p:tgtEl>
                                          <p:spTgt spid="9224"/>
                                        </p:tgtEl>
                                        <p:attrNameLst>
                                          <p:attrName>ppt_h</p:attrName>
                                        </p:attrNameLst>
                                      </p:cBhvr>
                                      <p:tavLst>
                                        <p:tav tm="0">
                                          <p:val>
                                            <p:fltVal val="0"/>
                                          </p:val>
                                        </p:tav>
                                        <p:tav tm="100000">
                                          <p:val>
                                            <p:strVal val="#ppt_h"/>
                                          </p:val>
                                        </p:tav>
                                      </p:tavLst>
                                    </p:anim>
                                    <p:animEffect transition="in" filter="fade">
                                      <p:cBhvr>
                                        <p:cTn id="42" dur="500"/>
                                        <p:tgtEl>
                                          <p:spTgt spid="9224"/>
                                        </p:tgtEl>
                                      </p:cBhvr>
                                    </p:animEffect>
                                  </p:childTnLst>
                                  <p:subTnLst>
                                    <p:set>
                                      <p:cBhvr override="childStyle">
                                        <p:cTn dur="1" fill="hold" display="0" masterRel="nextClick" afterEffect="1"/>
                                        <p:tgtEl>
                                          <p:spTgt spid="9224"/>
                                        </p:tgtEl>
                                        <p:attrNameLst>
                                          <p:attrName>style.visibility</p:attrName>
                                        </p:attrNameLst>
                                      </p:cBhvr>
                                      <p:to>
                                        <p:strVal val="hidden"/>
                                      </p:to>
                                    </p:set>
                                  </p:subTnLst>
                                </p:cTn>
                              </p:par>
                            </p:childTnLst>
                          </p:cTn>
                        </p:par>
                        <p:par>
                          <p:cTn id="43" fill="hold">
                            <p:stCondLst>
                              <p:cond delay="500"/>
                            </p:stCondLst>
                            <p:childTnLst>
                              <p:par>
                                <p:cTn id="44" presetID="17" presetClass="exit" presetSubtype="10" fill="hold" nodeType="afterEffect">
                                  <p:stCondLst>
                                    <p:cond delay="5000"/>
                                  </p:stCondLst>
                                  <p:childTnLst>
                                    <p:anim calcmode="lin" valueType="num">
                                      <p:cBhvr>
                                        <p:cTn id="45" dur="500"/>
                                        <p:tgtEl>
                                          <p:spTgt spid="9224"/>
                                        </p:tgtEl>
                                        <p:attrNameLst>
                                          <p:attrName>ppt_w</p:attrName>
                                        </p:attrNameLst>
                                      </p:cBhvr>
                                      <p:tavLst>
                                        <p:tav tm="0">
                                          <p:val>
                                            <p:strVal val="ppt_w"/>
                                          </p:val>
                                        </p:tav>
                                        <p:tav tm="100000">
                                          <p:val>
                                            <p:fltVal val="0"/>
                                          </p:val>
                                        </p:tav>
                                      </p:tavLst>
                                    </p:anim>
                                    <p:anim calcmode="lin" valueType="num">
                                      <p:cBhvr>
                                        <p:cTn id="46" dur="500"/>
                                        <p:tgtEl>
                                          <p:spTgt spid="9224"/>
                                        </p:tgtEl>
                                        <p:attrNameLst>
                                          <p:attrName>ppt_h</p:attrName>
                                        </p:attrNameLst>
                                      </p:cBhvr>
                                      <p:tavLst>
                                        <p:tav tm="0">
                                          <p:val>
                                            <p:strVal val="ppt_h"/>
                                          </p:val>
                                        </p:tav>
                                        <p:tav tm="100000">
                                          <p:val>
                                            <p:strVal val="ppt_h"/>
                                          </p:val>
                                        </p:tav>
                                      </p:tavLst>
                                    </p:anim>
                                    <p:set>
                                      <p:cBhvr>
                                        <p:cTn id="47"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8" restart="whenNotActive" fill="hold" evtFilter="cancelBubble" nodeType="interactiveSeq">
                <p:stCondLst>
                  <p:cond evt="onClick" delay="0">
                    <p:tgtEl>
                      <p:spTgt spid="9218"/>
                    </p:tgtEl>
                  </p:cond>
                </p:stCondLst>
                <p:endSync evt="end" delay="0">
                  <p:rtn val="all"/>
                </p:endSync>
                <p:childTnLst>
                  <p:par>
                    <p:cTn id="49" fill="hold">
                      <p:stCondLst>
                        <p:cond delay="0"/>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228"/>
                                        </p:tgtEl>
                                        <p:attrNameLst>
                                          <p:attrName>style.visibility</p:attrName>
                                        </p:attrNameLst>
                                      </p:cBhvr>
                                      <p:to>
                                        <p:strVal val="visible"/>
                                      </p:to>
                                    </p:set>
                                    <p:anim calcmode="lin" valueType="num">
                                      <p:cBhvr>
                                        <p:cTn id="53" dur="500" fill="hold"/>
                                        <p:tgtEl>
                                          <p:spTgt spid="9228"/>
                                        </p:tgtEl>
                                        <p:attrNameLst>
                                          <p:attrName>ppt_w</p:attrName>
                                        </p:attrNameLst>
                                      </p:cBhvr>
                                      <p:tavLst>
                                        <p:tav tm="0">
                                          <p:val>
                                            <p:fltVal val="0"/>
                                          </p:val>
                                        </p:tav>
                                        <p:tav tm="100000">
                                          <p:val>
                                            <p:strVal val="#ppt_w"/>
                                          </p:val>
                                        </p:tav>
                                      </p:tavLst>
                                    </p:anim>
                                    <p:anim calcmode="lin" valueType="num">
                                      <p:cBhvr>
                                        <p:cTn id="54" dur="500" fill="hold"/>
                                        <p:tgtEl>
                                          <p:spTgt spid="9228"/>
                                        </p:tgtEl>
                                        <p:attrNameLst>
                                          <p:attrName>ppt_h</p:attrName>
                                        </p:attrNameLst>
                                      </p:cBhvr>
                                      <p:tavLst>
                                        <p:tav tm="0">
                                          <p:val>
                                            <p:fltVal val="0"/>
                                          </p:val>
                                        </p:tav>
                                        <p:tav tm="100000">
                                          <p:val>
                                            <p:strVal val="#ppt_h"/>
                                          </p:val>
                                        </p:tav>
                                      </p:tavLst>
                                    </p:anim>
                                    <p:animEffect transition="in" filter="fade">
                                      <p:cBhvr>
                                        <p:cTn id="55" dur="500"/>
                                        <p:tgtEl>
                                          <p:spTgt spid="9228"/>
                                        </p:tgtEl>
                                      </p:cBhvr>
                                    </p:animEffect>
                                  </p:childTnLst>
                                  <p:subTnLst>
                                    <p:set>
                                      <p:cBhvr override="childStyle">
                                        <p:cTn dur="1" fill="hold" display="0" masterRel="nextClick" afterEffect="1"/>
                                        <p:tgtEl>
                                          <p:spTgt spid="9228"/>
                                        </p:tgtEl>
                                        <p:attrNameLst>
                                          <p:attrName>style.visibility</p:attrName>
                                        </p:attrNameLst>
                                      </p:cBhvr>
                                      <p:to>
                                        <p:strVal val="hidden"/>
                                      </p:to>
                                    </p:set>
                                  </p:subTnLst>
                                </p:cTn>
                              </p:par>
                            </p:childTnLst>
                          </p:cTn>
                        </p:par>
                        <p:par>
                          <p:cTn id="56" fill="hold">
                            <p:stCondLst>
                              <p:cond delay="500"/>
                            </p:stCondLst>
                            <p:childTnLst>
                              <p:par>
                                <p:cTn id="57" presetID="17" presetClass="exit" presetSubtype="10" fill="hold" nodeType="afterEffect">
                                  <p:stCondLst>
                                    <p:cond delay="5000"/>
                                  </p:stCondLst>
                                  <p:childTnLst>
                                    <p:anim calcmode="lin" valueType="num">
                                      <p:cBhvr>
                                        <p:cTn id="58" dur="500"/>
                                        <p:tgtEl>
                                          <p:spTgt spid="9228"/>
                                        </p:tgtEl>
                                        <p:attrNameLst>
                                          <p:attrName>ppt_w</p:attrName>
                                        </p:attrNameLst>
                                      </p:cBhvr>
                                      <p:tavLst>
                                        <p:tav tm="0">
                                          <p:val>
                                            <p:strVal val="ppt_w"/>
                                          </p:val>
                                        </p:tav>
                                        <p:tav tm="100000">
                                          <p:val>
                                            <p:fltVal val="0"/>
                                          </p:val>
                                        </p:tav>
                                      </p:tavLst>
                                    </p:anim>
                                    <p:anim calcmode="lin" valueType="num">
                                      <p:cBhvr>
                                        <p:cTn id="59" dur="500"/>
                                        <p:tgtEl>
                                          <p:spTgt spid="9228"/>
                                        </p:tgtEl>
                                        <p:attrNameLst>
                                          <p:attrName>ppt_h</p:attrName>
                                        </p:attrNameLst>
                                      </p:cBhvr>
                                      <p:tavLst>
                                        <p:tav tm="0">
                                          <p:val>
                                            <p:strVal val="ppt_h"/>
                                          </p:val>
                                        </p:tav>
                                        <p:tav tm="100000">
                                          <p:val>
                                            <p:strVal val="ppt_h"/>
                                          </p:val>
                                        </p:tav>
                                      </p:tavLst>
                                    </p:anim>
                                    <p:set>
                                      <p:cBhvr>
                                        <p:cTn id="60"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Anıtkabir Komutanlık Karargahı</a:t>
            </a:r>
            <a:endParaRPr lang="en-US" sz="4000" dirty="0"/>
          </a:p>
        </p:txBody>
      </p:sp>
      <p:sp>
        <p:nvSpPr>
          <p:cNvPr id="3" name="Metin kutusu 2"/>
          <p:cNvSpPr txBox="1"/>
          <p:nvPr/>
        </p:nvSpPr>
        <p:spPr>
          <a:xfrm>
            <a:off x="762120" y="3189802"/>
            <a:ext cx="421656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İdari Kısım</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38326"/>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800" y="1838326"/>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953110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Dinlenme Salonu</a:t>
            </a:r>
            <a:endParaRPr lang="en-US" sz="4000" dirty="0"/>
          </a:p>
        </p:txBody>
      </p:sp>
      <p:sp>
        <p:nvSpPr>
          <p:cNvPr id="3" name="Metin kutusu 2"/>
          <p:cNvSpPr txBox="1"/>
          <p:nvPr/>
        </p:nvSpPr>
        <p:spPr>
          <a:xfrm>
            <a:off x="762120" y="3189802"/>
            <a:ext cx="421656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Bayrak direğinin </a:t>
            </a:r>
            <a:r>
              <a:rPr lang="tr-TR" sz="1400" dirty="0" err="1">
                <a:solidFill>
                  <a:srgbClr val="000000"/>
                </a:solidFill>
              </a:rPr>
              <a:t>bunluğu</a:t>
            </a:r>
            <a:r>
              <a:rPr lang="tr-TR" sz="1400" dirty="0">
                <a:solidFill>
                  <a:srgbClr val="000000"/>
                </a:solidFill>
              </a:rPr>
              <a:t> bölümden merdivenlerle aşağı indikten sonra sağ tarafta yer almaktadır. </a:t>
            </a:r>
          </a:p>
          <a:p>
            <a:endParaRPr lang="tr-TR" sz="1400" dirty="0">
              <a:solidFill>
                <a:srgbClr val="000000"/>
              </a:solidFill>
            </a:endParaRPr>
          </a:p>
          <a:p>
            <a:r>
              <a:rPr lang="tr-TR" sz="1400" dirty="0">
                <a:solidFill>
                  <a:srgbClr val="000000"/>
                </a:solidFill>
              </a:rPr>
              <a:t>Anıtkabir'e gelen ziyaretçilerin dinlenmesi amacıyla yapılmış olan bu bölümde çeşitli yiyecek ve içecekler satılmaktadır.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38326"/>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94380" y="1753053"/>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139992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Konferans  Salonu</a:t>
            </a:r>
            <a:endParaRPr lang="en-US" sz="4000" dirty="0"/>
          </a:p>
        </p:txBody>
      </p:sp>
      <p:sp>
        <p:nvSpPr>
          <p:cNvPr id="3" name="Metin kutusu 2"/>
          <p:cNvSpPr txBox="1"/>
          <p:nvPr/>
        </p:nvSpPr>
        <p:spPr>
          <a:xfrm>
            <a:off x="762120" y="3189802"/>
            <a:ext cx="421656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Bu salonda Atatürk'ün yaşamını, hatırasını ve dünya görüşünü anlatmak, tanıtmak, sevdirmek ve benimsetmek amacı ile planlanmış seminer ve konferanslar düzenlenmektedir.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38326"/>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40010" y="1838326"/>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1203716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Hitabet Kürsüsü</a:t>
            </a:r>
            <a:endParaRPr lang="en-US" sz="4000" dirty="0"/>
          </a:p>
        </p:txBody>
      </p:sp>
      <p:sp>
        <p:nvSpPr>
          <p:cNvPr id="3" name="Metin kutusu 2"/>
          <p:cNvSpPr txBox="1"/>
          <p:nvPr/>
        </p:nvSpPr>
        <p:spPr>
          <a:xfrm>
            <a:off x="762120" y="3189802"/>
            <a:ext cx="421656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Anıtkabir'in en önemli bölümü olan mozoleye çıkan 42 basamaklı merdivenlerin ortasında "hitabet kürsüsü" yer almaktadır. </a:t>
            </a:r>
          </a:p>
          <a:p>
            <a:endParaRPr lang="tr-TR" sz="1400" dirty="0">
              <a:solidFill>
                <a:srgbClr val="000000"/>
              </a:solidFill>
            </a:endParaRPr>
          </a:p>
          <a:p>
            <a:r>
              <a:rPr lang="tr-TR" sz="1400" dirty="0">
                <a:solidFill>
                  <a:srgbClr val="000000"/>
                </a:solidFill>
              </a:rPr>
              <a:t>Mermer kürsünün tören meydanı cephesi dairesel geometrik motiflerle süslü olup, ortasında </a:t>
            </a:r>
            <a:r>
              <a:rPr lang="tr-TR" sz="1400" dirty="0" err="1">
                <a:solidFill>
                  <a:srgbClr val="000000"/>
                </a:solidFill>
              </a:rPr>
              <a:t>ATATÜRK'ün</a:t>
            </a:r>
            <a:r>
              <a:rPr lang="tr-TR" sz="1400" dirty="0">
                <a:solidFill>
                  <a:srgbClr val="000000"/>
                </a:solidFill>
              </a:rPr>
              <a:t> "Hakimiyet Kayıtsız Şartsız Milletindir" sözü yazılıdır.</a:t>
            </a:r>
          </a:p>
          <a:p>
            <a:endParaRPr lang="tr-TR" sz="1400" dirty="0">
              <a:solidFill>
                <a:srgbClr val="000000"/>
              </a:solidFill>
            </a:endParaRPr>
          </a:p>
          <a:p>
            <a:r>
              <a:rPr lang="tr-TR" sz="1400" dirty="0">
                <a:solidFill>
                  <a:srgbClr val="000000"/>
                </a:solidFill>
              </a:rPr>
              <a:t>Kürsü, Kenan </a:t>
            </a:r>
            <a:r>
              <a:rPr lang="tr-TR" sz="1400" dirty="0" err="1">
                <a:solidFill>
                  <a:srgbClr val="000000"/>
                </a:solidFill>
              </a:rPr>
              <a:t>Yontuç'un</a:t>
            </a:r>
            <a:r>
              <a:rPr lang="tr-TR" sz="1400" dirty="0">
                <a:solidFill>
                  <a:srgbClr val="000000"/>
                </a:solidFill>
              </a:rPr>
              <a:t>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38326"/>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41802" y="1838326"/>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185664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466680" y="1676400"/>
            <a:ext cx="4953000" cy="1066200"/>
          </a:xfrm>
        </p:spPr>
        <p:txBody>
          <a:bodyPr/>
          <a:lstStyle/>
          <a:p>
            <a:r>
              <a:rPr lang="tr-TR" sz="4000" dirty="0"/>
              <a:t>Barış Parkı</a:t>
            </a:r>
            <a:endParaRPr lang="en-US" sz="4000" dirty="0"/>
          </a:p>
        </p:txBody>
      </p:sp>
      <p:sp>
        <p:nvSpPr>
          <p:cNvPr id="3" name="Metin kutusu 2"/>
          <p:cNvSpPr txBox="1"/>
          <p:nvPr/>
        </p:nvSpPr>
        <p:spPr>
          <a:xfrm>
            <a:off x="496095" y="2708310"/>
            <a:ext cx="489417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Barış Parkı; Atatürk’ün “Yurtta Sulh, Cihanda Sulh” özdeyişinden ilham alınarak oluşturulmuştur. Barış Parkı’nın çevre düzenlemesine ilişkin uygulama projeleri Prof. Dr. Sadri Aran tarafından hazırlanmıştır. Bu projeye göre; Anıttepe’nin eteklerinde yüksek ve büyük hacimli ağaçlardan yeşil kitleler oluşturulacak, bu kitleler </a:t>
            </a:r>
            <a:r>
              <a:rPr lang="tr-TR" sz="1400" dirty="0" err="1">
                <a:solidFill>
                  <a:srgbClr val="000000"/>
                </a:solidFill>
              </a:rPr>
              <a:t>Anıt’a</a:t>
            </a:r>
            <a:r>
              <a:rPr lang="tr-TR" sz="1400" dirty="0">
                <a:solidFill>
                  <a:srgbClr val="000000"/>
                </a:solidFill>
              </a:rPr>
              <a:t> yaklaştıkça alçalarak renkleri </a:t>
            </a:r>
            <a:r>
              <a:rPr lang="tr-TR" sz="1400" dirty="0" err="1">
                <a:solidFill>
                  <a:srgbClr val="000000"/>
                </a:solidFill>
              </a:rPr>
              <a:t>bozlaşacak</a:t>
            </a:r>
            <a:r>
              <a:rPr lang="tr-TR" sz="1400" dirty="0">
                <a:solidFill>
                  <a:srgbClr val="000000"/>
                </a:solidFill>
              </a:rPr>
              <a:t> ve bozkırın basık formlu ve boz renkli bitki fizyonomisine bürünerek, </a:t>
            </a:r>
            <a:r>
              <a:rPr lang="tr-TR" sz="1400" dirty="0" err="1">
                <a:solidFill>
                  <a:srgbClr val="000000"/>
                </a:solidFill>
              </a:rPr>
              <a:t>Anıt’ın</a:t>
            </a:r>
            <a:r>
              <a:rPr lang="tr-TR" sz="1400" dirty="0">
                <a:solidFill>
                  <a:srgbClr val="000000"/>
                </a:solidFill>
              </a:rPr>
              <a:t> heybetli yapısı önünde adeta sönüp silinecektir.     Barış Parkı, dünyanın 24 ülkesinden (Afganistan, A.B.D., Almanya, Avusturya, Belçika, Çin, Danimarka, Finlandiya, Fransa, Hindistan, Irak, İngiltere, İspanya, İsrail, İsveç, İtalya, Japonya, Kanada, Mısır, Kıbrıs, Norveç, Portekiz, Yugoslavya, Yunanistan) ve Anadolu’nun çeşitli bölgelerinden getirilen ağaçlar ve süs bitkilerinden oluşturulmuştur. Bugün Barış Parkı’nda 104 ayrı türde yaklaşık 49.500 adet süs ağaç, </a:t>
            </a:r>
            <a:r>
              <a:rPr lang="tr-TR" sz="1400" dirty="0" err="1">
                <a:solidFill>
                  <a:srgbClr val="000000"/>
                </a:solidFill>
              </a:rPr>
              <a:t>ağaçcık</a:t>
            </a:r>
            <a:r>
              <a:rPr lang="tr-TR" sz="1400" dirty="0">
                <a:solidFill>
                  <a:srgbClr val="000000"/>
                </a:solidFill>
              </a:rPr>
              <a:t> ve çalısı bulunmaktadır.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38326"/>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41802" y="1838326"/>
            <a:ext cx="5677988" cy="425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010610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371600" y="2833899"/>
            <a:ext cx="2864887" cy="3477875"/>
          </a:xfrm>
          <a:prstGeom prst="rect">
            <a:avLst/>
          </a:prstGeom>
          <a:noFill/>
        </p:spPr>
        <p:txBody>
          <a:bodyPr wrap="none" rtlCol="0">
            <a:spAutoFit/>
          </a:bodyPr>
          <a:lstStyle/>
          <a:p>
            <a:pPr algn="ctr"/>
            <a:r>
              <a:rPr lang="tr-TR" sz="2000" b="1" dirty="0">
                <a:solidFill>
                  <a:schemeClr val="bg1">
                    <a:lumMod val="95000"/>
                  </a:schemeClr>
                </a:solidFill>
              </a:rPr>
              <a:t>Kaynak : TSK Arşivi</a:t>
            </a:r>
          </a:p>
          <a:p>
            <a:pPr algn="ctr"/>
            <a:endParaRPr lang="tr-TR" sz="2000" b="1" dirty="0">
              <a:solidFill>
                <a:schemeClr val="bg1">
                  <a:lumMod val="95000"/>
                </a:schemeClr>
              </a:solidFill>
            </a:endParaRPr>
          </a:p>
          <a:p>
            <a:pPr algn="ctr"/>
            <a:r>
              <a:rPr lang="tr-TR" sz="2000" b="1" dirty="0">
                <a:solidFill>
                  <a:schemeClr val="bg1">
                    <a:lumMod val="95000"/>
                  </a:schemeClr>
                </a:solidFill>
              </a:rPr>
              <a:t>Slayt Hazırlama</a:t>
            </a:r>
          </a:p>
          <a:p>
            <a:pPr algn="ctr"/>
            <a:endParaRPr lang="tr-TR" sz="2000" b="1" dirty="0">
              <a:solidFill>
                <a:schemeClr val="bg1">
                  <a:lumMod val="95000"/>
                </a:schemeClr>
              </a:solidFill>
            </a:endParaRPr>
          </a:p>
          <a:p>
            <a:pPr algn="ctr"/>
            <a:r>
              <a:rPr lang="tr-TR" sz="2000" b="1" dirty="0">
                <a:solidFill>
                  <a:schemeClr val="bg1">
                    <a:lumMod val="95000"/>
                  </a:schemeClr>
                </a:solidFill>
              </a:rPr>
              <a:t>Muhammet BOZKURT</a:t>
            </a:r>
          </a:p>
          <a:p>
            <a:pPr algn="ctr"/>
            <a:endParaRPr lang="tr-TR" sz="2000" b="1" dirty="0">
              <a:solidFill>
                <a:schemeClr val="bg1">
                  <a:lumMod val="95000"/>
                </a:schemeClr>
              </a:solidFill>
            </a:endParaRPr>
          </a:p>
          <a:p>
            <a:pPr algn="ctr"/>
            <a:r>
              <a:rPr lang="tr-TR" sz="2000" b="1" dirty="0">
                <a:solidFill>
                  <a:schemeClr val="bg1">
                    <a:lumMod val="95000"/>
                  </a:schemeClr>
                </a:solidFill>
              </a:rPr>
              <a:t>info@mebders.com</a:t>
            </a:r>
          </a:p>
          <a:p>
            <a:pPr algn="ctr"/>
            <a:endParaRPr lang="tr-TR" sz="2000" b="1" dirty="0">
              <a:solidFill>
                <a:schemeClr val="bg1">
                  <a:lumMod val="95000"/>
                </a:schemeClr>
              </a:solidFill>
            </a:endParaRPr>
          </a:p>
          <a:p>
            <a:pPr algn="ctr"/>
            <a:r>
              <a:rPr lang="tr-TR"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rId2"/>
              </a:rPr>
              <a:t>www.mebders.com</a:t>
            </a:r>
            <a:endParaRPr lang="tr-TR"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endParaRPr lang="tr-TR" sz="2000" b="1" dirty="0">
              <a:solidFill>
                <a:schemeClr val="bg1">
                  <a:lumMod val="95000"/>
                </a:schemeClr>
              </a:solidFill>
            </a:endParaRPr>
          </a:p>
          <a:p>
            <a:pPr algn="ctr"/>
            <a:r>
              <a:rPr lang="tr-TR" sz="2000" b="1" dirty="0">
                <a:solidFill>
                  <a:schemeClr val="bg1">
                    <a:lumMod val="95000"/>
                  </a:schemeClr>
                </a:solidFill>
              </a:rPr>
              <a:t>©</a:t>
            </a:r>
            <a:r>
              <a:rPr lang="tr-TR" sz="2000" b="1" dirty="0">
                <a:solidFill>
                  <a:schemeClr val="accent5">
                    <a:lumMod val="90000"/>
                  </a:schemeClr>
                </a:solidFill>
              </a:rPr>
              <a:t>mebders.com</a:t>
            </a:r>
          </a:p>
        </p:txBody>
      </p:sp>
      <p:sp>
        <p:nvSpPr>
          <p:cNvPr id="11" name="Yuvarlatılmış Dikdörtgen 10">
            <a:hlinkClick r:id="" action="ppaction://hlinkshowjump?jump=endshow"/>
          </p:cNvPr>
          <p:cNvSpPr/>
          <p:nvPr/>
        </p:nvSpPr>
        <p:spPr>
          <a:xfrm>
            <a:off x="4953000" y="632460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cSld>
  <p:clrMapOvr>
    <a:masterClrMapping/>
  </p:clrMapOvr>
  <mc:AlternateContent xmlns:mc="http://schemas.openxmlformats.org/markup-compatibility/2006" xmlns:p14="http://schemas.microsoft.com/office/powerpoint/2010/main">
    <mc:Choice Requires="p14">
      <p:transition spd="slow" p14:dur="2000" advClick="0">
        <p:sndAc>
          <p:endSnd/>
        </p:sndAc>
      </p:transition>
    </mc:Choice>
    <mc:Fallback xmlns="">
      <p:transition spd="slow" advClick="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Hürriyet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Aslanlı </a:t>
            </a:r>
            <a:r>
              <a:rPr lang="tr-TR" sz="1400" dirty="0" err="1">
                <a:solidFill>
                  <a:srgbClr val="000000"/>
                </a:solidFill>
              </a:rPr>
              <a:t>Yol'un</a:t>
            </a:r>
            <a:r>
              <a:rPr lang="tr-TR" sz="1400" dirty="0">
                <a:solidFill>
                  <a:srgbClr val="000000"/>
                </a:solidFill>
              </a:rPr>
              <a:t> sol başında bulunan Hürriyet Kulesi içindeki kabartmada; elinde "Hürriyet Beyannamesi" tutan melek figürü ile yanında şaha kalkmış bir at tasvir edilmiştir. </a:t>
            </a:r>
          </a:p>
          <a:p>
            <a:endParaRPr lang="tr-TR" sz="1400" dirty="0">
              <a:solidFill>
                <a:srgbClr val="000000"/>
              </a:solidFill>
            </a:endParaRPr>
          </a:p>
          <a:p>
            <a:r>
              <a:rPr lang="tr-TR" sz="1400" dirty="0">
                <a:solidFill>
                  <a:srgbClr val="000000"/>
                </a:solidFill>
              </a:rPr>
              <a:t>Melek bağımsızlığın kutsallığını, at ise bağımsızlığı sembolize etmektedir. </a:t>
            </a:r>
          </a:p>
          <a:p>
            <a:r>
              <a:rPr lang="tr-TR" sz="1400" dirty="0">
                <a:solidFill>
                  <a:srgbClr val="000000"/>
                </a:solidFill>
              </a:rPr>
              <a:t>Kabartma Zühtü </a:t>
            </a:r>
            <a:r>
              <a:rPr lang="tr-TR" sz="1400" dirty="0" err="1">
                <a:solidFill>
                  <a:srgbClr val="000000"/>
                </a:solidFill>
              </a:rPr>
              <a:t>Müridoğlu'nun</a:t>
            </a:r>
            <a:r>
              <a:rPr lang="tr-TR" sz="1400" dirty="0">
                <a:solidFill>
                  <a:srgbClr val="000000"/>
                </a:solidFill>
              </a:rPr>
              <a:t> eseridir. Kule duvarlarında Atatürk'ün Hürriyet ile ilgili özlü sözleri yer almaktadır. </a:t>
            </a:r>
          </a:p>
          <a:p>
            <a:endParaRPr lang="tr-TR" sz="1400" dirty="0">
              <a:solidFill>
                <a:srgbClr val="000000"/>
              </a:solidFill>
            </a:endParaRPr>
          </a:p>
          <a:p>
            <a:r>
              <a:rPr lang="tr-TR" sz="1400" dirty="0">
                <a:solidFill>
                  <a:srgbClr val="000000"/>
                </a:solidFill>
              </a:rPr>
              <a:t>Kule içerisinde ise Anıtkabir'in inşaat çalışmalarını gösteren fotoğraf sergisi ile inşaatta kullanılan taş örnekleri bulunmaktadır.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3"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58000" y="5410200"/>
            <a:ext cx="1600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603059" y="249775"/>
            <a:ext cx="4407528" cy="58767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42022" y="1701570"/>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146734" y="1436356"/>
            <a:ext cx="6162059" cy="4621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814251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Kadın Heykel Grubu</a:t>
            </a:r>
            <a:endParaRPr lang="en-US" sz="4000" dirty="0"/>
          </a:p>
        </p:txBody>
      </p:sp>
      <p:sp>
        <p:nvSpPr>
          <p:cNvPr id="3" name="Metin kutusu 2"/>
          <p:cNvSpPr txBox="1"/>
          <p:nvPr/>
        </p:nvSpPr>
        <p:spPr>
          <a:xfrm>
            <a:off x="783000" y="3403450"/>
            <a:ext cx="4191000" cy="24622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İstiklal kulesinin önünde, ulusal giysiler giymiş üç kadından;</a:t>
            </a:r>
          </a:p>
          <a:p>
            <a:r>
              <a:rPr lang="tr-TR" sz="1400" dirty="0">
                <a:solidFill>
                  <a:srgbClr val="000000"/>
                </a:solidFill>
              </a:rPr>
              <a:t> kenardakiler bereketli topraklarımızı simgeleyen buğday başaklarından oluşan ve yere kadar uzanan kalın bir çelenk tutmaktadır. </a:t>
            </a:r>
          </a:p>
          <a:p>
            <a:endParaRPr lang="tr-TR" sz="1400" dirty="0">
              <a:solidFill>
                <a:srgbClr val="000000"/>
              </a:solidFill>
            </a:endParaRPr>
          </a:p>
          <a:p>
            <a:r>
              <a:rPr lang="tr-TR" sz="1400" dirty="0">
                <a:solidFill>
                  <a:srgbClr val="000000"/>
                </a:solidFill>
              </a:rPr>
              <a:t>Soldaki kadın, ileri uzattığı elindeki kapla Atatürk'e Tanrıdan rahmet dilemekte, ortadaki kadın eliyle yüzünü kapatmış ağlamaktadır. </a:t>
            </a:r>
          </a:p>
          <a:p>
            <a:endParaRPr lang="tr-TR" sz="1400" dirty="0">
              <a:solidFill>
                <a:srgbClr val="000000"/>
              </a:solidFill>
            </a:endParaRPr>
          </a:p>
          <a:p>
            <a:r>
              <a:rPr lang="tr-TR" sz="1400" dirty="0">
                <a:solidFill>
                  <a:srgbClr val="000000"/>
                </a:solidFill>
              </a:rPr>
              <a:t>Heykel grubu Hüseyin Özkan'ın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1" y="1752600"/>
            <a:ext cx="1751492" cy="127845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95301" y="725570"/>
            <a:ext cx="5410200" cy="53557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553981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Erkek Heykel Grubu</a:t>
            </a:r>
            <a:endParaRPr lang="en-US" sz="4000" dirty="0"/>
          </a:p>
        </p:txBody>
      </p:sp>
      <p:sp>
        <p:nvSpPr>
          <p:cNvPr id="3" name="Metin kutusu 2"/>
          <p:cNvSpPr txBox="1"/>
          <p:nvPr/>
        </p:nvSpPr>
        <p:spPr>
          <a:xfrm>
            <a:off x="783000" y="3403450"/>
            <a:ext cx="41910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Hürriyet Kulesi'nin önünde üç erkek heykelinden oluşan bu grupta, sağdaki erkek başında miğferi ve kalın kaputu ile Türk askeri, yani Mehmetçik, onun yanında elinde kitabıyla Türk gençliği ve aydın insanı, biraz gerisinde ise yerel kıyafetlerle Türk Köylüsü temsil edilmiştir. </a:t>
            </a:r>
          </a:p>
          <a:p>
            <a:endParaRPr lang="tr-TR" sz="1400" dirty="0">
              <a:solidFill>
                <a:srgbClr val="000000"/>
              </a:solidFill>
            </a:endParaRPr>
          </a:p>
          <a:p>
            <a:r>
              <a:rPr lang="tr-TR" sz="1400" dirty="0">
                <a:solidFill>
                  <a:srgbClr val="000000"/>
                </a:solidFill>
              </a:rPr>
              <a:t>Heykel grubu, Hüseyin Özkan'ın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58000" y="1828800"/>
            <a:ext cx="1600199" cy="120225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33400" y="457200"/>
            <a:ext cx="5322235" cy="56671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1834224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Aslanlı Yol</a:t>
            </a:r>
            <a:endParaRPr lang="en-US" sz="4000" dirty="0"/>
          </a:p>
        </p:txBody>
      </p:sp>
      <p:sp>
        <p:nvSpPr>
          <p:cNvPr id="3" name="Metin kutusu 2"/>
          <p:cNvSpPr txBox="1"/>
          <p:nvPr/>
        </p:nvSpPr>
        <p:spPr>
          <a:xfrm>
            <a:off x="762000" y="2895600"/>
            <a:ext cx="4203900"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Anıtkabir'e Tandoğan kapısından girildiğinde Barış Parkı içerisinde uzanan yoldan Aslanlı Yol başındaki 26 basamaklı geniş merdivenlere ulaşılır. </a:t>
            </a:r>
          </a:p>
          <a:p>
            <a:r>
              <a:rPr lang="tr-TR" sz="1400" dirty="0">
                <a:solidFill>
                  <a:srgbClr val="000000"/>
                </a:solidFill>
              </a:rPr>
              <a:t>Merdivenin hemen başında karşılıklı olarak İstiklâl ve Hürriyet kuleleri ile üçlü kadın ve erkek heykel grupları yer almaktadır. </a:t>
            </a:r>
          </a:p>
          <a:p>
            <a:r>
              <a:rPr lang="tr-TR" sz="1400" dirty="0">
                <a:solidFill>
                  <a:srgbClr val="000000"/>
                </a:solidFill>
              </a:rPr>
              <a:t>Ziyaretçileri Atatürk'ün yüce huzuruna hazırlamak için yapılmış olan 262 m. uzunluğundaki yolun iki yanında oturmuş pozisyonda 24 aslan heykeli bulunmaktadır. Anadolu'nun eski uygarlıklarından Hititler' de ve Türk mitolojisinde kudreti simgeleyen aslanlar, Türk Milletinin birlik ve bütünlüğünü temsilen çift yapılmışlardır. </a:t>
            </a:r>
          </a:p>
          <a:p>
            <a:r>
              <a:rPr lang="tr-TR" sz="1400" dirty="0">
                <a:solidFill>
                  <a:srgbClr val="000000"/>
                </a:solidFill>
              </a:rPr>
              <a:t>Aslanlar Türk </a:t>
            </a:r>
            <a:r>
              <a:rPr lang="tr-TR" sz="1400" dirty="0" err="1">
                <a:solidFill>
                  <a:srgbClr val="000000"/>
                </a:solidFill>
              </a:rPr>
              <a:t>Ulusu'nun</a:t>
            </a:r>
            <a:r>
              <a:rPr lang="tr-TR" sz="1400" dirty="0">
                <a:solidFill>
                  <a:srgbClr val="000000"/>
                </a:solidFill>
              </a:rPr>
              <a:t> kuvvet ve kudretini simgelemektedir. Heykeller Hüseyin Özkan'ın eseridir.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829854"/>
            <a:ext cx="167639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800" y="1803184"/>
            <a:ext cx="5791830" cy="4343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363647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Tören Meydanı</a:t>
            </a:r>
            <a:endParaRPr lang="en-US" sz="4000" dirty="0"/>
          </a:p>
        </p:txBody>
      </p:sp>
      <p:sp>
        <p:nvSpPr>
          <p:cNvPr id="3" name="Metin kutusu 2"/>
          <p:cNvSpPr txBox="1"/>
          <p:nvPr/>
        </p:nvSpPr>
        <p:spPr>
          <a:xfrm>
            <a:off x="770100" y="3270589"/>
            <a:ext cx="42039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Aslanlı yolun sonunda yer alan tören meydanı 129 x 84.25 metre boyutlarındadır. </a:t>
            </a:r>
          </a:p>
          <a:p>
            <a:endParaRPr lang="tr-TR" sz="1400" dirty="0">
              <a:solidFill>
                <a:srgbClr val="000000"/>
              </a:solidFill>
            </a:endParaRPr>
          </a:p>
          <a:p>
            <a:r>
              <a:rPr lang="tr-TR" sz="1400" dirty="0">
                <a:solidFill>
                  <a:srgbClr val="000000"/>
                </a:solidFill>
              </a:rPr>
              <a:t>15 bin kişi kapasiteli olup, zemini; siyah, kırmızı, sarı ve beyaz renkte traverten taşlardan oluşan 373 adet halı ve kilim deseniyle bezenmiştir.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819900" y="1829854"/>
            <a:ext cx="1638300" cy="1200149"/>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04800" y="1791150"/>
            <a:ext cx="5791829" cy="4343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5"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0" name="Yuvarlatılmış Dikdörtgen 9">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9150321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218"/>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228"/>
                                        </p:tgtEl>
                                        <p:attrNameLst>
                                          <p:attrName>style.visibility</p:attrName>
                                        </p:attrNameLst>
                                      </p:cBhvr>
                                      <p:to>
                                        <p:strVal val="visible"/>
                                      </p:to>
                                    </p:set>
                                    <p:animEffect transition="in" filter="wheel(1)">
                                      <p:cBhvr>
                                        <p:cTn id="19" dur="2000"/>
                                        <p:tgtEl>
                                          <p:spTgt spid="9228"/>
                                        </p:tgtEl>
                                      </p:cBhvr>
                                    </p:animEffect>
                                  </p:childTnLst>
                                </p:cTn>
                              </p:par>
                            </p:childTnLst>
                          </p:cTn>
                        </p:par>
                        <p:par>
                          <p:cTn id="20" fill="hold">
                            <p:stCondLst>
                              <p:cond delay="2000"/>
                            </p:stCondLst>
                            <p:childTnLst>
                              <p:par>
                                <p:cTn id="21" presetID="17" presetClass="exit" presetSubtype="10" fill="hold" nodeType="afterEffect">
                                  <p:stCondLst>
                                    <p:cond delay="5000"/>
                                  </p:stCondLst>
                                  <p:childTnLst>
                                    <p:anim calcmode="lin" valueType="num">
                                      <p:cBhvr>
                                        <p:cTn id="22" dur="500"/>
                                        <p:tgtEl>
                                          <p:spTgt spid="9228"/>
                                        </p:tgtEl>
                                        <p:attrNameLst>
                                          <p:attrName>ppt_w</p:attrName>
                                        </p:attrNameLst>
                                      </p:cBhvr>
                                      <p:tavLst>
                                        <p:tav tm="0">
                                          <p:val>
                                            <p:strVal val="ppt_w"/>
                                          </p:val>
                                        </p:tav>
                                        <p:tav tm="100000">
                                          <p:val>
                                            <p:fltVal val="0"/>
                                          </p:val>
                                        </p:tav>
                                      </p:tavLst>
                                    </p:anim>
                                    <p:anim calcmode="lin" valueType="num">
                                      <p:cBhvr>
                                        <p:cTn id="23" dur="500"/>
                                        <p:tgtEl>
                                          <p:spTgt spid="9228"/>
                                        </p:tgtEl>
                                        <p:attrNameLst>
                                          <p:attrName>ppt_h</p:attrName>
                                        </p:attrNameLst>
                                      </p:cBhvr>
                                      <p:tavLst>
                                        <p:tav tm="0">
                                          <p:val>
                                            <p:strVal val="ppt_h"/>
                                          </p:val>
                                        </p:tav>
                                        <p:tav tm="100000">
                                          <p:val>
                                            <p:strVal val="ppt_h"/>
                                          </p:val>
                                        </p:tav>
                                      </p:tavLst>
                                    </p:anim>
                                    <p:set>
                                      <p:cBhvr>
                                        <p:cTn id="2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533400" y="1981200"/>
            <a:ext cx="4495800" cy="762000"/>
          </a:xfrm>
        </p:spPr>
        <p:txBody>
          <a:bodyPr/>
          <a:lstStyle/>
          <a:p>
            <a:r>
              <a:rPr lang="tr-TR" sz="4000" dirty="0"/>
              <a:t>Mehmetçik Kulesi</a:t>
            </a:r>
            <a:endParaRPr lang="en-US" sz="4000" dirty="0"/>
          </a:p>
        </p:txBody>
      </p:sp>
      <p:sp>
        <p:nvSpPr>
          <p:cNvPr id="3" name="Metin kutusu 2"/>
          <p:cNvSpPr txBox="1"/>
          <p:nvPr/>
        </p:nvSpPr>
        <p:spPr>
          <a:xfrm>
            <a:off x="762000" y="2987457"/>
            <a:ext cx="419100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dirty="0">
                <a:solidFill>
                  <a:srgbClr val="000000"/>
                </a:solidFill>
              </a:rPr>
              <a:t>Aslanlı yolun bitiminde sağda yer alan kulenin dış yüzeyinde, cepheye gitmekte olan Mehmetçik ile elini asker oğlunun omzuna atmış, onu vatan için savaşa gönderen anne tasvir edilmiştir. </a:t>
            </a:r>
          </a:p>
          <a:p>
            <a:endParaRPr lang="tr-TR" sz="1400" dirty="0">
              <a:solidFill>
                <a:srgbClr val="000000"/>
              </a:solidFill>
            </a:endParaRPr>
          </a:p>
          <a:p>
            <a:r>
              <a:rPr lang="tr-TR" sz="1400" dirty="0">
                <a:solidFill>
                  <a:srgbClr val="000000"/>
                </a:solidFill>
              </a:rPr>
              <a:t>Kabartma Zühtü </a:t>
            </a:r>
            <a:r>
              <a:rPr lang="tr-TR" sz="1400" dirty="0" err="1">
                <a:solidFill>
                  <a:srgbClr val="000000"/>
                </a:solidFill>
              </a:rPr>
              <a:t>Müridoğlu'nun</a:t>
            </a:r>
            <a:r>
              <a:rPr lang="tr-TR" sz="1400" dirty="0">
                <a:solidFill>
                  <a:srgbClr val="000000"/>
                </a:solidFill>
              </a:rPr>
              <a:t> eseridir. Kulenin duvarlarında Atatürk'ün Mehmetçik ve Türk kadınları hakkında söylediği özlü sözler yer almaktadır. </a:t>
            </a:r>
          </a:p>
          <a:p>
            <a:endParaRPr lang="tr-TR" sz="1400" dirty="0">
              <a:solidFill>
                <a:srgbClr val="000000"/>
              </a:solidFill>
            </a:endParaRPr>
          </a:p>
          <a:p>
            <a:r>
              <a:rPr lang="tr-TR" sz="1400" dirty="0">
                <a:solidFill>
                  <a:srgbClr val="000000"/>
                </a:solidFill>
              </a:rPr>
              <a:t>Kulenin içerisinde ise; </a:t>
            </a:r>
            <a:r>
              <a:rPr lang="tr-TR" sz="1400" dirty="0" err="1">
                <a:solidFill>
                  <a:srgbClr val="000000"/>
                </a:solidFill>
              </a:rPr>
              <a:t>Sinevizyon</a:t>
            </a:r>
            <a:r>
              <a:rPr lang="tr-TR" sz="1400" dirty="0">
                <a:solidFill>
                  <a:srgbClr val="000000"/>
                </a:solidFill>
              </a:rPr>
              <a:t> Salonu bulunmaktadır. </a:t>
            </a:r>
          </a:p>
          <a:p>
            <a:endParaRPr lang="tr-TR" sz="1400" dirty="0">
              <a:solidFill>
                <a:srgbClr val="000000"/>
              </a:solidFill>
            </a:endParaRPr>
          </a:p>
          <a:p>
            <a:r>
              <a:rPr lang="tr-TR" sz="1400" dirty="0" err="1">
                <a:solidFill>
                  <a:srgbClr val="000000"/>
                </a:solidFill>
              </a:rPr>
              <a:t>Sinevizyon</a:t>
            </a:r>
            <a:r>
              <a:rPr lang="tr-TR" sz="1400" dirty="0">
                <a:solidFill>
                  <a:srgbClr val="000000"/>
                </a:solidFill>
              </a:rPr>
              <a:t> Salonu’nda Atatürk ve Anıtkabir konulu gösterimler yapılmaktadır.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781800" y="1734380"/>
            <a:ext cx="1751492" cy="13136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781800" y="35814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79242" y="5454650"/>
            <a:ext cx="1556608" cy="1206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tretch>
            <a:fillRect/>
          </a:stretch>
        </p:blipFill>
        <p:spPr bwMode="auto">
          <a:xfrm>
            <a:off x="762000" y="219296"/>
            <a:ext cx="4407528" cy="58767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6" name="Picture 10"/>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342022" y="1669918"/>
            <a:ext cx="5920756" cy="44405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28" name="Picture 12"/>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221371" y="1466680"/>
            <a:ext cx="6162058" cy="4621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Metin kutusu 6"/>
          <p:cNvSpPr txBox="1"/>
          <p:nvPr/>
        </p:nvSpPr>
        <p:spPr>
          <a:xfrm>
            <a:off x="6717671" y="168057"/>
            <a:ext cx="1815622" cy="1032923"/>
          </a:xfrm>
          <a:prstGeom prst="rect">
            <a:avLst/>
          </a:prstGeom>
          <a:noFill/>
        </p:spPr>
        <p:txBody>
          <a:bodyPr wrap="none" rtlCol="0">
            <a:normAutofit fontScale="92500" lnSpcReduction="20000"/>
          </a:bodyPr>
          <a:lstStyle/>
          <a:p>
            <a:r>
              <a:rPr lang="tr-TR" sz="1300" dirty="0">
                <a:solidFill>
                  <a:srgbClr val="FFFFFF">
                    <a:lumMod val="95000"/>
                  </a:srgbClr>
                </a:solidFill>
              </a:rPr>
              <a:t>Resimleri büyütmek için </a:t>
            </a:r>
          </a:p>
          <a:p>
            <a:r>
              <a:rPr lang="tr-TR" sz="1300" dirty="0">
                <a:solidFill>
                  <a:srgbClr val="FFFFFF">
                    <a:lumMod val="95000"/>
                  </a:srgbClr>
                </a:solidFill>
              </a:rPr>
              <a:t>küçük resimlere tıklayın.</a:t>
            </a:r>
          </a:p>
          <a:p>
            <a:endParaRPr lang="tr-TR" sz="1300" dirty="0">
              <a:solidFill>
                <a:srgbClr val="FFFFFF">
                  <a:lumMod val="95000"/>
                </a:srgbClr>
              </a:solidFill>
            </a:endParaRPr>
          </a:p>
          <a:p>
            <a:r>
              <a:rPr lang="tr-TR" sz="1300" dirty="0">
                <a:solidFill>
                  <a:srgbClr val="FFFFFF">
                    <a:lumMod val="95000"/>
                  </a:srgbClr>
                </a:solidFill>
              </a:rPr>
              <a:t>Büyük resmi kapatmak </a:t>
            </a:r>
          </a:p>
          <a:p>
            <a:r>
              <a:rPr lang="tr-TR" sz="1300" dirty="0">
                <a:solidFill>
                  <a:srgbClr val="FFFFFF">
                    <a:lumMod val="95000"/>
                  </a:srgbClr>
                </a:solidFill>
              </a:rPr>
              <a:t>için yine küçük resimlere</a:t>
            </a:r>
          </a:p>
          <a:p>
            <a:r>
              <a:rPr lang="tr-TR" sz="1300" dirty="0">
                <a:solidFill>
                  <a:srgbClr val="FFFFFF">
                    <a:lumMod val="95000"/>
                  </a:srgbClr>
                </a:solidFill>
              </a:rPr>
              <a:t>tıklayın</a:t>
            </a:r>
          </a:p>
          <a:p>
            <a:endParaRPr lang="tr-TR" dirty="0">
              <a:solidFill>
                <a:srgbClr val="FFFFFF">
                  <a:lumMod val="95000"/>
                </a:srgbClr>
              </a:solidFill>
            </a:endParaRPr>
          </a:p>
        </p:txBody>
      </p:sp>
      <p:sp>
        <p:nvSpPr>
          <p:cNvPr id="11" name="Yuvarlatılmış Dikdörtgen 10">
            <a:hlinkClick r:id="" action="ppaction://hlinkshowjump?jump=previousslide"/>
          </p:cNvPr>
          <p:cNvSpPr/>
          <p:nvPr/>
        </p:nvSpPr>
        <p:spPr>
          <a:xfrm>
            <a:off x="466680" y="6327664"/>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Önceki</a:t>
            </a:r>
          </a:p>
        </p:txBody>
      </p:sp>
      <p:sp>
        <p:nvSpPr>
          <p:cNvPr id="12" name="Yuvarlatılmış Dikdörtgen 11">
            <a:hlinkClick r:id="rId9" action="ppaction://hlinksldjump"/>
          </p:cNvPr>
          <p:cNvSpPr/>
          <p:nvPr/>
        </p:nvSpPr>
        <p:spPr>
          <a:xfrm>
            <a:off x="2438400" y="6327049"/>
            <a:ext cx="864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err="1">
                <a:solidFill>
                  <a:srgbClr val="7E0000"/>
                </a:solidFill>
              </a:rPr>
              <a:t>Anasayfa</a:t>
            </a:r>
            <a:endParaRPr lang="tr-TR" sz="1200" dirty="0">
              <a:solidFill>
                <a:srgbClr val="7E0000"/>
              </a:solidFill>
            </a:endParaRPr>
          </a:p>
        </p:txBody>
      </p:sp>
      <p:sp>
        <p:nvSpPr>
          <p:cNvPr id="13" name="Yuvarlatılmış Dikdörtgen 12">
            <a:hlinkClick r:id="" action="ppaction://hlinkshowjump?jump=nextslide"/>
          </p:cNvPr>
          <p:cNvSpPr/>
          <p:nvPr/>
        </p:nvSpPr>
        <p:spPr>
          <a:xfrm>
            <a:off x="4614000" y="6324600"/>
            <a:ext cx="720000" cy="28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Sonraki</a:t>
            </a:r>
          </a:p>
        </p:txBody>
      </p:sp>
      <p:sp>
        <p:nvSpPr>
          <p:cNvPr id="14" name="Yuvarlatılmış Dikdörtgen 13">
            <a:hlinkClick r:id="" action="ppaction://hlinkshowjump?jump=lastslide"/>
          </p:cNvPr>
          <p:cNvSpPr/>
          <p:nvPr/>
        </p:nvSpPr>
        <p:spPr>
          <a:xfrm>
            <a:off x="8583930" y="6372570"/>
            <a:ext cx="560070" cy="314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rgbClr val="7E0000"/>
                </a:solidFill>
              </a:rPr>
              <a:t>Çıkış</a:t>
            </a:r>
          </a:p>
        </p:txBody>
      </p:sp>
    </p:spTree>
    <p:extLst>
      <p:ext uri="{BB962C8B-B14F-4D97-AF65-F5344CB8AC3E}">
        <p14:creationId xmlns:p14="http://schemas.microsoft.com/office/powerpoint/2010/main" val="25865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dissolve">
                                      <p:cBhvr>
                                        <p:cTn id="13" dur="1500"/>
                                        <p:tgtEl>
                                          <p:spTgt spid="9218"/>
                                        </p:tgtEl>
                                      </p:cBhvr>
                                    </p:animEffect>
                                  </p:childTnLst>
                                </p:cTn>
                              </p:par>
                            </p:childTnLst>
                          </p:cTn>
                        </p:par>
                        <p:par>
                          <p:cTn id="14" fill="hold">
                            <p:stCondLst>
                              <p:cond delay="2500"/>
                            </p:stCondLst>
                            <p:childTnLst>
                              <p:par>
                                <p:cTn id="15" presetID="9"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dissolve">
                                      <p:cBhvr>
                                        <p:cTn id="17" dur="1500"/>
                                        <p:tgtEl>
                                          <p:spTgt spid="9220"/>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dissolve">
                                      <p:cBhvr>
                                        <p:cTn id="21" dur="1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9220"/>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animEffect transition="in" filter="wheel(1)">
                                      <p:cBhvr>
                                        <p:cTn id="27" dur="2000"/>
                                        <p:tgtEl>
                                          <p:spTgt spid="9226"/>
                                        </p:tgtEl>
                                      </p:cBhvr>
                                    </p:animEffect>
                                  </p:childTnLst>
                                </p:cTn>
                              </p:par>
                            </p:childTnLst>
                          </p:cTn>
                        </p:par>
                        <p:par>
                          <p:cTn id="28" fill="hold">
                            <p:stCondLst>
                              <p:cond delay="2000"/>
                            </p:stCondLst>
                            <p:childTnLst>
                              <p:par>
                                <p:cTn id="29" presetID="17" presetClass="exit" presetSubtype="10" fill="hold" nodeType="afterEffect">
                                  <p:stCondLst>
                                    <p:cond delay="5000"/>
                                  </p:stCondLst>
                                  <p:childTnLst>
                                    <p:anim calcmode="lin" valueType="num">
                                      <p:cBhvr>
                                        <p:cTn id="30" dur="500"/>
                                        <p:tgtEl>
                                          <p:spTgt spid="9226"/>
                                        </p:tgtEl>
                                        <p:attrNameLst>
                                          <p:attrName>ppt_w</p:attrName>
                                        </p:attrNameLst>
                                      </p:cBhvr>
                                      <p:tavLst>
                                        <p:tav tm="0">
                                          <p:val>
                                            <p:strVal val="ppt_w"/>
                                          </p:val>
                                        </p:tav>
                                        <p:tav tm="100000">
                                          <p:val>
                                            <p:fltVal val="0"/>
                                          </p:val>
                                        </p:tav>
                                      </p:tavLst>
                                    </p:anim>
                                    <p:anim calcmode="lin" valueType="num">
                                      <p:cBhvr>
                                        <p:cTn id="31" dur="500"/>
                                        <p:tgtEl>
                                          <p:spTgt spid="9226"/>
                                        </p:tgtEl>
                                        <p:attrNameLst>
                                          <p:attrName>ppt_h</p:attrName>
                                        </p:attrNameLst>
                                      </p:cBhvr>
                                      <p:tavLst>
                                        <p:tav tm="0">
                                          <p:val>
                                            <p:strVal val="ppt_h"/>
                                          </p:val>
                                        </p:tav>
                                        <p:tav tm="100000">
                                          <p:val>
                                            <p:strVal val="ppt_h"/>
                                          </p:val>
                                        </p:tav>
                                      </p:tavLst>
                                    </p:anim>
                                    <p:set>
                                      <p:cBhvr>
                                        <p:cTn id="32" dur="1" fill="hold">
                                          <p:stCondLst>
                                            <p:cond delay="499"/>
                                          </p:stCondLst>
                                        </p:cTn>
                                        <p:tgtEl>
                                          <p:spTgt spid="9226"/>
                                        </p:tgtEl>
                                        <p:attrNameLst>
                                          <p:attrName>style.visibility</p:attrName>
                                        </p:attrNameLst>
                                      </p:cBhvr>
                                      <p:to>
                                        <p:strVal val="hidden"/>
                                      </p:to>
                                    </p:set>
                                  </p:childTnLst>
                                </p:cTn>
                              </p:par>
                            </p:childTnLst>
                          </p:cTn>
                        </p:par>
                      </p:childTnLst>
                    </p:cTn>
                  </p:par>
                </p:childTnLst>
              </p:cTn>
              <p:nextCondLst>
                <p:cond evt="onClick" delay="0">
                  <p:tgtEl>
                    <p:spTgt spid="9220"/>
                  </p:tgtEl>
                </p:cond>
              </p:nextCondLst>
            </p:seq>
            <p:seq concurrent="1" nextAc="seek">
              <p:cTn id="33" restart="whenNotActive" fill="hold" evtFilter="cancelBubble" nodeType="interactiveSeq">
                <p:stCondLst>
                  <p:cond evt="onClick" delay="0">
                    <p:tgtEl>
                      <p:spTgt spid="9222"/>
                    </p:tgtEl>
                  </p:cond>
                </p:stCondLst>
                <p:endSync evt="end" delay="0">
                  <p:rtn val="all"/>
                </p:endSync>
                <p:childTnLst>
                  <p:par>
                    <p:cTn id="34" fill="hold">
                      <p:stCondLst>
                        <p:cond delay="0"/>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wheel(1)">
                                      <p:cBhvr>
                                        <p:cTn id="38" dur="2000"/>
                                        <p:tgtEl>
                                          <p:spTgt spid="9224"/>
                                        </p:tgtEl>
                                      </p:cBhvr>
                                    </p:animEffect>
                                  </p:childTnLst>
                                </p:cTn>
                              </p:par>
                            </p:childTnLst>
                          </p:cTn>
                        </p:par>
                        <p:par>
                          <p:cTn id="39" fill="hold">
                            <p:stCondLst>
                              <p:cond delay="2000"/>
                            </p:stCondLst>
                            <p:childTnLst>
                              <p:par>
                                <p:cTn id="40" presetID="17" presetClass="exit" presetSubtype="10" fill="hold" nodeType="afterEffect">
                                  <p:stCondLst>
                                    <p:cond delay="5000"/>
                                  </p:stCondLst>
                                  <p:childTnLst>
                                    <p:anim calcmode="lin" valueType="num">
                                      <p:cBhvr>
                                        <p:cTn id="41" dur="500"/>
                                        <p:tgtEl>
                                          <p:spTgt spid="9224"/>
                                        </p:tgtEl>
                                        <p:attrNameLst>
                                          <p:attrName>ppt_w</p:attrName>
                                        </p:attrNameLst>
                                      </p:cBhvr>
                                      <p:tavLst>
                                        <p:tav tm="0">
                                          <p:val>
                                            <p:strVal val="ppt_w"/>
                                          </p:val>
                                        </p:tav>
                                        <p:tav tm="100000">
                                          <p:val>
                                            <p:fltVal val="0"/>
                                          </p:val>
                                        </p:tav>
                                      </p:tavLst>
                                    </p:anim>
                                    <p:anim calcmode="lin" valueType="num">
                                      <p:cBhvr>
                                        <p:cTn id="42" dur="500"/>
                                        <p:tgtEl>
                                          <p:spTgt spid="9224"/>
                                        </p:tgtEl>
                                        <p:attrNameLst>
                                          <p:attrName>ppt_h</p:attrName>
                                        </p:attrNameLst>
                                      </p:cBhvr>
                                      <p:tavLst>
                                        <p:tav tm="0">
                                          <p:val>
                                            <p:strVal val="ppt_h"/>
                                          </p:val>
                                        </p:tav>
                                        <p:tav tm="100000">
                                          <p:val>
                                            <p:strVal val="ppt_h"/>
                                          </p:val>
                                        </p:tav>
                                      </p:tavLst>
                                    </p:anim>
                                    <p:set>
                                      <p:cBhvr>
                                        <p:cTn id="43" dur="1" fill="hold">
                                          <p:stCondLst>
                                            <p:cond delay="499"/>
                                          </p:stCondLst>
                                        </p:cTn>
                                        <p:tgtEl>
                                          <p:spTgt spid="9224"/>
                                        </p:tgtEl>
                                        <p:attrNameLst>
                                          <p:attrName>style.visibility</p:attrName>
                                        </p:attrNameLst>
                                      </p:cBhvr>
                                      <p:to>
                                        <p:strVal val="hidden"/>
                                      </p:to>
                                    </p:set>
                                  </p:childTnLst>
                                </p:cTn>
                              </p:par>
                            </p:childTnLst>
                          </p:cTn>
                        </p:par>
                      </p:childTnLst>
                    </p:cTn>
                  </p:par>
                </p:childTnLst>
              </p:cTn>
              <p:nextCondLst>
                <p:cond evt="onClick" delay="0">
                  <p:tgtEl>
                    <p:spTgt spid="9222"/>
                  </p:tgtEl>
                </p:cond>
              </p:nextCondLst>
            </p:seq>
            <p:seq concurrent="1" nextAc="seek">
              <p:cTn id="44" restart="whenNotActive" fill="hold" evtFilter="cancelBubble" nodeType="interactiveSeq">
                <p:stCondLst>
                  <p:cond evt="onClick" delay="0">
                    <p:tgtEl>
                      <p:spTgt spid="9218"/>
                    </p:tgtEl>
                  </p:cond>
                </p:stCondLst>
                <p:endSync evt="end" delay="0">
                  <p:rtn val="all"/>
                </p:endSync>
                <p:childTnLst>
                  <p:par>
                    <p:cTn id="45" fill="hold">
                      <p:stCondLst>
                        <p:cond delay="0"/>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28"/>
                                        </p:tgtEl>
                                        <p:attrNameLst>
                                          <p:attrName>style.visibility</p:attrName>
                                        </p:attrNameLst>
                                      </p:cBhvr>
                                      <p:to>
                                        <p:strVal val="visible"/>
                                      </p:to>
                                    </p:set>
                                    <p:animEffect transition="in" filter="wheel(1)">
                                      <p:cBhvr>
                                        <p:cTn id="49" dur="2000"/>
                                        <p:tgtEl>
                                          <p:spTgt spid="9228"/>
                                        </p:tgtEl>
                                      </p:cBhvr>
                                    </p:animEffect>
                                  </p:childTnLst>
                                </p:cTn>
                              </p:par>
                            </p:childTnLst>
                          </p:cTn>
                        </p:par>
                        <p:par>
                          <p:cTn id="50" fill="hold">
                            <p:stCondLst>
                              <p:cond delay="2000"/>
                            </p:stCondLst>
                            <p:childTnLst>
                              <p:par>
                                <p:cTn id="51" presetID="17" presetClass="exit" presetSubtype="10" fill="hold" nodeType="afterEffect">
                                  <p:stCondLst>
                                    <p:cond delay="5000"/>
                                  </p:stCondLst>
                                  <p:childTnLst>
                                    <p:anim calcmode="lin" valueType="num">
                                      <p:cBhvr>
                                        <p:cTn id="52" dur="500"/>
                                        <p:tgtEl>
                                          <p:spTgt spid="9228"/>
                                        </p:tgtEl>
                                        <p:attrNameLst>
                                          <p:attrName>ppt_w</p:attrName>
                                        </p:attrNameLst>
                                      </p:cBhvr>
                                      <p:tavLst>
                                        <p:tav tm="0">
                                          <p:val>
                                            <p:strVal val="ppt_w"/>
                                          </p:val>
                                        </p:tav>
                                        <p:tav tm="100000">
                                          <p:val>
                                            <p:fltVal val="0"/>
                                          </p:val>
                                        </p:tav>
                                      </p:tavLst>
                                    </p:anim>
                                    <p:anim calcmode="lin" valueType="num">
                                      <p:cBhvr>
                                        <p:cTn id="53" dur="500"/>
                                        <p:tgtEl>
                                          <p:spTgt spid="9228"/>
                                        </p:tgtEl>
                                        <p:attrNameLst>
                                          <p:attrName>ppt_h</p:attrName>
                                        </p:attrNameLst>
                                      </p:cBhvr>
                                      <p:tavLst>
                                        <p:tav tm="0">
                                          <p:val>
                                            <p:strVal val="ppt_h"/>
                                          </p:val>
                                        </p:tav>
                                        <p:tav tm="100000">
                                          <p:val>
                                            <p:strVal val="ppt_h"/>
                                          </p:val>
                                        </p:tav>
                                      </p:tavLst>
                                    </p:anim>
                                    <p:set>
                                      <p:cBhvr>
                                        <p:cTn id="54" dur="1" fill="hold">
                                          <p:stCondLst>
                                            <p:cond delay="499"/>
                                          </p:stCondLst>
                                        </p:cTn>
                                        <p:tgtEl>
                                          <p:spTgt spid="9228"/>
                                        </p:tgtEl>
                                        <p:attrNameLst>
                                          <p:attrName>style.visibility</p:attrName>
                                        </p:attrNameLst>
                                      </p:cBhvr>
                                      <p:to>
                                        <p:strVal val="hidden"/>
                                      </p:to>
                                    </p:set>
                                  </p:childTnLst>
                                </p:cTn>
                              </p:par>
                            </p:childTnLst>
                          </p:cTn>
                        </p:par>
                      </p:childTnLst>
                    </p:cTn>
                  </p:par>
                </p:childTnLst>
              </p:cTn>
              <p:nextCondLst>
                <p:cond evt="onClick" delay="0">
                  <p:tgtEl>
                    <p:spTgt spid="9218"/>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565dfb03c8d913df0eda37d8fad2da53866ca62"/>
</p:tagLst>
</file>

<file path=ppt/theme/theme1.xml><?xml version="1.0" encoding="utf-8"?>
<a:theme xmlns:a="http://schemas.openxmlformats.org/drawingml/2006/main" name="Office Teması">
  <a:themeElements>
    <a:clrScheme name="Office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eması">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emas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emas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emas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emas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emas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emas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emas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emas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emas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emas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emas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emas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1388</TotalTime>
  <Words>3043</Words>
  <Application>Microsoft Office PowerPoint</Application>
  <PresentationFormat>Ekran Gösterisi (4:3)</PresentationFormat>
  <Paragraphs>531</Paragraphs>
  <Slides>35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35</vt:i4>
      </vt:variant>
    </vt:vector>
  </HeadingPairs>
  <TitlesOfParts>
    <vt:vector size="38" baseType="lpstr">
      <vt:lpstr>Arial</vt:lpstr>
      <vt:lpstr>Times New Roman</vt:lpstr>
      <vt:lpstr>Office Teması</vt:lpstr>
      <vt:lpstr>ANITKABİR</vt:lpstr>
      <vt:lpstr>PowerPoint Sunusu</vt:lpstr>
      <vt:lpstr>İstiklal Kulesi</vt:lpstr>
      <vt:lpstr>Hürriyet Kulesi</vt:lpstr>
      <vt:lpstr>Kadın Heykel Grubu</vt:lpstr>
      <vt:lpstr>Erkek Heykel Grubu</vt:lpstr>
      <vt:lpstr>Aslanlı Yol</vt:lpstr>
      <vt:lpstr>Tören Meydanı</vt:lpstr>
      <vt:lpstr>Mehmetçik Kulesi</vt:lpstr>
      <vt:lpstr>Anıtkabir Kitaplığı</vt:lpstr>
      <vt:lpstr>Zafer Kulesi</vt:lpstr>
      <vt:lpstr>İsmet İnönü Lahti</vt:lpstr>
      <vt:lpstr>Barış Kulesi</vt:lpstr>
      <vt:lpstr>23 Nisan Kulesi</vt:lpstr>
      <vt:lpstr>Bayrak Direği ve Bayrak</vt:lpstr>
      <vt:lpstr>Misak-ı Milli Kulesi</vt:lpstr>
      <vt:lpstr>Atatürk ve Kurtuluş Savaşı Müzesi</vt:lpstr>
      <vt:lpstr>İnkılap Kulesi</vt:lpstr>
      <vt:lpstr>Cumhuriyet Kulesi</vt:lpstr>
      <vt:lpstr>Atatürk Özel Kitaplığı</vt:lpstr>
      <vt:lpstr>Müdafaa-i Hukuk Kulesi</vt:lpstr>
      <vt:lpstr>Sakarya Meydan Muharebesi Kabartması</vt:lpstr>
      <vt:lpstr>Başkomutan Meydan Muharebesi Kabartması</vt:lpstr>
      <vt:lpstr>Mozole</vt:lpstr>
      <vt:lpstr>Şeref Holü</vt:lpstr>
      <vt:lpstr>Mezar Odası</vt:lpstr>
      <vt:lpstr>Atatürk’ün Lahdi</vt:lpstr>
      <vt:lpstr>Aslan Heykel Grubu</vt:lpstr>
      <vt:lpstr>Müze Komutanlık Karargahı</vt:lpstr>
      <vt:lpstr>Anıtkabir Komutanlık Karargahı</vt:lpstr>
      <vt:lpstr>Dinlenme Salonu</vt:lpstr>
      <vt:lpstr>Konferans  Salonu</vt:lpstr>
      <vt:lpstr>Hitabet Kürsüsü</vt:lpstr>
      <vt:lpstr>Barış Parkı</vt:lpstr>
      <vt:lpstr>PowerPoint Sunusu</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Anıt Kabir Slaytı</dc:title>
  <dc:creator>www.mebders.com</dc:creator>
  <cp:lastModifiedBy>Muhammet Bozkurt</cp:lastModifiedBy>
  <cp:revision>44</cp:revision>
  <dcterms:created xsi:type="dcterms:W3CDTF">2003-01-29T22:13:07Z</dcterms:created>
  <dcterms:modified xsi:type="dcterms:W3CDTF">2018-11-04T14:03:10Z</dcterms:modified>
  <cp:contentStatus/>
</cp:coreProperties>
</file>