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av" ContentType="audio/x-wav"/>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7"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56" r:id="rId36"/>
  </p:sldIdLst>
  <p:sldSz cx="9144000" cy="6858000" type="screen4x3"/>
  <p:notesSz cx="6858000" cy="9144000"/>
  <p:custDataLst>
    <p:tags r:id="rId37"/>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0000"/>
    <a:srgbClr val="34341B"/>
    <a:srgbClr val="777777"/>
    <a:srgbClr val="362010"/>
    <a:srgbClr val="960000"/>
    <a:srgbClr val="212815"/>
    <a:srgbClr val="003399"/>
    <a:srgbClr val="465521"/>
    <a:srgbClr val="CCFF99"/>
    <a:srgbClr val="0080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0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3200400"/>
            <a:ext cx="4343400" cy="2209800"/>
          </a:xfrm>
        </p:spPr>
        <p:txBody>
          <a:bodyPr/>
          <a:lstStyle>
            <a:lvl1pPr algn="ctr">
              <a:defRPr/>
            </a:lvl1pPr>
          </a:lstStyle>
          <a:p>
            <a:pPr lvl="0"/>
            <a:r>
              <a:rPr lang="en-US" noProof="0"/>
              <a:t>Click to edit Master title style</a:t>
            </a:r>
          </a:p>
        </p:txBody>
      </p:sp>
      <p:sp>
        <p:nvSpPr>
          <p:cNvPr id="3075" name="Rectangle 3"/>
          <p:cNvSpPr>
            <a:spLocks noGrp="1" noChangeArrowheads="1"/>
          </p:cNvSpPr>
          <p:nvPr>
            <p:ph type="subTitle" idx="1"/>
          </p:nvPr>
        </p:nvSpPr>
        <p:spPr>
          <a:xfrm>
            <a:off x="685800" y="5486400"/>
            <a:ext cx="4343400" cy="609600"/>
          </a:xfrm>
        </p:spPr>
        <p:txBody>
          <a:bodyPr/>
          <a:lstStyle>
            <a:lvl1pPr marL="0" indent="0" algn="ctr">
              <a:buFontTx/>
              <a:buNone/>
              <a:defRPr sz="1800">
                <a:solidFill>
                  <a:schemeClr val="bg1"/>
                </a:solidFill>
              </a:defRPr>
            </a:lvl1pPr>
          </a:lstStyle>
          <a:p>
            <a:pPr lvl="0"/>
            <a:r>
              <a:rPr lang="en-US" noProof="0"/>
              <a:t>Click to edit Master subtitle style</a:t>
            </a:r>
          </a:p>
        </p:txBody>
      </p:sp>
      <p:sp>
        <p:nvSpPr>
          <p:cNvPr id="3076" name="Rectangle 4"/>
          <p:cNvSpPr>
            <a:spLocks noGrp="1" noChangeArrowheads="1"/>
          </p:cNvSpPr>
          <p:nvPr>
            <p:ph type="dt" sz="half" idx="2"/>
          </p:nvPr>
        </p:nvSpPr>
        <p:spPr/>
        <p:txBody>
          <a:bodyPr/>
          <a:lstStyle>
            <a:lvl1pPr>
              <a:defRPr/>
            </a:lvl1pPr>
          </a:lstStyle>
          <a:p>
            <a:endParaRPr lang="en-US"/>
          </a:p>
        </p:txBody>
      </p:sp>
      <p:sp>
        <p:nvSpPr>
          <p:cNvPr id="3077" name="Rectangle 5"/>
          <p:cNvSpPr>
            <a:spLocks noGrp="1" noChangeArrowheads="1"/>
          </p:cNvSpPr>
          <p:nvPr>
            <p:ph type="ftr" sz="quarter" idx="3"/>
          </p:nvPr>
        </p:nvSpPr>
        <p:spPr/>
        <p:txBody>
          <a:bodyPr/>
          <a:lstStyle>
            <a:lvl1pPr>
              <a:defRPr/>
            </a:lvl1pPr>
          </a:lstStyle>
          <a:p>
            <a:endParaRPr lang="en-US"/>
          </a:p>
        </p:txBody>
      </p:sp>
      <p:sp>
        <p:nvSpPr>
          <p:cNvPr id="3078" name="Rectangle 6"/>
          <p:cNvSpPr>
            <a:spLocks noGrp="1" noChangeArrowheads="1"/>
          </p:cNvSpPr>
          <p:nvPr>
            <p:ph type="sldNum" sz="quarter" idx="4"/>
          </p:nvPr>
        </p:nvSpPr>
        <p:spPr/>
        <p:txBody>
          <a:bodyPr/>
          <a:lstStyle>
            <a:lvl1pPr>
              <a:defRPr/>
            </a:lvl1pPr>
          </a:lstStyle>
          <a:p>
            <a:fld id="{AF4646B2-F728-4344-8B85-10ECB11217C1}"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lvl1pPr>
              <a:defRPr/>
            </a:lvl1pPr>
          </a:lstStyle>
          <a:p>
            <a:endParaRPr lang="en-US"/>
          </a:p>
        </p:txBody>
      </p:sp>
      <p:sp>
        <p:nvSpPr>
          <p:cNvPr id="5" name="Altbilgi Yer Tutucusu 4"/>
          <p:cNvSpPr>
            <a:spLocks noGrp="1"/>
          </p:cNvSpPr>
          <p:nvPr>
            <p:ph type="ftr" sz="quarter" idx="11"/>
          </p:nvPr>
        </p:nvSpPr>
        <p:spPr/>
        <p:txBody>
          <a:bodyPr/>
          <a:lstStyle>
            <a:lvl1pPr>
              <a:defRPr/>
            </a:lvl1pPr>
          </a:lstStyle>
          <a:p>
            <a:endParaRPr lang="en-US"/>
          </a:p>
        </p:txBody>
      </p:sp>
      <p:sp>
        <p:nvSpPr>
          <p:cNvPr id="6" name="Slayt Numarası Yer Tutucusu 5"/>
          <p:cNvSpPr>
            <a:spLocks noGrp="1"/>
          </p:cNvSpPr>
          <p:nvPr>
            <p:ph type="sldNum" sz="quarter" idx="12"/>
          </p:nvPr>
        </p:nvSpPr>
        <p:spPr/>
        <p:txBody>
          <a:bodyPr/>
          <a:lstStyle>
            <a:lvl1pPr>
              <a:defRPr/>
            </a:lvl1pPr>
          </a:lstStyle>
          <a:p>
            <a:fld id="{76498B9E-6235-4CC6-91AF-C42BDB0250E1}" type="slidenum">
              <a:rPr lang="en-US"/>
              <a:pPr/>
              <a:t>‹#›</a:t>
            </a:fld>
            <a:endParaRPr lang="en-US"/>
          </a:p>
        </p:txBody>
      </p:sp>
    </p:spTree>
    <p:extLst>
      <p:ext uri="{BB962C8B-B14F-4D97-AF65-F5344CB8AC3E}">
        <p14:creationId xmlns:p14="http://schemas.microsoft.com/office/powerpoint/2010/main" val="2741140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lvl1pPr>
              <a:defRPr/>
            </a:lvl1pPr>
          </a:lstStyle>
          <a:p>
            <a:endParaRPr lang="en-US"/>
          </a:p>
        </p:txBody>
      </p:sp>
      <p:sp>
        <p:nvSpPr>
          <p:cNvPr id="5" name="Altbilgi Yer Tutucusu 4"/>
          <p:cNvSpPr>
            <a:spLocks noGrp="1"/>
          </p:cNvSpPr>
          <p:nvPr>
            <p:ph type="ftr" sz="quarter" idx="11"/>
          </p:nvPr>
        </p:nvSpPr>
        <p:spPr/>
        <p:txBody>
          <a:bodyPr/>
          <a:lstStyle>
            <a:lvl1pPr>
              <a:defRPr/>
            </a:lvl1pPr>
          </a:lstStyle>
          <a:p>
            <a:endParaRPr lang="en-US"/>
          </a:p>
        </p:txBody>
      </p:sp>
      <p:sp>
        <p:nvSpPr>
          <p:cNvPr id="6" name="Slayt Numarası Yer Tutucusu 5"/>
          <p:cNvSpPr>
            <a:spLocks noGrp="1"/>
          </p:cNvSpPr>
          <p:nvPr>
            <p:ph type="sldNum" sz="quarter" idx="12"/>
          </p:nvPr>
        </p:nvSpPr>
        <p:spPr/>
        <p:txBody>
          <a:bodyPr/>
          <a:lstStyle>
            <a:lvl1pPr>
              <a:defRPr/>
            </a:lvl1pPr>
          </a:lstStyle>
          <a:p>
            <a:fld id="{2DC9E670-D417-4FD8-8A69-BCE66CCFB499}" type="slidenum">
              <a:rPr lang="en-US"/>
              <a:pPr/>
              <a:t>‹#›</a:t>
            </a:fld>
            <a:endParaRPr lang="en-US"/>
          </a:p>
        </p:txBody>
      </p:sp>
    </p:spTree>
    <p:extLst>
      <p:ext uri="{BB962C8B-B14F-4D97-AF65-F5344CB8AC3E}">
        <p14:creationId xmlns:p14="http://schemas.microsoft.com/office/powerpoint/2010/main" val="3576768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lvl1pPr>
              <a:defRPr/>
            </a:lvl1pPr>
          </a:lstStyle>
          <a:p>
            <a:endParaRPr lang="en-US"/>
          </a:p>
        </p:txBody>
      </p:sp>
      <p:sp>
        <p:nvSpPr>
          <p:cNvPr id="5" name="Altbilgi Yer Tutucusu 4"/>
          <p:cNvSpPr>
            <a:spLocks noGrp="1"/>
          </p:cNvSpPr>
          <p:nvPr>
            <p:ph type="ftr" sz="quarter" idx="11"/>
          </p:nvPr>
        </p:nvSpPr>
        <p:spPr/>
        <p:txBody>
          <a:bodyPr/>
          <a:lstStyle>
            <a:lvl1pPr>
              <a:defRPr/>
            </a:lvl1pPr>
          </a:lstStyle>
          <a:p>
            <a:endParaRPr lang="en-US"/>
          </a:p>
        </p:txBody>
      </p:sp>
      <p:sp>
        <p:nvSpPr>
          <p:cNvPr id="6" name="Slayt Numarası Yer Tutucusu 5"/>
          <p:cNvSpPr>
            <a:spLocks noGrp="1"/>
          </p:cNvSpPr>
          <p:nvPr>
            <p:ph type="sldNum" sz="quarter" idx="12"/>
          </p:nvPr>
        </p:nvSpPr>
        <p:spPr/>
        <p:txBody>
          <a:bodyPr/>
          <a:lstStyle>
            <a:lvl1pPr>
              <a:defRPr/>
            </a:lvl1pPr>
          </a:lstStyle>
          <a:p>
            <a:fld id="{D2977970-A402-4B99-9E9C-24B27EAF83B4}" type="slidenum">
              <a:rPr lang="en-US"/>
              <a:pPr/>
              <a:t>‹#›</a:t>
            </a:fld>
            <a:endParaRPr lang="en-US"/>
          </a:p>
        </p:txBody>
      </p:sp>
    </p:spTree>
    <p:extLst>
      <p:ext uri="{BB962C8B-B14F-4D97-AF65-F5344CB8AC3E}">
        <p14:creationId xmlns:p14="http://schemas.microsoft.com/office/powerpoint/2010/main" val="1555292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en-US"/>
          </a:p>
        </p:txBody>
      </p:sp>
      <p:sp>
        <p:nvSpPr>
          <p:cNvPr id="5" name="Altbilgi Yer Tutucusu 4"/>
          <p:cNvSpPr>
            <a:spLocks noGrp="1"/>
          </p:cNvSpPr>
          <p:nvPr>
            <p:ph type="ftr" sz="quarter" idx="11"/>
          </p:nvPr>
        </p:nvSpPr>
        <p:spPr/>
        <p:txBody>
          <a:bodyPr/>
          <a:lstStyle>
            <a:lvl1pPr>
              <a:defRPr/>
            </a:lvl1pPr>
          </a:lstStyle>
          <a:p>
            <a:endParaRPr lang="en-US"/>
          </a:p>
        </p:txBody>
      </p:sp>
      <p:sp>
        <p:nvSpPr>
          <p:cNvPr id="6" name="Slayt Numarası Yer Tutucusu 5"/>
          <p:cNvSpPr>
            <a:spLocks noGrp="1"/>
          </p:cNvSpPr>
          <p:nvPr>
            <p:ph type="sldNum" sz="quarter" idx="12"/>
          </p:nvPr>
        </p:nvSpPr>
        <p:spPr/>
        <p:txBody>
          <a:bodyPr/>
          <a:lstStyle>
            <a:lvl1pPr>
              <a:defRPr/>
            </a:lvl1pPr>
          </a:lstStyle>
          <a:p>
            <a:fld id="{FC994E4D-11DA-4809-9764-731AD6837C14}" type="slidenum">
              <a:rPr lang="en-US"/>
              <a:pPr/>
              <a:t>‹#›</a:t>
            </a:fld>
            <a:endParaRPr lang="en-US"/>
          </a:p>
        </p:txBody>
      </p:sp>
    </p:spTree>
    <p:extLst>
      <p:ext uri="{BB962C8B-B14F-4D97-AF65-F5344CB8AC3E}">
        <p14:creationId xmlns:p14="http://schemas.microsoft.com/office/powerpoint/2010/main" val="1317681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28194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3429000" y="1600200"/>
            <a:ext cx="28194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lvl1pPr>
              <a:defRPr/>
            </a:lvl1pPr>
          </a:lstStyle>
          <a:p>
            <a:endParaRPr lang="en-US"/>
          </a:p>
        </p:txBody>
      </p:sp>
      <p:sp>
        <p:nvSpPr>
          <p:cNvPr id="6" name="Altbilgi Yer Tutucusu 5"/>
          <p:cNvSpPr>
            <a:spLocks noGrp="1"/>
          </p:cNvSpPr>
          <p:nvPr>
            <p:ph type="ftr" sz="quarter" idx="11"/>
          </p:nvPr>
        </p:nvSpPr>
        <p:spPr/>
        <p:txBody>
          <a:bodyPr/>
          <a:lstStyle>
            <a:lvl1pPr>
              <a:defRPr/>
            </a:lvl1pPr>
          </a:lstStyle>
          <a:p>
            <a:endParaRPr lang="en-US"/>
          </a:p>
        </p:txBody>
      </p:sp>
      <p:sp>
        <p:nvSpPr>
          <p:cNvPr id="7" name="Slayt Numarası Yer Tutucusu 6"/>
          <p:cNvSpPr>
            <a:spLocks noGrp="1"/>
          </p:cNvSpPr>
          <p:nvPr>
            <p:ph type="sldNum" sz="quarter" idx="12"/>
          </p:nvPr>
        </p:nvSpPr>
        <p:spPr/>
        <p:txBody>
          <a:bodyPr/>
          <a:lstStyle>
            <a:lvl1pPr>
              <a:defRPr/>
            </a:lvl1pPr>
          </a:lstStyle>
          <a:p>
            <a:fld id="{CAE67BCC-86EC-4138-A9D3-C78B5A062AE1}" type="slidenum">
              <a:rPr lang="en-US"/>
              <a:pPr/>
              <a:t>‹#›</a:t>
            </a:fld>
            <a:endParaRPr lang="en-US"/>
          </a:p>
        </p:txBody>
      </p:sp>
    </p:spTree>
    <p:extLst>
      <p:ext uri="{BB962C8B-B14F-4D97-AF65-F5344CB8AC3E}">
        <p14:creationId xmlns:p14="http://schemas.microsoft.com/office/powerpoint/2010/main" val="1210809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a:t>Asıl başlık stili için tıklatın</a:t>
            </a: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lvl1pPr>
              <a:defRPr/>
            </a:lvl1pPr>
          </a:lstStyle>
          <a:p>
            <a:endParaRPr lang="en-US"/>
          </a:p>
        </p:txBody>
      </p:sp>
      <p:sp>
        <p:nvSpPr>
          <p:cNvPr id="8" name="Altbilgi Yer Tutucusu 7"/>
          <p:cNvSpPr>
            <a:spLocks noGrp="1"/>
          </p:cNvSpPr>
          <p:nvPr>
            <p:ph type="ftr" sz="quarter" idx="11"/>
          </p:nvPr>
        </p:nvSpPr>
        <p:spPr/>
        <p:txBody>
          <a:bodyPr/>
          <a:lstStyle>
            <a:lvl1pPr>
              <a:defRPr/>
            </a:lvl1pPr>
          </a:lstStyle>
          <a:p>
            <a:endParaRPr lang="en-US"/>
          </a:p>
        </p:txBody>
      </p:sp>
      <p:sp>
        <p:nvSpPr>
          <p:cNvPr id="9" name="Slayt Numarası Yer Tutucusu 8"/>
          <p:cNvSpPr>
            <a:spLocks noGrp="1"/>
          </p:cNvSpPr>
          <p:nvPr>
            <p:ph type="sldNum" sz="quarter" idx="12"/>
          </p:nvPr>
        </p:nvSpPr>
        <p:spPr/>
        <p:txBody>
          <a:bodyPr/>
          <a:lstStyle>
            <a:lvl1pPr>
              <a:defRPr/>
            </a:lvl1pPr>
          </a:lstStyle>
          <a:p>
            <a:fld id="{FCABBBDC-3821-4CC7-8CBB-465A50474393}" type="slidenum">
              <a:rPr lang="en-US"/>
              <a:pPr/>
              <a:t>‹#›</a:t>
            </a:fld>
            <a:endParaRPr lang="en-US"/>
          </a:p>
        </p:txBody>
      </p:sp>
    </p:spTree>
    <p:extLst>
      <p:ext uri="{BB962C8B-B14F-4D97-AF65-F5344CB8AC3E}">
        <p14:creationId xmlns:p14="http://schemas.microsoft.com/office/powerpoint/2010/main" val="1700846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lvl1pPr>
              <a:defRPr/>
            </a:lvl1pPr>
          </a:lstStyle>
          <a:p>
            <a:endParaRPr lang="en-US"/>
          </a:p>
        </p:txBody>
      </p:sp>
      <p:sp>
        <p:nvSpPr>
          <p:cNvPr id="4" name="Altbilgi Yer Tutucusu 3"/>
          <p:cNvSpPr>
            <a:spLocks noGrp="1"/>
          </p:cNvSpPr>
          <p:nvPr>
            <p:ph type="ftr" sz="quarter" idx="11"/>
          </p:nvPr>
        </p:nvSpPr>
        <p:spPr/>
        <p:txBody>
          <a:bodyPr/>
          <a:lstStyle>
            <a:lvl1pPr>
              <a:defRPr/>
            </a:lvl1pPr>
          </a:lstStyle>
          <a:p>
            <a:endParaRPr lang="en-US"/>
          </a:p>
        </p:txBody>
      </p:sp>
      <p:sp>
        <p:nvSpPr>
          <p:cNvPr id="5" name="Slayt Numarası Yer Tutucusu 4"/>
          <p:cNvSpPr>
            <a:spLocks noGrp="1"/>
          </p:cNvSpPr>
          <p:nvPr>
            <p:ph type="sldNum" sz="quarter" idx="12"/>
          </p:nvPr>
        </p:nvSpPr>
        <p:spPr/>
        <p:txBody>
          <a:bodyPr/>
          <a:lstStyle>
            <a:lvl1pPr>
              <a:defRPr/>
            </a:lvl1pPr>
          </a:lstStyle>
          <a:p>
            <a:fld id="{E623580D-7E3A-4939-8029-3225EC9EB7DC}" type="slidenum">
              <a:rPr lang="en-US"/>
              <a:pPr/>
              <a:t>‹#›</a:t>
            </a:fld>
            <a:endParaRPr lang="en-US"/>
          </a:p>
        </p:txBody>
      </p:sp>
    </p:spTree>
    <p:extLst>
      <p:ext uri="{BB962C8B-B14F-4D97-AF65-F5344CB8AC3E}">
        <p14:creationId xmlns:p14="http://schemas.microsoft.com/office/powerpoint/2010/main" val="3970656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en-US"/>
          </a:p>
        </p:txBody>
      </p:sp>
      <p:sp>
        <p:nvSpPr>
          <p:cNvPr id="3" name="Altbilgi Yer Tutucusu 2"/>
          <p:cNvSpPr>
            <a:spLocks noGrp="1"/>
          </p:cNvSpPr>
          <p:nvPr>
            <p:ph type="ftr" sz="quarter" idx="11"/>
          </p:nvPr>
        </p:nvSpPr>
        <p:spPr/>
        <p:txBody>
          <a:bodyPr/>
          <a:lstStyle>
            <a:lvl1pPr>
              <a:defRPr/>
            </a:lvl1pPr>
          </a:lstStyle>
          <a:p>
            <a:endParaRPr lang="en-US"/>
          </a:p>
        </p:txBody>
      </p:sp>
      <p:sp>
        <p:nvSpPr>
          <p:cNvPr id="4" name="Slayt Numarası Yer Tutucusu 3"/>
          <p:cNvSpPr>
            <a:spLocks noGrp="1"/>
          </p:cNvSpPr>
          <p:nvPr>
            <p:ph type="sldNum" sz="quarter" idx="12"/>
          </p:nvPr>
        </p:nvSpPr>
        <p:spPr/>
        <p:txBody>
          <a:bodyPr/>
          <a:lstStyle>
            <a:lvl1pPr>
              <a:defRPr/>
            </a:lvl1pPr>
          </a:lstStyle>
          <a:p>
            <a:fld id="{5AEE8E16-1E84-4E87-A42D-781969C77456}" type="slidenum">
              <a:rPr lang="en-US"/>
              <a:pPr/>
              <a:t>‹#›</a:t>
            </a:fld>
            <a:endParaRPr lang="en-US"/>
          </a:p>
        </p:txBody>
      </p:sp>
    </p:spTree>
    <p:extLst>
      <p:ext uri="{BB962C8B-B14F-4D97-AF65-F5344CB8AC3E}">
        <p14:creationId xmlns:p14="http://schemas.microsoft.com/office/powerpoint/2010/main" val="4046678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en-US"/>
          </a:p>
        </p:txBody>
      </p:sp>
      <p:sp>
        <p:nvSpPr>
          <p:cNvPr id="6" name="Altbilgi Yer Tutucusu 5"/>
          <p:cNvSpPr>
            <a:spLocks noGrp="1"/>
          </p:cNvSpPr>
          <p:nvPr>
            <p:ph type="ftr" sz="quarter" idx="11"/>
          </p:nvPr>
        </p:nvSpPr>
        <p:spPr/>
        <p:txBody>
          <a:bodyPr/>
          <a:lstStyle>
            <a:lvl1pPr>
              <a:defRPr/>
            </a:lvl1pPr>
          </a:lstStyle>
          <a:p>
            <a:endParaRPr lang="en-US"/>
          </a:p>
        </p:txBody>
      </p:sp>
      <p:sp>
        <p:nvSpPr>
          <p:cNvPr id="7" name="Slayt Numarası Yer Tutucusu 6"/>
          <p:cNvSpPr>
            <a:spLocks noGrp="1"/>
          </p:cNvSpPr>
          <p:nvPr>
            <p:ph type="sldNum" sz="quarter" idx="12"/>
          </p:nvPr>
        </p:nvSpPr>
        <p:spPr/>
        <p:txBody>
          <a:bodyPr/>
          <a:lstStyle>
            <a:lvl1pPr>
              <a:defRPr/>
            </a:lvl1pPr>
          </a:lstStyle>
          <a:p>
            <a:fld id="{3B8CE761-1F04-4547-8C54-A8BA1FB289EE}" type="slidenum">
              <a:rPr lang="en-US"/>
              <a:pPr/>
              <a:t>‹#›</a:t>
            </a:fld>
            <a:endParaRPr lang="en-US"/>
          </a:p>
        </p:txBody>
      </p:sp>
    </p:spTree>
    <p:extLst>
      <p:ext uri="{BB962C8B-B14F-4D97-AF65-F5344CB8AC3E}">
        <p14:creationId xmlns:p14="http://schemas.microsoft.com/office/powerpoint/2010/main" val="300450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en-US"/>
          </a:p>
        </p:txBody>
      </p:sp>
      <p:sp>
        <p:nvSpPr>
          <p:cNvPr id="6" name="Altbilgi Yer Tutucusu 5"/>
          <p:cNvSpPr>
            <a:spLocks noGrp="1"/>
          </p:cNvSpPr>
          <p:nvPr>
            <p:ph type="ftr" sz="quarter" idx="11"/>
          </p:nvPr>
        </p:nvSpPr>
        <p:spPr/>
        <p:txBody>
          <a:bodyPr/>
          <a:lstStyle>
            <a:lvl1pPr>
              <a:defRPr/>
            </a:lvl1pPr>
          </a:lstStyle>
          <a:p>
            <a:endParaRPr lang="en-US"/>
          </a:p>
        </p:txBody>
      </p:sp>
      <p:sp>
        <p:nvSpPr>
          <p:cNvPr id="7" name="Slayt Numarası Yer Tutucusu 6"/>
          <p:cNvSpPr>
            <a:spLocks noGrp="1"/>
          </p:cNvSpPr>
          <p:nvPr>
            <p:ph type="sldNum" sz="quarter" idx="12"/>
          </p:nvPr>
        </p:nvSpPr>
        <p:spPr/>
        <p:txBody>
          <a:bodyPr/>
          <a:lstStyle>
            <a:lvl1pPr>
              <a:defRPr/>
            </a:lvl1pPr>
          </a:lstStyle>
          <a:p>
            <a:fld id="{88309A3C-A138-4DDF-A9E9-9466FE6A9B9C}" type="slidenum">
              <a:rPr lang="en-US"/>
              <a:pPr/>
              <a:t>‹#›</a:t>
            </a:fld>
            <a:endParaRPr lang="en-US"/>
          </a:p>
        </p:txBody>
      </p:sp>
    </p:spTree>
    <p:extLst>
      <p:ext uri="{BB962C8B-B14F-4D97-AF65-F5344CB8AC3E}">
        <p14:creationId xmlns:p14="http://schemas.microsoft.com/office/powerpoint/2010/main" val="3480339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57912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64356BB9-DED6-4B12-998C-053471D5E6B5}"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spcBef>
          <a:spcPct val="0"/>
        </a:spcBef>
        <a:spcAft>
          <a:spcPct val="0"/>
        </a:spcAft>
        <a:defRPr sz="4400" kern="1200">
          <a:solidFill>
            <a:srgbClr val="CCFF99"/>
          </a:solidFill>
          <a:latin typeface="+mj-lt"/>
          <a:ea typeface="+mj-ea"/>
          <a:cs typeface="+mj-cs"/>
        </a:defRPr>
      </a:lvl1pPr>
      <a:lvl2pPr algn="l" rtl="0" fontAlgn="base">
        <a:spcBef>
          <a:spcPct val="0"/>
        </a:spcBef>
        <a:spcAft>
          <a:spcPct val="0"/>
        </a:spcAft>
        <a:defRPr sz="4400">
          <a:solidFill>
            <a:srgbClr val="CCFF99"/>
          </a:solidFill>
          <a:latin typeface="Times New Roman" panose="02020603050405020304" pitchFamily="18" charset="0"/>
        </a:defRPr>
      </a:lvl2pPr>
      <a:lvl3pPr algn="l" rtl="0" fontAlgn="base">
        <a:spcBef>
          <a:spcPct val="0"/>
        </a:spcBef>
        <a:spcAft>
          <a:spcPct val="0"/>
        </a:spcAft>
        <a:defRPr sz="4400">
          <a:solidFill>
            <a:srgbClr val="CCFF99"/>
          </a:solidFill>
          <a:latin typeface="Times New Roman" panose="02020603050405020304" pitchFamily="18" charset="0"/>
        </a:defRPr>
      </a:lvl3pPr>
      <a:lvl4pPr algn="l" rtl="0" fontAlgn="base">
        <a:spcBef>
          <a:spcPct val="0"/>
        </a:spcBef>
        <a:spcAft>
          <a:spcPct val="0"/>
        </a:spcAft>
        <a:defRPr sz="4400">
          <a:solidFill>
            <a:srgbClr val="CCFF99"/>
          </a:solidFill>
          <a:latin typeface="Times New Roman" panose="02020603050405020304" pitchFamily="18" charset="0"/>
        </a:defRPr>
      </a:lvl4pPr>
      <a:lvl5pPr algn="l" rtl="0" fontAlgn="base">
        <a:spcBef>
          <a:spcPct val="0"/>
        </a:spcBef>
        <a:spcAft>
          <a:spcPct val="0"/>
        </a:spcAft>
        <a:defRPr sz="4400">
          <a:solidFill>
            <a:srgbClr val="CCFF99"/>
          </a:solidFill>
          <a:latin typeface="Times New Roman" panose="02020603050405020304" pitchFamily="18" charset="0"/>
        </a:defRPr>
      </a:lvl5pPr>
      <a:lvl6pPr marL="457200" algn="l" rtl="0" fontAlgn="base">
        <a:spcBef>
          <a:spcPct val="0"/>
        </a:spcBef>
        <a:spcAft>
          <a:spcPct val="0"/>
        </a:spcAft>
        <a:defRPr sz="4400">
          <a:solidFill>
            <a:srgbClr val="CCFF99"/>
          </a:solidFill>
          <a:latin typeface="Times New Roman" panose="02020603050405020304" pitchFamily="18" charset="0"/>
        </a:defRPr>
      </a:lvl6pPr>
      <a:lvl7pPr marL="914400" algn="l" rtl="0" fontAlgn="base">
        <a:spcBef>
          <a:spcPct val="0"/>
        </a:spcBef>
        <a:spcAft>
          <a:spcPct val="0"/>
        </a:spcAft>
        <a:defRPr sz="4400">
          <a:solidFill>
            <a:srgbClr val="CCFF99"/>
          </a:solidFill>
          <a:latin typeface="Times New Roman" panose="02020603050405020304" pitchFamily="18" charset="0"/>
        </a:defRPr>
      </a:lvl7pPr>
      <a:lvl8pPr marL="1371600" algn="l" rtl="0" fontAlgn="base">
        <a:spcBef>
          <a:spcPct val="0"/>
        </a:spcBef>
        <a:spcAft>
          <a:spcPct val="0"/>
        </a:spcAft>
        <a:defRPr sz="4400">
          <a:solidFill>
            <a:srgbClr val="CCFF99"/>
          </a:solidFill>
          <a:latin typeface="Times New Roman" panose="02020603050405020304" pitchFamily="18" charset="0"/>
        </a:defRPr>
      </a:lvl8pPr>
      <a:lvl9pPr marL="1828800" algn="l" rtl="0" fontAlgn="base">
        <a:spcBef>
          <a:spcPct val="0"/>
        </a:spcBef>
        <a:spcAft>
          <a:spcPct val="0"/>
        </a:spcAft>
        <a:defRPr sz="4400">
          <a:solidFill>
            <a:srgbClr val="CCFF99"/>
          </a:solidFill>
          <a:latin typeface="Times New Roman" panose="02020603050405020304" pitchFamily="18" charset="0"/>
        </a:defRPr>
      </a:lvl9pPr>
    </p:titleStyle>
    <p:bodyStyle>
      <a:lvl1pPr marL="342900" indent="-342900" algn="l" rtl="0" fontAlgn="base">
        <a:spcBef>
          <a:spcPct val="20000"/>
        </a:spcBef>
        <a:spcAft>
          <a:spcPct val="0"/>
        </a:spcAft>
        <a:buChar char="•"/>
        <a:defRPr sz="2400" kern="1200">
          <a:solidFill>
            <a:schemeClr val="tx1"/>
          </a:solidFill>
          <a:latin typeface="+mn-lt"/>
          <a:ea typeface="+mn-ea"/>
          <a:cs typeface="+mn-cs"/>
        </a:defRPr>
      </a:lvl1pPr>
      <a:lvl2pPr marL="742950" indent="-285750" algn="l" rtl="0" fontAlgn="base">
        <a:spcBef>
          <a:spcPct val="20000"/>
        </a:spcBef>
        <a:spcAft>
          <a:spcPct val="0"/>
        </a:spcAft>
        <a:buChar char="–"/>
        <a:defRPr sz="2000" kern="1200">
          <a:solidFill>
            <a:schemeClr val="tx1"/>
          </a:solidFill>
          <a:latin typeface="+mn-lt"/>
          <a:ea typeface="+mn-ea"/>
          <a:cs typeface="+mn-cs"/>
        </a:defRPr>
      </a:lvl2pPr>
      <a:lvl3pPr marL="1143000" indent="-228600" algn="l" rtl="0" fontAlgn="base">
        <a:spcBef>
          <a:spcPct val="20000"/>
        </a:spcBef>
        <a:spcAft>
          <a:spcPct val="0"/>
        </a:spcAft>
        <a:buChar char="•"/>
        <a:defRPr kern="1200">
          <a:solidFill>
            <a:schemeClr val="tx1"/>
          </a:solidFill>
          <a:latin typeface="+mn-lt"/>
          <a:ea typeface="+mn-ea"/>
          <a:cs typeface="+mn-cs"/>
        </a:defRPr>
      </a:lvl3pPr>
      <a:lvl4pPr marL="1600200" indent="-228600" algn="l" rtl="0" fontAlgn="base">
        <a:spcBef>
          <a:spcPct val="20000"/>
        </a:spcBef>
        <a:spcAft>
          <a:spcPct val="0"/>
        </a:spcAft>
        <a:buChar char="–"/>
        <a:defRPr sz="1600" kern="1200">
          <a:solidFill>
            <a:schemeClr val="tx1"/>
          </a:solidFill>
          <a:latin typeface="+mn-lt"/>
          <a:ea typeface="+mn-ea"/>
          <a:cs typeface="+mn-cs"/>
        </a:defRPr>
      </a:lvl4pPr>
      <a:lvl5pPr marL="2057400" indent="-228600" algn="l" rtl="0" fontAlgn="base">
        <a:spcBef>
          <a:spcPct val="20000"/>
        </a:spcBef>
        <a:spcAft>
          <a:spcPct val="0"/>
        </a:spcAft>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36.jpeg"/></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slide" Target="slide2.xml"/><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 Id="rId9" Type="http://schemas.openxmlformats.org/officeDocument/2006/relationships/slide" Target="slide2.xml"/></Relationships>
</file>

<file path=ppt/slides/_rels/slide13.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 Id="rId9" Type="http://schemas.openxmlformats.org/officeDocument/2006/relationships/slide" Target="slide2.xml"/></Relationships>
</file>

<file path=ppt/slides/_rels/slide14.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 Id="rId9" Type="http://schemas.openxmlformats.org/officeDocument/2006/relationships/slide" Target="slide2.xml"/></Relationships>
</file>

<file path=ppt/slides/_rels/slide15.xml.rels><?xml version="1.0" encoding="UTF-8" standalone="yes"?>
<Relationships xmlns="http://schemas.openxmlformats.org/package/2006/relationships"><Relationship Id="rId3" Type="http://schemas.openxmlformats.org/officeDocument/2006/relationships/image" Target="../media/image59.jpeg"/><Relationship Id="rId7" Type="http://schemas.openxmlformats.org/officeDocument/2006/relationships/slide" Target="slide2.xml"/><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16.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63.jpeg"/><Relationship Id="rId7" Type="http://schemas.openxmlformats.org/officeDocument/2006/relationships/image" Target="../media/image67.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 Id="rId9" Type="http://schemas.openxmlformats.org/officeDocument/2006/relationships/slide" Target="slide2.xml"/></Relationships>
</file>

<file path=ppt/slides/_rels/slide17.xml.rels><?xml version="1.0" encoding="UTF-8" standalone="yes"?>
<Relationships xmlns="http://schemas.openxmlformats.org/package/2006/relationships"><Relationship Id="rId8" Type="http://schemas.openxmlformats.org/officeDocument/2006/relationships/image" Target="../media/image74.jpg"/><Relationship Id="rId3" Type="http://schemas.openxmlformats.org/officeDocument/2006/relationships/image" Target="../media/image69.jpeg"/><Relationship Id="rId7" Type="http://schemas.openxmlformats.org/officeDocument/2006/relationships/image" Target="../media/image73.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2.jpg"/><Relationship Id="rId5" Type="http://schemas.openxmlformats.org/officeDocument/2006/relationships/image" Target="../media/image71.jpeg"/><Relationship Id="rId4" Type="http://schemas.openxmlformats.org/officeDocument/2006/relationships/image" Target="../media/image70.jpeg"/><Relationship Id="rId9" Type="http://schemas.openxmlformats.org/officeDocument/2006/relationships/slide" Target="slide2.xml"/></Relationships>
</file>

<file path=ppt/slides/_rels/slide18.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75.jpeg"/><Relationship Id="rId7" Type="http://schemas.openxmlformats.org/officeDocument/2006/relationships/image" Target="../media/image79.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jpeg"/><Relationship Id="rId9" Type="http://schemas.openxmlformats.org/officeDocument/2006/relationships/slide" Target="slide2.xml"/></Relationships>
</file>

<file path=ppt/slides/_rels/slide19.xml.rels><?xml version="1.0" encoding="UTF-8" standalone="yes"?>
<Relationships xmlns="http://schemas.openxmlformats.org/package/2006/relationships"><Relationship Id="rId3" Type="http://schemas.openxmlformats.org/officeDocument/2006/relationships/image" Target="../media/image81.jpeg"/><Relationship Id="rId7" Type="http://schemas.openxmlformats.org/officeDocument/2006/relationships/slide" Target="slide2.xml"/><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82.jpeg"/></Relationships>
</file>

<file path=ppt/slides/_rels/slide2.xml.rels><?xml version="1.0" encoding="UTF-8" standalone="yes"?>
<Relationships xmlns="http://schemas.openxmlformats.org/package/2006/relationships"><Relationship Id="rId13" Type="http://schemas.openxmlformats.org/officeDocument/2006/relationships/slide" Target="slide27.xml"/><Relationship Id="rId18" Type="http://schemas.openxmlformats.org/officeDocument/2006/relationships/slide" Target="slide15.xml"/><Relationship Id="rId26" Type="http://schemas.openxmlformats.org/officeDocument/2006/relationships/slide" Target="slide23.xml"/><Relationship Id="rId3" Type="http://schemas.openxmlformats.org/officeDocument/2006/relationships/slide" Target="slide3.xml"/><Relationship Id="rId21" Type="http://schemas.openxmlformats.org/officeDocument/2006/relationships/slide" Target="slide12.xml"/><Relationship Id="rId34" Type="http://schemas.openxmlformats.org/officeDocument/2006/relationships/slide" Target="slide34.xml"/><Relationship Id="rId7" Type="http://schemas.openxmlformats.org/officeDocument/2006/relationships/slide" Target="slide11.xml"/><Relationship Id="rId12" Type="http://schemas.openxmlformats.org/officeDocument/2006/relationships/slide" Target="slide8.xml"/><Relationship Id="rId17" Type="http://schemas.openxmlformats.org/officeDocument/2006/relationships/slide" Target="slide16.xml"/><Relationship Id="rId25" Type="http://schemas.openxmlformats.org/officeDocument/2006/relationships/slide" Target="slide24.xml"/><Relationship Id="rId33" Type="http://schemas.openxmlformats.org/officeDocument/2006/relationships/slide" Target="slide33.xml"/><Relationship Id="rId2" Type="http://schemas.openxmlformats.org/officeDocument/2006/relationships/image" Target="../media/image8.jpg"/><Relationship Id="rId16" Type="http://schemas.openxmlformats.org/officeDocument/2006/relationships/slide" Target="slide17.xml"/><Relationship Id="rId20" Type="http://schemas.openxmlformats.org/officeDocument/2006/relationships/slide" Target="slide13.xml"/><Relationship Id="rId29" Type="http://schemas.openxmlformats.org/officeDocument/2006/relationships/slide" Target="slide29.xml"/><Relationship Id="rId1" Type="http://schemas.openxmlformats.org/officeDocument/2006/relationships/slideLayout" Target="../slideLayouts/slideLayout2.xml"/><Relationship Id="rId6" Type="http://schemas.openxmlformats.org/officeDocument/2006/relationships/slide" Target="slide9.xml"/><Relationship Id="rId11" Type="http://schemas.openxmlformats.org/officeDocument/2006/relationships/slide" Target="slide19.xml"/><Relationship Id="rId24" Type="http://schemas.openxmlformats.org/officeDocument/2006/relationships/slide" Target="slide25.xml"/><Relationship Id="rId32" Type="http://schemas.openxmlformats.org/officeDocument/2006/relationships/slide" Target="slide32.xml"/><Relationship Id="rId5" Type="http://schemas.openxmlformats.org/officeDocument/2006/relationships/slide" Target="slide7.xml"/><Relationship Id="rId15" Type="http://schemas.openxmlformats.org/officeDocument/2006/relationships/slide" Target="slide18.xml"/><Relationship Id="rId23" Type="http://schemas.openxmlformats.org/officeDocument/2006/relationships/slide" Target="slide26.xml"/><Relationship Id="rId28" Type="http://schemas.openxmlformats.org/officeDocument/2006/relationships/slide" Target="slide21.xml"/><Relationship Id="rId10" Type="http://schemas.openxmlformats.org/officeDocument/2006/relationships/slide" Target="slide10.xml"/><Relationship Id="rId19" Type="http://schemas.openxmlformats.org/officeDocument/2006/relationships/slide" Target="slide14.xml"/><Relationship Id="rId31" Type="http://schemas.openxmlformats.org/officeDocument/2006/relationships/slide" Target="slide31.xml"/><Relationship Id="rId4" Type="http://schemas.openxmlformats.org/officeDocument/2006/relationships/slide" Target="slide4.xml"/><Relationship Id="rId9" Type="http://schemas.openxmlformats.org/officeDocument/2006/relationships/slide" Target="slide6.xml"/><Relationship Id="rId14" Type="http://schemas.openxmlformats.org/officeDocument/2006/relationships/slide" Target="slide20.xml"/><Relationship Id="rId22" Type="http://schemas.openxmlformats.org/officeDocument/2006/relationships/slide" Target="slide28.xml"/><Relationship Id="rId27" Type="http://schemas.openxmlformats.org/officeDocument/2006/relationships/slide" Target="slide22.xml"/><Relationship Id="rId30" Type="http://schemas.openxmlformats.org/officeDocument/2006/relationships/slide" Target="slide30.xml"/><Relationship Id="rId8" Type="http://schemas.openxmlformats.org/officeDocument/2006/relationships/slide" Target="slide5.xml"/></Relationships>
</file>

<file path=ppt/slides/_rels/slide2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86.jpeg"/></Relationships>
</file>

<file path=ppt/slides/_rels/slide21.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image" Target="../media/image87.jpeg"/><Relationship Id="rId7" Type="http://schemas.openxmlformats.org/officeDocument/2006/relationships/image" Target="../media/image91.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90.jpeg"/><Relationship Id="rId5" Type="http://schemas.openxmlformats.org/officeDocument/2006/relationships/image" Target="../media/image89.jpeg"/><Relationship Id="rId4" Type="http://schemas.openxmlformats.org/officeDocument/2006/relationships/image" Target="../media/image88.jpeg"/><Relationship Id="rId9" Type="http://schemas.openxmlformats.org/officeDocument/2006/relationships/slide" Target="slide2.xml"/></Relationships>
</file>

<file path=ppt/slides/_rels/slide2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94.jpg"/></Relationships>
</file>

<file path=ppt/slides/_rels/slide2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96.jpeg"/></Relationships>
</file>

<file path=ppt/slides/_rels/slide2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98.jpeg"/></Relationships>
</file>

<file path=ppt/slides/_rels/slide25.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100.jpeg"/></Relationships>
</file>

<file path=ppt/slides/_rels/slide26.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102.jpeg"/></Relationships>
</file>

<file path=ppt/slides/_rels/slide27.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104.jpeg"/></Relationships>
</file>

<file path=ppt/slides/_rels/slide28.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106.jpg"/></Relationships>
</file>

<file path=ppt/slides/_rels/slide29.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108.jpeg"/></Relationships>
</file>

<file path=ppt/slides/_rels/slide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slide" Target="sl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110.jpeg"/></Relationships>
</file>

<file path=ppt/slides/_rels/slide31.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112.jpeg"/></Relationships>
</file>

<file path=ppt/slides/_rels/slide32.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114.jpeg"/></Relationships>
</file>

<file path=ppt/slides/_rels/slide33.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116.jpeg"/></Relationships>
</file>

<file path=ppt/slides/_rels/slide34.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118.jpeg"/></Relationships>
</file>

<file path=ppt/slides/_rels/slide35.xml.rels><?xml version="1.0" encoding="UTF-8" standalone="yes"?>
<Relationships xmlns="http://schemas.openxmlformats.org/package/2006/relationships"><Relationship Id="rId2" Type="http://schemas.openxmlformats.org/officeDocument/2006/relationships/hyperlink" Target="http://www.mebders.com/"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26.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609600" y="2971800"/>
            <a:ext cx="4495800" cy="3200400"/>
          </a:xfrm>
        </p:spPr>
        <p:txBody>
          <a:bodyPr/>
          <a:lstStyle/>
          <a:p>
            <a:r>
              <a:rPr lang="tr-TR" sz="4000" dirty="0"/>
              <a:t>ANITKABİR</a:t>
            </a:r>
            <a:endParaRPr lang="en-US" sz="4000" dirty="0"/>
          </a:p>
        </p:txBody>
      </p:sp>
      <p:pic>
        <p:nvPicPr>
          <p:cNvPr id="2" name="Resim 1"/>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705600" y="0"/>
            <a:ext cx="1828800" cy="1257301"/>
          </a:xfrm>
          <a:prstGeom prst="rect">
            <a:avLst/>
          </a:prstGeom>
        </p:spPr>
      </p:pic>
      <p:pic>
        <p:nvPicPr>
          <p:cNvPr id="5" name="Resim 4"/>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736080" y="1828800"/>
            <a:ext cx="1798320" cy="1234440"/>
          </a:xfrm>
          <a:prstGeom prst="rect">
            <a:avLst/>
          </a:prstGeom>
        </p:spPr>
      </p:pic>
      <p:pic>
        <p:nvPicPr>
          <p:cNvPr id="6" name="Resim 5"/>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6736080" y="3634739"/>
            <a:ext cx="1798320" cy="1219200"/>
          </a:xfrm>
          <a:prstGeom prst="rect">
            <a:avLst/>
          </a:prstGeom>
        </p:spPr>
      </p:pic>
      <p:pic>
        <p:nvPicPr>
          <p:cNvPr id="7" name="Resim 6"/>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6781799" y="5425438"/>
            <a:ext cx="1797843" cy="1280162"/>
          </a:xfrm>
          <a:prstGeom prst="rect">
            <a:avLst/>
          </a:prstGeom>
        </p:spPr>
      </p:pic>
      <p:sp>
        <p:nvSpPr>
          <p:cNvPr id="8" name="Sağ Ok 7">
            <a:hlinkClick r:id="" action="ppaction://hlinkshowjump?jump=nextslide"/>
          </p:cNvPr>
          <p:cNvSpPr/>
          <p:nvPr/>
        </p:nvSpPr>
        <p:spPr>
          <a:xfrm>
            <a:off x="4343400" y="6232398"/>
            <a:ext cx="1110996" cy="484632"/>
          </a:xfrm>
          <a:prstGeom prst="rightArrow">
            <a:avLst/>
          </a:prstGeom>
          <a:solidFill>
            <a:schemeClr val="bg1">
              <a:lumMod val="65000"/>
            </a:schemeClr>
          </a:solid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a:solidFill>
                  <a:srgbClr val="7E0000"/>
                </a:solidFill>
              </a:rPr>
              <a:t>İçeri Gir</a:t>
            </a:r>
          </a:p>
        </p:txBody>
      </p:sp>
    </p:spTree>
  </p:cSld>
  <p:clrMapOvr>
    <a:masterClrMapping/>
  </p:clrMapOvr>
  <mc:AlternateContent xmlns:mc="http://schemas.openxmlformats.org/markup-compatibility/2006" xmlns:p14="http://schemas.microsoft.com/office/powerpoint/2010/main">
    <mc:Choice Requires="p14">
      <p:transition spd="slow" p14:dur="2000">
        <p:sndAc>
          <p:stSnd>
            <p:snd r:embed="rId2" name="nutuk2.wav"/>
          </p:stSnd>
        </p:sndAc>
      </p:transition>
    </mc:Choice>
    <mc:Fallback xmlns="">
      <p:transition spd="slow">
        <p:sndAc>
          <p:stSnd>
            <p:snd r:embed="rId8" name="nutuk2.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par>
                          <p:cTn id="8" fill="hold">
                            <p:stCondLst>
                              <p:cond delay="2000"/>
                            </p:stCondLst>
                            <p:childTnLst>
                              <p:par>
                                <p:cTn id="9" presetID="8" presetClass="entr" presetSubtype="16"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amond(in)">
                                      <p:cBhvr>
                                        <p:cTn id="11" dur="2000"/>
                                        <p:tgtEl>
                                          <p:spTgt spid="5"/>
                                        </p:tgtEl>
                                      </p:cBhvr>
                                    </p:animEffect>
                                  </p:childTnLst>
                                </p:cTn>
                              </p:par>
                            </p:childTnLst>
                          </p:cTn>
                        </p:par>
                        <p:par>
                          <p:cTn id="12" fill="hold">
                            <p:stCondLst>
                              <p:cond delay="4000"/>
                            </p:stCondLst>
                            <p:childTnLst>
                              <p:par>
                                <p:cTn id="13" presetID="8" presetClass="entr" presetSubtype="16"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diamond(in)">
                                      <p:cBhvr>
                                        <p:cTn id="15" dur="2000"/>
                                        <p:tgtEl>
                                          <p:spTgt spid="6"/>
                                        </p:tgtEl>
                                      </p:cBhvr>
                                    </p:animEffect>
                                  </p:childTnLst>
                                </p:cTn>
                              </p:par>
                            </p:childTnLst>
                          </p:cTn>
                        </p:par>
                        <p:par>
                          <p:cTn id="16" fill="hold">
                            <p:stCondLst>
                              <p:cond delay="6000"/>
                            </p:stCondLst>
                            <p:childTnLst>
                              <p:par>
                                <p:cTn id="17" presetID="8" presetClass="entr" presetSubtype="16"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diamond(in)">
                                      <p:cBhvr>
                                        <p:cTn id="19" dur="2000"/>
                                        <p:tgtEl>
                                          <p:spTgt spid="7"/>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8500"/>
                            </p:stCondLst>
                            <p:childTnLst>
                              <p:par>
                                <p:cTn id="25" presetID="26" presetClass="emph" presetSubtype="0" repeatCount="indefinite" fill="hold" grpId="1" nodeType="afterEffect">
                                  <p:stCondLst>
                                    <p:cond delay="0"/>
                                  </p:stCondLst>
                                  <p:endCondLst>
                                    <p:cond evt="onNext" delay="0">
                                      <p:tgtEl>
                                        <p:sldTgt/>
                                      </p:tgtEl>
                                    </p:cond>
                                  </p:endCondLst>
                                  <p:childTnLst>
                                    <p:animEffect transition="out" filter="fade">
                                      <p:cBhvr>
                                        <p:cTn id="26" dur="500" tmFilter="0, 0; .2, .5; .8, .5; 1, 0"/>
                                        <p:tgtEl>
                                          <p:spTgt spid="8"/>
                                        </p:tgtEl>
                                      </p:cBhvr>
                                    </p:animEffect>
                                    <p:animScale>
                                      <p:cBhvr>
                                        <p:cTn id="27"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533400" y="1981200"/>
            <a:ext cx="4495800" cy="762000"/>
          </a:xfrm>
        </p:spPr>
        <p:txBody>
          <a:bodyPr/>
          <a:lstStyle/>
          <a:p>
            <a:r>
              <a:rPr lang="tr-TR" sz="4000" dirty="0"/>
              <a:t>Anıtkabir Kitaplığı</a:t>
            </a:r>
            <a:endParaRPr lang="en-US" sz="4000" dirty="0"/>
          </a:p>
        </p:txBody>
      </p:sp>
      <p:sp>
        <p:nvSpPr>
          <p:cNvPr id="3" name="Metin kutusu 2"/>
          <p:cNvSpPr txBox="1"/>
          <p:nvPr/>
        </p:nvSpPr>
        <p:spPr>
          <a:xfrm>
            <a:off x="770100" y="3270589"/>
            <a:ext cx="4203900"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Mehmetçik ve Zafer Kuleleri arasında yer alan; Atatürk ve Kurtuluş Savaşı Müzesi Komutanlığı Karargâhı içindeki birimde Anıtkabir Kitaplığı bulunmaktadır.</a:t>
            </a:r>
          </a:p>
          <a:p>
            <a:endParaRPr lang="tr-TR" sz="1400" dirty="0">
              <a:solidFill>
                <a:srgbClr val="000000"/>
              </a:solidFill>
            </a:endParaRPr>
          </a:p>
          <a:p>
            <a:r>
              <a:rPr lang="tr-TR" sz="1400" dirty="0">
                <a:solidFill>
                  <a:srgbClr val="000000"/>
                </a:solidFill>
              </a:rPr>
              <a:t>Atatürk, Milli Mücadele ve İnkılâplar konulu Türkçe ve yabancı dillerde kitapların bulunduğu bir “ihtisas kitaplığı” olarak, her kesimden araştırmacı ve okuyucuya hafta içi hizmet vermektedir.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838951" y="1829854"/>
            <a:ext cx="1600198" cy="1200149"/>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406485" y="1796617"/>
            <a:ext cx="5791829" cy="43438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5"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0" name="Yuvarlatılmış Dikdörtgen 9">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23016467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9218"/>
                    </p:tgtEl>
                  </p:cond>
                </p:stCondLst>
                <p:endSync evt="end" delay="0">
                  <p:rtn val="all"/>
                </p:endSync>
                <p:childTnLst>
                  <p:par>
                    <p:cTn id="15" fill="hold">
                      <p:stCondLst>
                        <p:cond delay="0"/>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228"/>
                                        </p:tgtEl>
                                        <p:attrNameLst>
                                          <p:attrName>style.visibility</p:attrName>
                                        </p:attrNameLst>
                                      </p:cBhvr>
                                      <p:to>
                                        <p:strVal val="visible"/>
                                      </p:to>
                                    </p:set>
                                    <p:animEffect transition="in" filter="wheel(1)">
                                      <p:cBhvr>
                                        <p:cTn id="19" dur="2000"/>
                                        <p:tgtEl>
                                          <p:spTgt spid="9228"/>
                                        </p:tgtEl>
                                      </p:cBhvr>
                                    </p:animEffect>
                                  </p:childTnLst>
                                </p:cTn>
                              </p:par>
                            </p:childTnLst>
                          </p:cTn>
                        </p:par>
                        <p:par>
                          <p:cTn id="20" fill="hold">
                            <p:stCondLst>
                              <p:cond delay="2000"/>
                            </p:stCondLst>
                            <p:childTnLst>
                              <p:par>
                                <p:cTn id="21" presetID="17" presetClass="exit" presetSubtype="10" fill="hold" nodeType="afterEffect">
                                  <p:stCondLst>
                                    <p:cond delay="5000"/>
                                  </p:stCondLst>
                                  <p:childTnLst>
                                    <p:anim calcmode="lin" valueType="num">
                                      <p:cBhvr>
                                        <p:cTn id="22" dur="500"/>
                                        <p:tgtEl>
                                          <p:spTgt spid="9228"/>
                                        </p:tgtEl>
                                        <p:attrNameLst>
                                          <p:attrName>ppt_w</p:attrName>
                                        </p:attrNameLst>
                                      </p:cBhvr>
                                      <p:tavLst>
                                        <p:tav tm="0">
                                          <p:val>
                                            <p:strVal val="ppt_w"/>
                                          </p:val>
                                        </p:tav>
                                        <p:tav tm="100000">
                                          <p:val>
                                            <p:fltVal val="0"/>
                                          </p:val>
                                        </p:tav>
                                      </p:tavLst>
                                    </p:anim>
                                    <p:anim calcmode="lin" valueType="num">
                                      <p:cBhvr>
                                        <p:cTn id="23" dur="500"/>
                                        <p:tgtEl>
                                          <p:spTgt spid="9228"/>
                                        </p:tgtEl>
                                        <p:attrNameLst>
                                          <p:attrName>ppt_h</p:attrName>
                                        </p:attrNameLst>
                                      </p:cBhvr>
                                      <p:tavLst>
                                        <p:tav tm="0">
                                          <p:val>
                                            <p:strVal val="ppt_h"/>
                                          </p:val>
                                        </p:tav>
                                        <p:tav tm="100000">
                                          <p:val>
                                            <p:strVal val="ppt_h"/>
                                          </p:val>
                                        </p:tav>
                                      </p:tavLst>
                                    </p:anim>
                                    <p:set>
                                      <p:cBhvr>
                                        <p:cTn id="2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533400" y="1981200"/>
            <a:ext cx="4495800" cy="762000"/>
          </a:xfrm>
        </p:spPr>
        <p:txBody>
          <a:bodyPr/>
          <a:lstStyle/>
          <a:p>
            <a:r>
              <a:rPr lang="tr-TR" sz="4000" dirty="0"/>
              <a:t>Zafer Kulesi</a:t>
            </a:r>
            <a:endParaRPr lang="en-US" sz="4000" dirty="0"/>
          </a:p>
        </p:txBody>
      </p:sp>
      <p:sp>
        <p:nvSpPr>
          <p:cNvPr id="3" name="Metin kutusu 2"/>
          <p:cNvSpPr txBox="1"/>
          <p:nvPr/>
        </p:nvSpPr>
        <p:spPr>
          <a:xfrm>
            <a:off x="774900" y="3247668"/>
            <a:ext cx="4191000" cy="160043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Kulenin duvarlarında Atatürk'ün en önemli üç zaferinin (</a:t>
            </a:r>
            <a:r>
              <a:rPr lang="tr-TR" sz="1400" dirty="0" err="1">
                <a:solidFill>
                  <a:srgbClr val="000000"/>
                </a:solidFill>
              </a:rPr>
              <a:t>Conkbayırı</a:t>
            </a:r>
            <a:r>
              <a:rPr lang="tr-TR" sz="1400" dirty="0">
                <a:solidFill>
                  <a:srgbClr val="000000"/>
                </a:solidFill>
              </a:rPr>
              <a:t> Muharebesi, Sakarya Meydan Muharebesi, Başkomutanlık Meydan Muharebesi) tarihi ve zaferle ilgili özlü sözleri yazılıdır. </a:t>
            </a:r>
          </a:p>
          <a:p>
            <a:endParaRPr lang="tr-TR" sz="1400" dirty="0">
              <a:solidFill>
                <a:srgbClr val="000000"/>
              </a:solidFill>
            </a:endParaRPr>
          </a:p>
          <a:p>
            <a:r>
              <a:rPr lang="tr-TR" sz="1400" dirty="0">
                <a:solidFill>
                  <a:srgbClr val="000000"/>
                </a:solidFill>
              </a:rPr>
              <a:t>Kule içinde Atatürk'ün </a:t>
            </a:r>
            <a:r>
              <a:rPr lang="tr-TR" sz="1400" dirty="0" err="1">
                <a:solidFill>
                  <a:srgbClr val="000000"/>
                </a:solidFill>
              </a:rPr>
              <a:t>naaşını</a:t>
            </a:r>
            <a:r>
              <a:rPr lang="tr-TR" sz="1400" dirty="0">
                <a:solidFill>
                  <a:srgbClr val="000000"/>
                </a:solidFill>
              </a:rPr>
              <a:t> taşıyan top arabası sergilenmektedir.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81800" y="1734380"/>
            <a:ext cx="1751492" cy="1313619"/>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6781800" y="3581400"/>
            <a:ext cx="17272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p:cNvPicPr>
            <a:picLocks noChangeAspect="1" noChangeArrowheads="1"/>
          </p:cNvPicPr>
          <p:nvPr/>
        </p:nvPicPr>
        <p:blipFill>
          <a:blip r:embed="rId5" cstate="email">
            <a:extLst>
              <a:ext uri="{28A0092B-C50C-407E-A947-70E740481C1C}">
                <a14:useLocalDpi xmlns:a14="http://schemas.microsoft.com/office/drawing/2010/main" val="0"/>
              </a:ext>
            </a:extLst>
          </a:blip>
          <a:stretch>
            <a:fillRect/>
          </a:stretch>
        </p:blipFill>
        <p:spPr bwMode="auto">
          <a:xfrm>
            <a:off x="342022" y="1684967"/>
            <a:ext cx="5920756" cy="444056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8" name="Picture 12"/>
          <p:cNvPicPr>
            <a:picLocks noChangeAspect="1" noChangeArrowheads="1"/>
          </p:cNvPicPr>
          <p:nvPr/>
        </p:nvPicPr>
        <p:blipFill>
          <a:blip r:embed="rId6" cstate="email">
            <a:extLst>
              <a:ext uri="{28A0092B-C50C-407E-A947-70E740481C1C}">
                <a14:useLocalDpi xmlns:a14="http://schemas.microsoft.com/office/drawing/2010/main" val="0"/>
              </a:ext>
            </a:extLst>
          </a:blip>
          <a:stretch>
            <a:fillRect/>
          </a:stretch>
        </p:blipFill>
        <p:spPr bwMode="auto">
          <a:xfrm>
            <a:off x="221371" y="1503991"/>
            <a:ext cx="6162058" cy="462154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7"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4" name="Yuvarlatılmış Dikdörtgen 13">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32423412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par>
                          <p:cTn id="14" fill="hold">
                            <p:stCondLst>
                              <p:cond delay="2500"/>
                            </p:stCondLst>
                            <p:childTnLst>
                              <p:par>
                                <p:cTn id="15" presetID="9" presetClass="entr" presetSubtype="0" fill="hold" nodeType="afterEffect">
                                  <p:stCondLst>
                                    <p:cond delay="0"/>
                                  </p:stCondLst>
                                  <p:childTnLst>
                                    <p:set>
                                      <p:cBhvr>
                                        <p:cTn id="16" dur="1" fill="hold">
                                          <p:stCondLst>
                                            <p:cond delay="0"/>
                                          </p:stCondLst>
                                        </p:cTn>
                                        <p:tgtEl>
                                          <p:spTgt spid="9220"/>
                                        </p:tgtEl>
                                        <p:attrNameLst>
                                          <p:attrName>style.visibility</p:attrName>
                                        </p:attrNameLst>
                                      </p:cBhvr>
                                      <p:to>
                                        <p:strVal val="visible"/>
                                      </p:to>
                                    </p:set>
                                    <p:animEffect transition="in" filter="dissolve">
                                      <p:cBhvr>
                                        <p:cTn id="17" dur="1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9220"/>
                    </p:tgtEl>
                  </p:cond>
                </p:stCondLst>
                <p:endSync evt="end" delay="0">
                  <p:rtn val="all"/>
                </p:endSync>
                <p:childTnLst>
                  <p:par>
                    <p:cTn id="19" fill="hold">
                      <p:stCondLst>
                        <p:cond delay="0"/>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9226"/>
                                        </p:tgtEl>
                                        <p:attrNameLst>
                                          <p:attrName>style.visibility</p:attrName>
                                        </p:attrNameLst>
                                      </p:cBhvr>
                                      <p:to>
                                        <p:strVal val="visible"/>
                                      </p:to>
                                    </p:set>
                                    <p:animEffect transition="in" filter="wheel(1)">
                                      <p:cBhvr>
                                        <p:cTn id="23" dur="2000"/>
                                        <p:tgtEl>
                                          <p:spTgt spid="9226"/>
                                        </p:tgtEl>
                                      </p:cBhvr>
                                    </p:animEffect>
                                  </p:childTnLst>
                                </p:cTn>
                              </p:par>
                            </p:childTnLst>
                          </p:cTn>
                        </p:par>
                        <p:par>
                          <p:cTn id="24" fill="hold">
                            <p:stCondLst>
                              <p:cond delay="2000"/>
                            </p:stCondLst>
                            <p:childTnLst>
                              <p:par>
                                <p:cTn id="25" presetID="17" presetClass="exit" presetSubtype="10" fill="hold" nodeType="afterEffect">
                                  <p:stCondLst>
                                    <p:cond delay="5000"/>
                                  </p:stCondLst>
                                  <p:childTnLst>
                                    <p:anim calcmode="lin" valueType="num">
                                      <p:cBhvr>
                                        <p:cTn id="26" dur="500"/>
                                        <p:tgtEl>
                                          <p:spTgt spid="9226"/>
                                        </p:tgtEl>
                                        <p:attrNameLst>
                                          <p:attrName>ppt_w</p:attrName>
                                        </p:attrNameLst>
                                      </p:cBhvr>
                                      <p:tavLst>
                                        <p:tav tm="0">
                                          <p:val>
                                            <p:strVal val="ppt_w"/>
                                          </p:val>
                                        </p:tav>
                                        <p:tav tm="100000">
                                          <p:val>
                                            <p:fltVal val="0"/>
                                          </p:val>
                                        </p:tav>
                                      </p:tavLst>
                                    </p:anim>
                                    <p:anim calcmode="lin" valueType="num">
                                      <p:cBhvr>
                                        <p:cTn id="27" dur="500"/>
                                        <p:tgtEl>
                                          <p:spTgt spid="9226"/>
                                        </p:tgtEl>
                                        <p:attrNameLst>
                                          <p:attrName>ppt_h</p:attrName>
                                        </p:attrNameLst>
                                      </p:cBhvr>
                                      <p:tavLst>
                                        <p:tav tm="0">
                                          <p:val>
                                            <p:strVal val="ppt_h"/>
                                          </p:val>
                                        </p:tav>
                                        <p:tav tm="100000">
                                          <p:val>
                                            <p:strVal val="ppt_h"/>
                                          </p:val>
                                        </p:tav>
                                      </p:tavLst>
                                    </p:anim>
                                    <p:set>
                                      <p:cBhvr>
                                        <p:cTn id="28" dur="1" fill="hold">
                                          <p:stCondLst>
                                            <p:cond delay="499"/>
                                          </p:stCondLst>
                                        </p:cTn>
                                        <p:tgtEl>
                                          <p:spTgt spid="9226"/>
                                        </p:tgtEl>
                                        <p:attrNameLst>
                                          <p:attrName>style.visibility</p:attrName>
                                        </p:attrNameLst>
                                      </p:cBhvr>
                                      <p:to>
                                        <p:strVal val="hidden"/>
                                      </p:to>
                                    </p:set>
                                  </p:childTnLst>
                                </p:cTn>
                              </p:par>
                            </p:childTnLst>
                          </p:cTn>
                        </p:par>
                      </p:childTnLst>
                    </p:cTn>
                  </p:par>
                </p:childTnLst>
              </p:cTn>
              <p:nextCondLst>
                <p:cond evt="onClick" delay="0">
                  <p:tgtEl>
                    <p:spTgt spid="9220"/>
                  </p:tgtEl>
                </p:cond>
              </p:nextCondLst>
            </p:seq>
            <p:seq concurrent="1" nextAc="seek">
              <p:cTn id="29" restart="whenNotActive" fill="hold" evtFilter="cancelBubble" nodeType="interactiveSeq">
                <p:stCondLst>
                  <p:cond evt="onClick" delay="0">
                    <p:tgtEl>
                      <p:spTgt spid="9218"/>
                    </p:tgtEl>
                  </p:cond>
                </p:stCondLst>
                <p:endSync evt="end" delay="0">
                  <p:rtn val="all"/>
                </p:endSync>
                <p:childTnLst>
                  <p:par>
                    <p:cTn id="30" fill="hold">
                      <p:stCondLst>
                        <p:cond delay="0"/>
                      </p:stCondLst>
                      <p:childTnLst>
                        <p:par>
                          <p:cTn id="31" fill="hold">
                            <p:stCondLst>
                              <p:cond delay="0"/>
                            </p:stCondLst>
                            <p:childTnLst>
                              <p:par>
                                <p:cTn id="32" presetID="21" presetClass="entr" presetSubtype="1" fill="hold" nodeType="clickEffect">
                                  <p:stCondLst>
                                    <p:cond delay="0"/>
                                  </p:stCondLst>
                                  <p:childTnLst>
                                    <p:set>
                                      <p:cBhvr>
                                        <p:cTn id="33" dur="1" fill="hold">
                                          <p:stCondLst>
                                            <p:cond delay="0"/>
                                          </p:stCondLst>
                                        </p:cTn>
                                        <p:tgtEl>
                                          <p:spTgt spid="9228"/>
                                        </p:tgtEl>
                                        <p:attrNameLst>
                                          <p:attrName>style.visibility</p:attrName>
                                        </p:attrNameLst>
                                      </p:cBhvr>
                                      <p:to>
                                        <p:strVal val="visible"/>
                                      </p:to>
                                    </p:set>
                                    <p:animEffect transition="in" filter="wheel(1)">
                                      <p:cBhvr>
                                        <p:cTn id="34" dur="2000"/>
                                        <p:tgtEl>
                                          <p:spTgt spid="9228"/>
                                        </p:tgtEl>
                                      </p:cBhvr>
                                    </p:animEffect>
                                  </p:childTnLst>
                                </p:cTn>
                              </p:par>
                            </p:childTnLst>
                          </p:cTn>
                        </p:par>
                        <p:par>
                          <p:cTn id="35" fill="hold">
                            <p:stCondLst>
                              <p:cond delay="2000"/>
                            </p:stCondLst>
                            <p:childTnLst>
                              <p:par>
                                <p:cTn id="36" presetID="17" presetClass="exit" presetSubtype="10" fill="hold" nodeType="afterEffect">
                                  <p:stCondLst>
                                    <p:cond delay="5000"/>
                                  </p:stCondLst>
                                  <p:childTnLst>
                                    <p:anim calcmode="lin" valueType="num">
                                      <p:cBhvr>
                                        <p:cTn id="37" dur="500"/>
                                        <p:tgtEl>
                                          <p:spTgt spid="9228"/>
                                        </p:tgtEl>
                                        <p:attrNameLst>
                                          <p:attrName>ppt_w</p:attrName>
                                        </p:attrNameLst>
                                      </p:cBhvr>
                                      <p:tavLst>
                                        <p:tav tm="0">
                                          <p:val>
                                            <p:strVal val="ppt_w"/>
                                          </p:val>
                                        </p:tav>
                                        <p:tav tm="100000">
                                          <p:val>
                                            <p:fltVal val="0"/>
                                          </p:val>
                                        </p:tav>
                                      </p:tavLst>
                                    </p:anim>
                                    <p:anim calcmode="lin" valueType="num">
                                      <p:cBhvr>
                                        <p:cTn id="38" dur="500"/>
                                        <p:tgtEl>
                                          <p:spTgt spid="9228"/>
                                        </p:tgtEl>
                                        <p:attrNameLst>
                                          <p:attrName>ppt_h</p:attrName>
                                        </p:attrNameLst>
                                      </p:cBhvr>
                                      <p:tavLst>
                                        <p:tav tm="0">
                                          <p:val>
                                            <p:strVal val="ppt_h"/>
                                          </p:val>
                                        </p:tav>
                                        <p:tav tm="100000">
                                          <p:val>
                                            <p:strVal val="ppt_h"/>
                                          </p:val>
                                        </p:tav>
                                      </p:tavLst>
                                    </p:anim>
                                    <p:set>
                                      <p:cBhvr>
                                        <p:cTn id="39"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533400" y="1981200"/>
            <a:ext cx="4495800" cy="762000"/>
          </a:xfrm>
        </p:spPr>
        <p:txBody>
          <a:bodyPr/>
          <a:lstStyle/>
          <a:p>
            <a:r>
              <a:rPr lang="tr-TR" sz="4000" dirty="0"/>
              <a:t>İsmet İnönü </a:t>
            </a:r>
            <a:r>
              <a:rPr lang="tr-TR" sz="4000" dirty="0" err="1"/>
              <a:t>Lahti</a:t>
            </a:r>
            <a:endParaRPr lang="en-US" sz="4000" dirty="0"/>
          </a:p>
        </p:txBody>
      </p:sp>
      <p:sp>
        <p:nvSpPr>
          <p:cNvPr id="3" name="Metin kutusu 2"/>
          <p:cNvSpPr txBox="1"/>
          <p:nvPr/>
        </p:nvSpPr>
        <p:spPr>
          <a:xfrm>
            <a:off x="762000" y="2987457"/>
            <a:ext cx="4191000" cy="310854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Barış ve Zafer Kuleleri arasında yanları açık kolonların oluşturduğu galerinin ortasında 25 Aralık 1973 tarihinde vefat eden Atatürk'ün en yakın silah arkadaşı, Türk Millî </a:t>
            </a:r>
            <a:r>
              <a:rPr lang="tr-TR" sz="1400" dirty="0" err="1">
                <a:solidFill>
                  <a:srgbClr val="000000"/>
                </a:solidFill>
              </a:rPr>
              <a:t>Mücadelesi'nin</a:t>
            </a:r>
            <a:r>
              <a:rPr lang="tr-TR" sz="1400" dirty="0">
                <a:solidFill>
                  <a:srgbClr val="000000"/>
                </a:solidFill>
              </a:rPr>
              <a:t> Batı Cephesi Komutanı ve İkinci Cumhurbaşkanı İsmet İnönü'nün sembolik lahdi bulunmaktadır. </a:t>
            </a:r>
          </a:p>
          <a:p>
            <a:endParaRPr lang="tr-TR" sz="1400" dirty="0">
              <a:solidFill>
                <a:srgbClr val="000000"/>
              </a:solidFill>
            </a:endParaRPr>
          </a:p>
          <a:p>
            <a:r>
              <a:rPr lang="tr-TR" sz="1400" dirty="0">
                <a:solidFill>
                  <a:srgbClr val="000000"/>
                </a:solidFill>
              </a:rPr>
              <a:t>Mezar odası alt kattadır. Mezar odasına ahşap bir kapı ardından bronz bir kapı ile girilir.</a:t>
            </a:r>
          </a:p>
          <a:p>
            <a:r>
              <a:rPr lang="tr-TR" sz="1400" dirty="0">
                <a:solidFill>
                  <a:srgbClr val="000000"/>
                </a:solidFill>
              </a:rPr>
              <a:t> Mezar odası kare olup, kesik </a:t>
            </a:r>
            <a:r>
              <a:rPr lang="tr-TR" sz="1400" dirty="0" err="1">
                <a:solidFill>
                  <a:srgbClr val="000000"/>
                </a:solidFill>
              </a:rPr>
              <a:t>pramidal</a:t>
            </a:r>
            <a:r>
              <a:rPr lang="tr-TR" sz="1400" dirty="0">
                <a:solidFill>
                  <a:srgbClr val="000000"/>
                </a:solidFill>
              </a:rPr>
              <a:t> tavanla örtülüdür. Beyaz granit kaplı zemin üzerinde kıble yönünde sanduka yer almaktadır. İsmet İnönü, Anıtkabir'e 28 Aralık 1973'te Bakanlar Kurulu Kararı ile defnedilmiştir.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81800" y="1734380"/>
            <a:ext cx="1751492" cy="1313619"/>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6781800" y="3581400"/>
            <a:ext cx="17272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p:cNvPicPr>
            <a:picLocks noChangeAspect="1" noChangeArrowheads="1"/>
          </p:cNvPicPr>
          <p:nvPr/>
        </p:nvPicPr>
        <p:blipFill>
          <a:blip r:embed="rId5" cstate="email">
            <a:extLst>
              <a:ext uri="{28A0092B-C50C-407E-A947-70E740481C1C}">
                <a14:useLocalDpi xmlns:a14="http://schemas.microsoft.com/office/drawing/2010/main" val="0"/>
              </a:ext>
            </a:extLst>
          </a:blip>
          <a:stretch>
            <a:fillRect/>
          </a:stretch>
        </p:blipFill>
        <p:spPr bwMode="auto">
          <a:xfrm>
            <a:off x="6857770" y="5454650"/>
            <a:ext cx="1651230" cy="12065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p:cNvPicPr>
            <a:picLocks noChangeAspect="1" noChangeArrowheads="1"/>
          </p:cNvPicPr>
          <p:nvPr/>
        </p:nvPicPr>
        <p:blipFill>
          <a:blip r:embed="rId6" cstate="email">
            <a:extLst>
              <a:ext uri="{28A0092B-C50C-407E-A947-70E740481C1C}">
                <a14:useLocalDpi xmlns:a14="http://schemas.microsoft.com/office/drawing/2010/main" val="0"/>
              </a:ext>
            </a:extLst>
          </a:blip>
          <a:stretch>
            <a:fillRect/>
          </a:stretch>
        </p:blipFill>
        <p:spPr bwMode="auto">
          <a:xfrm>
            <a:off x="653736" y="317020"/>
            <a:ext cx="4407528" cy="575993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6" name="Picture 10"/>
          <p:cNvPicPr>
            <a:picLocks noChangeAspect="1" noChangeArrowheads="1"/>
          </p:cNvPicPr>
          <p:nvPr/>
        </p:nvPicPr>
        <p:blipFill>
          <a:blip r:embed="rId7" cstate="email">
            <a:extLst>
              <a:ext uri="{28A0092B-C50C-407E-A947-70E740481C1C}">
                <a14:useLocalDpi xmlns:a14="http://schemas.microsoft.com/office/drawing/2010/main" val="0"/>
              </a:ext>
            </a:extLst>
          </a:blip>
          <a:stretch>
            <a:fillRect/>
          </a:stretch>
        </p:blipFill>
        <p:spPr bwMode="auto">
          <a:xfrm>
            <a:off x="304781" y="1548562"/>
            <a:ext cx="5920756" cy="444056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8" name="Picture 12"/>
          <p:cNvPicPr>
            <a:picLocks noChangeAspect="1" noChangeArrowheads="1"/>
          </p:cNvPicPr>
          <p:nvPr/>
        </p:nvPicPr>
        <p:blipFill>
          <a:blip r:embed="rId8" cstate="email">
            <a:extLst>
              <a:ext uri="{28A0092B-C50C-407E-A947-70E740481C1C}">
                <a14:useLocalDpi xmlns:a14="http://schemas.microsoft.com/office/drawing/2010/main" val="0"/>
              </a:ext>
            </a:extLst>
          </a:blip>
          <a:stretch>
            <a:fillRect/>
          </a:stretch>
        </p:blipFill>
        <p:spPr bwMode="auto">
          <a:xfrm>
            <a:off x="184130" y="1474457"/>
            <a:ext cx="6162058" cy="462154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9"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4" name="Yuvarlatılmış Dikdörtgen 13">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3538616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par>
                          <p:cTn id="14" fill="hold">
                            <p:stCondLst>
                              <p:cond delay="2500"/>
                            </p:stCondLst>
                            <p:childTnLst>
                              <p:par>
                                <p:cTn id="15" presetID="9" presetClass="entr" presetSubtype="0" fill="hold" nodeType="afterEffect">
                                  <p:stCondLst>
                                    <p:cond delay="0"/>
                                  </p:stCondLst>
                                  <p:childTnLst>
                                    <p:set>
                                      <p:cBhvr>
                                        <p:cTn id="16" dur="1" fill="hold">
                                          <p:stCondLst>
                                            <p:cond delay="0"/>
                                          </p:stCondLst>
                                        </p:cTn>
                                        <p:tgtEl>
                                          <p:spTgt spid="9220"/>
                                        </p:tgtEl>
                                        <p:attrNameLst>
                                          <p:attrName>style.visibility</p:attrName>
                                        </p:attrNameLst>
                                      </p:cBhvr>
                                      <p:to>
                                        <p:strVal val="visible"/>
                                      </p:to>
                                    </p:set>
                                    <p:animEffect transition="in" filter="dissolve">
                                      <p:cBhvr>
                                        <p:cTn id="17" dur="1500"/>
                                        <p:tgtEl>
                                          <p:spTgt spid="9220"/>
                                        </p:tgtEl>
                                      </p:cBhvr>
                                    </p:animEffect>
                                  </p:childTnLst>
                                </p:cTn>
                              </p:par>
                            </p:childTnLst>
                          </p:cTn>
                        </p:par>
                        <p:par>
                          <p:cTn id="18" fill="hold">
                            <p:stCondLst>
                              <p:cond delay="4000"/>
                            </p:stCondLst>
                            <p:childTnLst>
                              <p:par>
                                <p:cTn id="19" presetID="9" presetClass="entr" presetSubtype="0" fill="hold" nodeType="afterEffect">
                                  <p:stCondLst>
                                    <p:cond delay="0"/>
                                  </p:stCondLst>
                                  <p:childTnLst>
                                    <p:set>
                                      <p:cBhvr>
                                        <p:cTn id="20" dur="1" fill="hold">
                                          <p:stCondLst>
                                            <p:cond delay="0"/>
                                          </p:stCondLst>
                                        </p:cTn>
                                        <p:tgtEl>
                                          <p:spTgt spid="9222"/>
                                        </p:tgtEl>
                                        <p:attrNameLst>
                                          <p:attrName>style.visibility</p:attrName>
                                        </p:attrNameLst>
                                      </p:cBhvr>
                                      <p:to>
                                        <p:strVal val="visible"/>
                                      </p:to>
                                    </p:set>
                                    <p:animEffect transition="in" filter="dissolve">
                                      <p:cBhvr>
                                        <p:cTn id="21" dur="1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9220"/>
                    </p:tgtEl>
                  </p:cond>
                </p:stCondLst>
                <p:endSync evt="end" delay="0">
                  <p:rtn val="all"/>
                </p:endSync>
                <p:childTnLst>
                  <p:par>
                    <p:cTn id="23" fill="hold">
                      <p:stCondLst>
                        <p:cond delay="0"/>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9226"/>
                                        </p:tgtEl>
                                        <p:attrNameLst>
                                          <p:attrName>style.visibility</p:attrName>
                                        </p:attrNameLst>
                                      </p:cBhvr>
                                      <p:to>
                                        <p:strVal val="visible"/>
                                      </p:to>
                                    </p:set>
                                    <p:animEffect transition="in" filter="wheel(1)">
                                      <p:cBhvr>
                                        <p:cTn id="27" dur="2000"/>
                                        <p:tgtEl>
                                          <p:spTgt spid="9226"/>
                                        </p:tgtEl>
                                      </p:cBhvr>
                                    </p:animEffect>
                                  </p:childTnLst>
                                </p:cTn>
                              </p:par>
                            </p:childTnLst>
                          </p:cTn>
                        </p:par>
                        <p:par>
                          <p:cTn id="28" fill="hold">
                            <p:stCondLst>
                              <p:cond delay="2000"/>
                            </p:stCondLst>
                            <p:childTnLst>
                              <p:par>
                                <p:cTn id="29" presetID="17" presetClass="exit" presetSubtype="10" fill="hold" nodeType="afterEffect">
                                  <p:stCondLst>
                                    <p:cond delay="5000"/>
                                  </p:stCondLst>
                                  <p:childTnLst>
                                    <p:anim calcmode="lin" valueType="num">
                                      <p:cBhvr>
                                        <p:cTn id="30" dur="500"/>
                                        <p:tgtEl>
                                          <p:spTgt spid="9226"/>
                                        </p:tgtEl>
                                        <p:attrNameLst>
                                          <p:attrName>ppt_w</p:attrName>
                                        </p:attrNameLst>
                                      </p:cBhvr>
                                      <p:tavLst>
                                        <p:tav tm="0">
                                          <p:val>
                                            <p:strVal val="ppt_w"/>
                                          </p:val>
                                        </p:tav>
                                        <p:tav tm="100000">
                                          <p:val>
                                            <p:fltVal val="0"/>
                                          </p:val>
                                        </p:tav>
                                      </p:tavLst>
                                    </p:anim>
                                    <p:anim calcmode="lin" valueType="num">
                                      <p:cBhvr>
                                        <p:cTn id="31" dur="500"/>
                                        <p:tgtEl>
                                          <p:spTgt spid="9226"/>
                                        </p:tgtEl>
                                        <p:attrNameLst>
                                          <p:attrName>ppt_h</p:attrName>
                                        </p:attrNameLst>
                                      </p:cBhvr>
                                      <p:tavLst>
                                        <p:tav tm="0">
                                          <p:val>
                                            <p:strVal val="ppt_h"/>
                                          </p:val>
                                        </p:tav>
                                        <p:tav tm="100000">
                                          <p:val>
                                            <p:strVal val="ppt_h"/>
                                          </p:val>
                                        </p:tav>
                                      </p:tavLst>
                                    </p:anim>
                                    <p:set>
                                      <p:cBhvr>
                                        <p:cTn id="32" dur="1" fill="hold">
                                          <p:stCondLst>
                                            <p:cond delay="499"/>
                                          </p:stCondLst>
                                        </p:cTn>
                                        <p:tgtEl>
                                          <p:spTgt spid="9226"/>
                                        </p:tgtEl>
                                        <p:attrNameLst>
                                          <p:attrName>style.visibility</p:attrName>
                                        </p:attrNameLst>
                                      </p:cBhvr>
                                      <p:to>
                                        <p:strVal val="hidden"/>
                                      </p:to>
                                    </p:set>
                                  </p:childTnLst>
                                </p:cTn>
                              </p:par>
                            </p:childTnLst>
                          </p:cTn>
                        </p:par>
                      </p:childTnLst>
                    </p:cTn>
                  </p:par>
                </p:childTnLst>
              </p:cTn>
              <p:nextCondLst>
                <p:cond evt="onClick" delay="0">
                  <p:tgtEl>
                    <p:spTgt spid="9220"/>
                  </p:tgtEl>
                </p:cond>
              </p:nextCondLst>
            </p:seq>
            <p:seq concurrent="1" nextAc="seek">
              <p:cTn id="33" restart="whenNotActive" fill="hold" evtFilter="cancelBubble" nodeType="interactiveSeq">
                <p:stCondLst>
                  <p:cond evt="onClick" delay="0">
                    <p:tgtEl>
                      <p:spTgt spid="9222"/>
                    </p:tgtEl>
                  </p:cond>
                </p:stCondLst>
                <p:endSync evt="end" delay="0">
                  <p:rtn val="all"/>
                </p:endSync>
                <p:childTnLst>
                  <p:par>
                    <p:cTn id="34" fill="hold">
                      <p:stCondLst>
                        <p:cond delay="0"/>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9224"/>
                                        </p:tgtEl>
                                        <p:attrNameLst>
                                          <p:attrName>style.visibility</p:attrName>
                                        </p:attrNameLst>
                                      </p:cBhvr>
                                      <p:to>
                                        <p:strVal val="visible"/>
                                      </p:to>
                                    </p:set>
                                    <p:animEffect transition="in" filter="wheel(1)">
                                      <p:cBhvr>
                                        <p:cTn id="38" dur="2000"/>
                                        <p:tgtEl>
                                          <p:spTgt spid="9224"/>
                                        </p:tgtEl>
                                      </p:cBhvr>
                                    </p:animEffect>
                                  </p:childTnLst>
                                </p:cTn>
                              </p:par>
                            </p:childTnLst>
                          </p:cTn>
                        </p:par>
                        <p:par>
                          <p:cTn id="39" fill="hold">
                            <p:stCondLst>
                              <p:cond delay="2000"/>
                            </p:stCondLst>
                            <p:childTnLst>
                              <p:par>
                                <p:cTn id="40" presetID="17" presetClass="exit" presetSubtype="10" fill="hold" nodeType="afterEffect">
                                  <p:stCondLst>
                                    <p:cond delay="5000"/>
                                  </p:stCondLst>
                                  <p:childTnLst>
                                    <p:anim calcmode="lin" valueType="num">
                                      <p:cBhvr>
                                        <p:cTn id="41" dur="500"/>
                                        <p:tgtEl>
                                          <p:spTgt spid="9224"/>
                                        </p:tgtEl>
                                        <p:attrNameLst>
                                          <p:attrName>ppt_w</p:attrName>
                                        </p:attrNameLst>
                                      </p:cBhvr>
                                      <p:tavLst>
                                        <p:tav tm="0">
                                          <p:val>
                                            <p:strVal val="ppt_w"/>
                                          </p:val>
                                        </p:tav>
                                        <p:tav tm="100000">
                                          <p:val>
                                            <p:fltVal val="0"/>
                                          </p:val>
                                        </p:tav>
                                      </p:tavLst>
                                    </p:anim>
                                    <p:anim calcmode="lin" valueType="num">
                                      <p:cBhvr>
                                        <p:cTn id="42" dur="500"/>
                                        <p:tgtEl>
                                          <p:spTgt spid="9224"/>
                                        </p:tgtEl>
                                        <p:attrNameLst>
                                          <p:attrName>ppt_h</p:attrName>
                                        </p:attrNameLst>
                                      </p:cBhvr>
                                      <p:tavLst>
                                        <p:tav tm="0">
                                          <p:val>
                                            <p:strVal val="ppt_h"/>
                                          </p:val>
                                        </p:tav>
                                        <p:tav tm="100000">
                                          <p:val>
                                            <p:strVal val="ppt_h"/>
                                          </p:val>
                                        </p:tav>
                                      </p:tavLst>
                                    </p:anim>
                                    <p:set>
                                      <p:cBhvr>
                                        <p:cTn id="43" dur="1" fill="hold">
                                          <p:stCondLst>
                                            <p:cond delay="499"/>
                                          </p:stCondLst>
                                        </p:cTn>
                                        <p:tgtEl>
                                          <p:spTgt spid="9224"/>
                                        </p:tgtEl>
                                        <p:attrNameLst>
                                          <p:attrName>style.visibility</p:attrName>
                                        </p:attrNameLst>
                                      </p:cBhvr>
                                      <p:to>
                                        <p:strVal val="hidden"/>
                                      </p:to>
                                    </p:set>
                                  </p:childTnLst>
                                </p:cTn>
                              </p:par>
                            </p:childTnLst>
                          </p:cTn>
                        </p:par>
                      </p:childTnLst>
                    </p:cTn>
                  </p:par>
                </p:childTnLst>
              </p:cTn>
              <p:nextCondLst>
                <p:cond evt="onClick" delay="0">
                  <p:tgtEl>
                    <p:spTgt spid="9222"/>
                  </p:tgtEl>
                </p:cond>
              </p:nextCondLst>
            </p:seq>
            <p:seq concurrent="1" nextAc="seek">
              <p:cTn id="44" restart="whenNotActive" fill="hold" evtFilter="cancelBubble" nodeType="interactiveSeq">
                <p:stCondLst>
                  <p:cond evt="onClick" delay="0">
                    <p:tgtEl>
                      <p:spTgt spid="9218"/>
                    </p:tgtEl>
                  </p:cond>
                </p:stCondLst>
                <p:endSync evt="end" delay="0">
                  <p:rtn val="all"/>
                </p:endSync>
                <p:childTnLst>
                  <p:par>
                    <p:cTn id="45" fill="hold">
                      <p:stCondLst>
                        <p:cond delay="0"/>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9228"/>
                                        </p:tgtEl>
                                        <p:attrNameLst>
                                          <p:attrName>style.visibility</p:attrName>
                                        </p:attrNameLst>
                                      </p:cBhvr>
                                      <p:to>
                                        <p:strVal val="visible"/>
                                      </p:to>
                                    </p:set>
                                    <p:animEffect transition="in" filter="wheel(1)">
                                      <p:cBhvr>
                                        <p:cTn id="49" dur="2000"/>
                                        <p:tgtEl>
                                          <p:spTgt spid="9228"/>
                                        </p:tgtEl>
                                      </p:cBhvr>
                                    </p:animEffect>
                                  </p:childTnLst>
                                </p:cTn>
                              </p:par>
                            </p:childTnLst>
                          </p:cTn>
                        </p:par>
                        <p:par>
                          <p:cTn id="50" fill="hold">
                            <p:stCondLst>
                              <p:cond delay="2000"/>
                            </p:stCondLst>
                            <p:childTnLst>
                              <p:par>
                                <p:cTn id="51" presetID="17" presetClass="exit" presetSubtype="10" fill="hold" nodeType="afterEffect">
                                  <p:stCondLst>
                                    <p:cond delay="5000"/>
                                  </p:stCondLst>
                                  <p:childTnLst>
                                    <p:anim calcmode="lin" valueType="num">
                                      <p:cBhvr>
                                        <p:cTn id="52" dur="500"/>
                                        <p:tgtEl>
                                          <p:spTgt spid="9228"/>
                                        </p:tgtEl>
                                        <p:attrNameLst>
                                          <p:attrName>ppt_w</p:attrName>
                                        </p:attrNameLst>
                                      </p:cBhvr>
                                      <p:tavLst>
                                        <p:tav tm="0">
                                          <p:val>
                                            <p:strVal val="ppt_w"/>
                                          </p:val>
                                        </p:tav>
                                        <p:tav tm="100000">
                                          <p:val>
                                            <p:fltVal val="0"/>
                                          </p:val>
                                        </p:tav>
                                      </p:tavLst>
                                    </p:anim>
                                    <p:anim calcmode="lin" valueType="num">
                                      <p:cBhvr>
                                        <p:cTn id="53" dur="500"/>
                                        <p:tgtEl>
                                          <p:spTgt spid="9228"/>
                                        </p:tgtEl>
                                        <p:attrNameLst>
                                          <p:attrName>ppt_h</p:attrName>
                                        </p:attrNameLst>
                                      </p:cBhvr>
                                      <p:tavLst>
                                        <p:tav tm="0">
                                          <p:val>
                                            <p:strVal val="ppt_h"/>
                                          </p:val>
                                        </p:tav>
                                        <p:tav tm="100000">
                                          <p:val>
                                            <p:strVal val="ppt_h"/>
                                          </p:val>
                                        </p:tav>
                                      </p:tavLst>
                                    </p:anim>
                                    <p:set>
                                      <p:cBhvr>
                                        <p:cTn id="5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533400" y="1981200"/>
            <a:ext cx="4495800" cy="762000"/>
          </a:xfrm>
        </p:spPr>
        <p:txBody>
          <a:bodyPr/>
          <a:lstStyle/>
          <a:p>
            <a:r>
              <a:rPr lang="tr-TR" sz="4000" dirty="0"/>
              <a:t>Barış Kulesi</a:t>
            </a:r>
            <a:endParaRPr lang="en-US" sz="4000" dirty="0"/>
          </a:p>
        </p:txBody>
      </p:sp>
      <p:sp>
        <p:nvSpPr>
          <p:cNvPr id="3" name="Metin kutusu 2"/>
          <p:cNvSpPr txBox="1"/>
          <p:nvPr/>
        </p:nvSpPr>
        <p:spPr>
          <a:xfrm>
            <a:off x="762000" y="2987457"/>
            <a:ext cx="4191000" cy="310854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Kulenin iç duvarında Atatürk'ün "Yurtta Barış, Dünyada Barış" ilkesini dile getiren bir kabartma yer almaktadır. </a:t>
            </a:r>
          </a:p>
          <a:p>
            <a:endParaRPr lang="tr-TR" sz="1400" dirty="0">
              <a:solidFill>
                <a:srgbClr val="000000"/>
              </a:solidFill>
            </a:endParaRPr>
          </a:p>
          <a:p>
            <a:r>
              <a:rPr lang="tr-TR" sz="1400" dirty="0">
                <a:solidFill>
                  <a:srgbClr val="000000"/>
                </a:solidFill>
              </a:rPr>
              <a:t>Kabartmada çiftçilik yapan köylüler ve yanlarında kılıcını uzatarak onları koruyan bir Mehmetçik figürü tasvir edilmiştir. </a:t>
            </a:r>
          </a:p>
          <a:p>
            <a:endParaRPr lang="tr-TR" sz="1400" dirty="0">
              <a:solidFill>
                <a:srgbClr val="000000"/>
              </a:solidFill>
            </a:endParaRPr>
          </a:p>
          <a:p>
            <a:r>
              <a:rPr lang="tr-TR" sz="1400" dirty="0">
                <a:solidFill>
                  <a:srgbClr val="000000"/>
                </a:solidFill>
              </a:rPr>
              <a:t>Mehmetçik barışın sağlam ve güvenli kaynağı olan Türk Ordusu'nu sembolize etmektedir. Kabartma Nusret </a:t>
            </a:r>
            <a:r>
              <a:rPr lang="tr-TR" sz="1400" dirty="0" err="1">
                <a:solidFill>
                  <a:srgbClr val="000000"/>
                </a:solidFill>
              </a:rPr>
              <a:t>Suman'ın</a:t>
            </a:r>
            <a:r>
              <a:rPr lang="tr-TR" sz="1400" dirty="0">
                <a:solidFill>
                  <a:srgbClr val="000000"/>
                </a:solidFill>
              </a:rPr>
              <a:t> eseridir. Kule duvarlarında Atatürk'ün barış ile ilgili özlü sözleri yer almaktadır. Kulenin içerisinde ise Atatürk'ün 1935-1938 yılları arasında kullandığı Lincoln marka tören ve makam otomobilleri sergilenmektedir.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81800" y="1734380"/>
            <a:ext cx="1751492" cy="1313619"/>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6781800" y="3581400"/>
            <a:ext cx="17272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p:cNvPicPr>
            <a:picLocks noChangeAspect="1" noChangeArrowheads="1"/>
          </p:cNvPicPr>
          <p:nvPr/>
        </p:nvPicPr>
        <p:blipFill>
          <a:blip r:embed="rId5" cstate="email">
            <a:extLst>
              <a:ext uri="{28A0092B-C50C-407E-A947-70E740481C1C}">
                <a14:useLocalDpi xmlns:a14="http://schemas.microsoft.com/office/drawing/2010/main" val="0"/>
              </a:ext>
            </a:extLst>
          </a:blip>
          <a:stretch>
            <a:fillRect/>
          </a:stretch>
        </p:blipFill>
        <p:spPr bwMode="auto">
          <a:xfrm>
            <a:off x="6781800" y="5454650"/>
            <a:ext cx="1705918" cy="12065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p:cNvPicPr>
            <a:picLocks noChangeAspect="1" noChangeArrowheads="1"/>
          </p:cNvPicPr>
          <p:nvPr/>
        </p:nvPicPr>
        <p:blipFill>
          <a:blip r:embed="rId6" cstate="email">
            <a:extLst>
              <a:ext uri="{28A0092B-C50C-407E-A947-70E740481C1C}">
                <a14:useLocalDpi xmlns:a14="http://schemas.microsoft.com/office/drawing/2010/main" val="0"/>
              </a:ext>
            </a:extLst>
          </a:blip>
          <a:stretch>
            <a:fillRect/>
          </a:stretch>
        </p:blipFill>
        <p:spPr bwMode="auto">
          <a:xfrm>
            <a:off x="362848" y="1626981"/>
            <a:ext cx="5567115" cy="417533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6" name="Picture 10"/>
          <p:cNvPicPr>
            <a:picLocks noChangeAspect="1" noChangeArrowheads="1"/>
          </p:cNvPicPr>
          <p:nvPr/>
        </p:nvPicPr>
        <p:blipFill>
          <a:blip r:embed="rId7" cstate="email">
            <a:extLst>
              <a:ext uri="{28A0092B-C50C-407E-A947-70E740481C1C}">
                <a14:useLocalDpi xmlns:a14="http://schemas.microsoft.com/office/drawing/2010/main" val="0"/>
              </a:ext>
            </a:extLst>
          </a:blip>
          <a:stretch>
            <a:fillRect/>
          </a:stretch>
        </p:blipFill>
        <p:spPr bwMode="auto">
          <a:xfrm>
            <a:off x="378399" y="1626981"/>
            <a:ext cx="5920756" cy="444056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8" name="Picture 12"/>
          <p:cNvPicPr>
            <a:picLocks noChangeAspect="1" noChangeArrowheads="1"/>
          </p:cNvPicPr>
          <p:nvPr/>
        </p:nvPicPr>
        <p:blipFill>
          <a:blip r:embed="rId8" cstate="email">
            <a:extLst>
              <a:ext uri="{28A0092B-C50C-407E-A947-70E740481C1C}">
                <a14:useLocalDpi xmlns:a14="http://schemas.microsoft.com/office/drawing/2010/main" val="0"/>
              </a:ext>
            </a:extLst>
          </a:blip>
          <a:stretch>
            <a:fillRect/>
          </a:stretch>
        </p:blipFill>
        <p:spPr bwMode="auto">
          <a:xfrm>
            <a:off x="188775" y="1474457"/>
            <a:ext cx="6162057" cy="462154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9"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4" name="Yuvarlatılmış Dikdörtgen 13">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19553437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par>
                          <p:cTn id="14" fill="hold">
                            <p:stCondLst>
                              <p:cond delay="2500"/>
                            </p:stCondLst>
                            <p:childTnLst>
                              <p:par>
                                <p:cTn id="15" presetID="9" presetClass="entr" presetSubtype="0" fill="hold" nodeType="afterEffect">
                                  <p:stCondLst>
                                    <p:cond delay="0"/>
                                  </p:stCondLst>
                                  <p:childTnLst>
                                    <p:set>
                                      <p:cBhvr>
                                        <p:cTn id="16" dur="1" fill="hold">
                                          <p:stCondLst>
                                            <p:cond delay="0"/>
                                          </p:stCondLst>
                                        </p:cTn>
                                        <p:tgtEl>
                                          <p:spTgt spid="9220"/>
                                        </p:tgtEl>
                                        <p:attrNameLst>
                                          <p:attrName>style.visibility</p:attrName>
                                        </p:attrNameLst>
                                      </p:cBhvr>
                                      <p:to>
                                        <p:strVal val="visible"/>
                                      </p:to>
                                    </p:set>
                                    <p:animEffect transition="in" filter="dissolve">
                                      <p:cBhvr>
                                        <p:cTn id="17" dur="1500"/>
                                        <p:tgtEl>
                                          <p:spTgt spid="9220"/>
                                        </p:tgtEl>
                                      </p:cBhvr>
                                    </p:animEffect>
                                  </p:childTnLst>
                                </p:cTn>
                              </p:par>
                            </p:childTnLst>
                          </p:cTn>
                        </p:par>
                        <p:par>
                          <p:cTn id="18" fill="hold">
                            <p:stCondLst>
                              <p:cond delay="4000"/>
                            </p:stCondLst>
                            <p:childTnLst>
                              <p:par>
                                <p:cTn id="19" presetID="9" presetClass="entr" presetSubtype="0" fill="hold" nodeType="afterEffect">
                                  <p:stCondLst>
                                    <p:cond delay="0"/>
                                  </p:stCondLst>
                                  <p:childTnLst>
                                    <p:set>
                                      <p:cBhvr>
                                        <p:cTn id="20" dur="1" fill="hold">
                                          <p:stCondLst>
                                            <p:cond delay="0"/>
                                          </p:stCondLst>
                                        </p:cTn>
                                        <p:tgtEl>
                                          <p:spTgt spid="9222"/>
                                        </p:tgtEl>
                                        <p:attrNameLst>
                                          <p:attrName>style.visibility</p:attrName>
                                        </p:attrNameLst>
                                      </p:cBhvr>
                                      <p:to>
                                        <p:strVal val="visible"/>
                                      </p:to>
                                    </p:set>
                                    <p:animEffect transition="in" filter="dissolve">
                                      <p:cBhvr>
                                        <p:cTn id="21" dur="1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9220"/>
                    </p:tgtEl>
                  </p:cond>
                </p:stCondLst>
                <p:endSync evt="end" delay="0">
                  <p:rtn val="all"/>
                </p:endSync>
                <p:childTnLst>
                  <p:par>
                    <p:cTn id="23" fill="hold">
                      <p:stCondLst>
                        <p:cond delay="0"/>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9226"/>
                                        </p:tgtEl>
                                        <p:attrNameLst>
                                          <p:attrName>style.visibility</p:attrName>
                                        </p:attrNameLst>
                                      </p:cBhvr>
                                      <p:to>
                                        <p:strVal val="visible"/>
                                      </p:to>
                                    </p:set>
                                    <p:animEffect transition="in" filter="wheel(1)">
                                      <p:cBhvr>
                                        <p:cTn id="27" dur="2000"/>
                                        <p:tgtEl>
                                          <p:spTgt spid="9226"/>
                                        </p:tgtEl>
                                      </p:cBhvr>
                                    </p:animEffect>
                                  </p:childTnLst>
                                </p:cTn>
                              </p:par>
                            </p:childTnLst>
                          </p:cTn>
                        </p:par>
                        <p:par>
                          <p:cTn id="28" fill="hold">
                            <p:stCondLst>
                              <p:cond delay="2000"/>
                            </p:stCondLst>
                            <p:childTnLst>
                              <p:par>
                                <p:cTn id="29" presetID="17" presetClass="exit" presetSubtype="10" fill="hold" nodeType="afterEffect">
                                  <p:stCondLst>
                                    <p:cond delay="5000"/>
                                  </p:stCondLst>
                                  <p:childTnLst>
                                    <p:anim calcmode="lin" valueType="num">
                                      <p:cBhvr>
                                        <p:cTn id="30" dur="500"/>
                                        <p:tgtEl>
                                          <p:spTgt spid="9226"/>
                                        </p:tgtEl>
                                        <p:attrNameLst>
                                          <p:attrName>ppt_w</p:attrName>
                                        </p:attrNameLst>
                                      </p:cBhvr>
                                      <p:tavLst>
                                        <p:tav tm="0">
                                          <p:val>
                                            <p:strVal val="ppt_w"/>
                                          </p:val>
                                        </p:tav>
                                        <p:tav tm="100000">
                                          <p:val>
                                            <p:fltVal val="0"/>
                                          </p:val>
                                        </p:tav>
                                      </p:tavLst>
                                    </p:anim>
                                    <p:anim calcmode="lin" valueType="num">
                                      <p:cBhvr>
                                        <p:cTn id="31" dur="500"/>
                                        <p:tgtEl>
                                          <p:spTgt spid="9226"/>
                                        </p:tgtEl>
                                        <p:attrNameLst>
                                          <p:attrName>ppt_h</p:attrName>
                                        </p:attrNameLst>
                                      </p:cBhvr>
                                      <p:tavLst>
                                        <p:tav tm="0">
                                          <p:val>
                                            <p:strVal val="ppt_h"/>
                                          </p:val>
                                        </p:tav>
                                        <p:tav tm="100000">
                                          <p:val>
                                            <p:strVal val="ppt_h"/>
                                          </p:val>
                                        </p:tav>
                                      </p:tavLst>
                                    </p:anim>
                                    <p:set>
                                      <p:cBhvr>
                                        <p:cTn id="32" dur="1" fill="hold">
                                          <p:stCondLst>
                                            <p:cond delay="499"/>
                                          </p:stCondLst>
                                        </p:cTn>
                                        <p:tgtEl>
                                          <p:spTgt spid="9226"/>
                                        </p:tgtEl>
                                        <p:attrNameLst>
                                          <p:attrName>style.visibility</p:attrName>
                                        </p:attrNameLst>
                                      </p:cBhvr>
                                      <p:to>
                                        <p:strVal val="hidden"/>
                                      </p:to>
                                    </p:set>
                                  </p:childTnLst>
                                </p:cTn>
                              </p:par>
                            </p:childTnLst>
                          </p:cTn>
                        </p:par>
                      </p:childTnLst>
                    </p:cTn>
                  </p:par>
                </p:childTnLst>
              </p:cTn>
              <p:nextCondLst>
                <p:cond evt="onClick" delay="0">
                  <p:tgtEl>
                    <p:spTgt spid="9220"/>
                  </p:tgtEl>
                </p:cond>
              </p:nextCondLst>
            </p:seq>
            <p:seq concurrent="1" nextAc="seek">
              <p:cTn id="33" restart="whenNotActive" fill="hold" evtFilter="cancelBubble" nodeType="interactiveSeq">
                <p:stCondLst>
                  <p:cond evt="onClick" delay="0">
                    <p:tgtEl>
                      <p:spTgt spid="9222"/>
                    </p:tgtEl>
                  </p:cond>
                </p:stCondLst>
                <p:endSync evt="end" delay="0">
                  <p:rtn val="all"/>
                </p:endSync>
                <p:childTnLst>
                  <p:par>
                    <p:cTn id="34" fill="hold">
                      <p:stCondLst>
                        <p:cond delay="0"/>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9224"/>
                                        </p:tgtEl>
                                        <p:attrNameLst>
                                          <p:attrName>style.visibility</p:attrName>
                                        </p:attrNameLst>
                                      </p:cBhvr>
                                      <p:to>
                                        <p:strVal val="visible"/>
                                      </p:to>
                                    </p:set>
                                    <p:animEffect transition="in" filter="wheel(1)">
                                      <p:cBhvr>
                                        <p:cTn id="38" dur="2000"/>
                                        <p:tgtEl>
                                          <p:spTgt spid="9224"/>
                                        </p:tgtEl>
                                      </p:cBhvr>
                                    </p:animEffect>
                                  </p:childTnLst>
                                </p:cTn>
                              </p:par>
                            </p:childTnLst>
                          </p:cTn>
                        </p:par>
                        <p:par>
                          <p:cTn id="39" fill="hold">
                            <p:stCondLst>
                              <p:cond delay="2000"/>
                            </p:stCondLst>
                            <p:childTnLst>
                              <p:par>
                                <p:cTn id="40" presetID="17" presetClass="exit" presetSubtype="10" fill="hold" nodeType="afterEffect">
                                  <p:stCondLst>
                                    <p:cond delay="5000"/>
                                  </p:stCondLst>
                                  <p:childTnLst>
                                    <p:anim calcmode="lin" valueType="num">
                                      <p:cBhvr>
                                        <p:cTn id="41" dur="500"/>
                                        <p:tgtEl>
                                          <p:spTgt spid="9224"/>
                                        </p:tgtEl>
                                        <p:attrNameLst>
                                          <p:attrName>ppt_w</p:attrName>
                                        </p:attrNameLst>
                                      </p:cBhvr>
                                      <p:tavLst>
                                        <p:tav tm="0">
                                          <p:val>
                                            <p:strVal val="ppt_w"/>
                                          </p:val>
                                        </p:tav>
                                        <p:tav tm="100000">
                                          <p:val>
                                            <p:fltVal val="0"/>
                                          </p:val>
                                        </p:tav>
                                      </p:tavLst>
                                    </p:anim>
                                    <p:anim calcmode="lin" valueType="num">
                                      <p:cBhvr>
                                        <p:cTn id="42" dur="500"/>
                                        <p:tgtEl>
                                          <p:spTgt spid="9224"/>
                                        </p:tgtEl>
                                        <p:attrNameLst>
                                          <p:attrName>ppt_h</p:attrName>
                                        </p:attrNameLst>
                                      </p:cBhvr>
                                      <p:tavLst>
                                        <p:tav tm="0">
                                          <p:val>
                                            <p:strVal val="ppt_h"/>
                                          </p:val>
                                        </p:tav>
                                        <p:tav tm="100000">
                                          <p:val>
                                            <p:strVal val="ppt_h"/>
                                          </p:val>
                                        </p:tav>
                                      </p:tavLst>
                                    </p:anim>
                                    <p:set>
                                      <p:cBhvr>
                                        <p:cTn id="43" dur="1" fill="hold">
                                          <p:stCondLst>
                                            <p:cond delay="499"/>
                                          </p:stCondLst>
                                        </p:cTn>
                                        <p:tgtEl>
                                          <p:spTgt spid="9224"/>
                                        </p:tgtEl>
                                        <p:attrNameLst>
                                          <p:attrName>style.visibility</p:attrName>
                                        </p:attrNameLst>
                                      </p:cBhvr>
                                      <p:to>
                                        <p:strVal val="hidden"/>
                                      </p:to>
                                    </p:set>
                                  </p:childTnLst>
                                </p:cTn>
                              </p:par>
                            </p:childTnLst>
                          </p:cTn>
                        </p:par>
                      </p:childTnLst>
                    </p:cTn>
                  </p:par>
                </p:childTnLst>
              </p:cTn>
              <p:nextCondLst>
                <p:cond evt="onClick" delay="0">
                  <p:tgtEl>
                    <p:spTgt spid="9222"/>
                  </p:tgtEl>
                </p:cond>
              </p:nextCondLst>
            </p:seq>
            <p:seq concurrent="1" nextAc="seek">
              <p:cTn id="44" restart="whenNotActive" fill="hold" evtFilter="cancelBubble" nodeType="interactiveSeq">
                <p:stCondLst>
                  <p:cond evt="onClick" delay="0">
                    <p:tgtEl>
                      <p:spTgt spid="9218"/>
                    </p:tgtEl>
                  </p:cond>
                </p:stCondLst>
                <p:endSync evt="end" delay="0">
                  <p:rtn val="all"/>
                </p:endSync>
                <p:childTnLst>
                  <p:par>
                    <p:cTn id="45" fill="hold">
                      <p:stCondLst>
                        <p:cond delay="0"/>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9228"/>
                                        </p:tgtEl>
                                        <p:attrNameLst>
                                          <p:attrName>style.visibility</p:attrName>
                                        </p:attrNameLst>
                                      </p:cBhvr>
                                      <p:to>
                                        <p:strVal val="visible"/>
                                      </p:to>
                                    </p:set>
                                    <p:animEffect transition="in" filter="wheel(1)">
                                      <p:cBhvr>
                                        <p:cTn id="49" dur="2000"/>
                                        <p:tgtEl>
                                          <p:spTgt spid="9228"/>
                                        </p:tgtEl>
                                      </p:cBhvr>
                                    </p:animEffect>
                                  </p:childTnLst>
                                </p:cTn>
                              </p:par>
                            </p:childTnLst>
                          </p:cTn>
                        </p:par>
                        <p:par>
                          <p:cTn id="50" fill="hold">
                            <p:stCondLst>
                              <p:cond delay="2000"/>
                            </p:stCondLst>
                            <p:childTnLst>
                              <p:par>
                                <p:cTn id="51" presetID="17" presetClass="exit" presetSubtype="10" fill="hold" nodeType="afterEffect">
                                  <p:stCondLst>
                                    <p:cond delay="5000"/>
                                  </p:stCondLst>
                                  <p:childTnLst>
                                    <p:anim calcmode="lin" valueType="num">
                                      <p:cBhvr>
                                        <p:cTn id="52" dur="500"/>
                                        <p:tgtEl>
                                          <p:spTgt spid="9228"/>
                                        </p:tgtEl>
                                        <p:attrNameLst>
                                          <p:attrName>ppt_w</p:attrName>
                                        </p:attrNameLst>
                                      </p:cBhvr>
                                      <p:tavLst>
                                        <p:tav tm="0">
                                          <p:val>
                                            <p:strVal val="ppt_w"/>
                                          </p:val>
                                        </p:tav>
                                        <p:tav tm="100000">
                                          <p:val>
                                            <p:fltVal val="0"/>
                                          </p:val>
                                        </p:tav>
                                      </p:tavLst>
                                    </p:anim>
                                    <p:anim calcmode="lin" valueType="num">
                                      <p:cBhvr>
                                        <p:cTn id="53" dur="500"/>
                                        <p:tgtEl>
                                          <p:spTgt spid="9228"/>
                                        </p:tgtEl>
                                        <p:attrNameLst>
                                          <p:attrName>ppt_h</p:attrName>
                                        </p:attrNameLst>
                                      </p:cBhvr>
                                      <p:tavLst>
                                        <p:tav tm="0">
                                          <p:val>
                                            <p:strVal val="ppt_h"/>
                                          </p:val>
                                        </p:tav>
                                        <p:tav tm="100000">
                                          <p:val>
                                            <p:strVal val="ppt_h"/>
                                          </p:val>
                                        </p:tav>
                                      </p:tavLst>
                                    </p:anim>
                                    <p:set>
                                      <p:cBhvr>
                                        <p:cTn id="5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533400" y="1981200"/>
            <a:ext cx="4495800" cy="762000"/>
          </a:xfrm>
        </p:spPr>
        <p:txBody>
          <a:bodyPr/>
          <a:lstStyle/>
          <a:p>
            <a:r>
              <a:rPr lang="tr-TR" sz="4000" dirty="0"/>
              <a:t>23 Nisan Kulesi</a:t>
            </a:r>
            <a:endParaRPr lang="en-US" sz="4000" dirty="0"/>
          </a:p>
        </p:txBody>
      </p:sp>
      <p:sp>
        <p:nvSpPr>
          <p:cNvPr id="3" name="Metin kutusu 2"/>
          <p:cNvSpPr txBox="1"/>
          <p:nvPr/>
        </p:nvSpPr>
        <p:spPr>
          <a:xfrm>
            <a:off x="762000" y="2987457"/>
            <a:ext cx="4191000" cy="310854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Kulenin iç duvarında 23 Nisan 1920'de TBMM'nin açılışını temsil eden bir kabartma yer almaktadır. </a:t>
            </a:r>
          </a:p>
          <a:p>
            <a:endParaRPr lang="tr-TR" sz="1400" dirty="0">
              <a:solidFill>
                <a:srgbClr val="000000"/>
              </a:solidFill>
            </a:endParaRPr>
          </a:p>
          <a:p>
            <a:r>
              <a:rPr lang="tr-TR" sz="1400" dirty="0">
                <a:solidFill>
                  <a:srgbClr val="000000"/>
                </a:solidFill>
              </a:rPr>
              <a:t>Kabartmada, ayakta duran kadının tuttuğu kağıdın üzerinde 23 Nisan 1920 yazılıdır. Diğer elinde Meclis'in açılışını simgeleyen bir anahtar bulunmaktadır. </a:t>
            </a:r>
          </a:p>
          <a:p>
            <a:endParaRPr lang="tr-TR" sz="1400" dirty="0">
              <a:solidFill>
                <a:srgbClr val="000000"/>
              </a:solidFill>
            </a:endParaRPr>
          </a:p>
          <a:p>
            <a:r>
              <a:rPr lang="tr-TR" sz="1400" dirty="0">
                <a:solidFill>
                  <a:srgbClr val="000000"/>
                </a:solidFill>
              </a:rPr>
              <a:t>Kabartma Hakkı </a:t>
            </a:r>
            <a:r>
              <a:rPr lang="tr-TR" sz="1400" dirty="0" err="1">
                <a:solidFill>
                  <a:srgbClr val="000000"/>
                </a:solidFill>
              </a:rPr>
              <a:t>Atamulu'nun</a:t>
            </a:r>
            <a:r>
              <a:rPr lang="tr-TR" sz="1400" dirty="0">
                <a:solidFill>
                  <a:srgbClr val="000000"/>
                </a:solidFill>
              </a:rPr>
              <a:t> eseridir. Kule duvarlarında Atatürk'ün Meclis'in açılışı ile ilgili özlü sözleri yer almaktadır. </a:t>
            </a:r>
          </a:p>
          <a:p>
            <a:endParaRPr lang="tr-TR" sz="1400" dirty="0">
              <a:solidFill>
                <a:srgbClr val="000000"/>
              </a:solidFill>
            </a:endParaRPr>
          </a:p>
          <a:p>
            <a:r>
              <a:rPr lang="tr-TR" sz="1400" dirty="0">
                <a:solidFill>
                  <a:srgbClr val="000000"/>
                </a:solidFill>
              </a:rPr>
              <a:t>Kule içerisinde Atatürk'ün 1936-1938 yılları arasında kullandığı </a:t>
            </a:r>
            <a:r>
              <a:rPr lang="tr-TR" sz="1400" dirty="0" err="1">
                <a:solidFill>
                  <a:srgbClr val="000000"/>
                </a:solidFill>
              </a:rPr>
              <a:t>Cadillac</a:t>
            </a:r>
            <a:r>
              <a:rPr lang="tr-TR" sz="1400" dirty="0">
                <a:solidFill>
                  <a:srgbClr val="000000"/>
                </a:solidFill>
              </a:rPr>
              <a:t> marka özel otomobili sergilenmektedir.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81800" y="1734380"/>
            <a:ext cx="1751492" cy="1313619"/>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6781800" y="3581400"/>
            <a:ext cx="17272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p:cNvPicPr>
            <a:picLocks noChangeAspect="1" noChangeArrowheads="1"/>
          </p:cNvPicPr>
          <p:nvPr/>
        </p:nvPicPr>
        <p:blipFill>
          <a:blip r:embed="rId5" cstate="email">
            <a:extLst>
              <a:ext uri="{28A0092B-C50C-407E-A947-70E740481C1C}">
                <a14:useLocalDpi xmlns:a14="http://schemas.microsoft.com/office/drawing/2010/main" val="0"/>
              </a:ext>
            </a:extLst>
          </a:blip>
          <a:stretch>
            <a:fillRect/>
          </a:stretch>
        </p:blipFill>
        <p:spPr bwMode="auto">
          <a:xfrm>
            <a:off x="6807200" y="5454650"/>
            <a:ext cx="1651000" cy="12065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p:cNvPicPr>
            <a:picLocks noChangeAspect="1" noChangeArrowheads="1"/>
          </p:cNvPicPr>
          <p:nvPr/>
        </p:nvPicPr>
        <p:blipFill>
          <a:blip r:embed="rId6" cstate="email">
            <a:extLst>
              <a:ext uri="{28A0092B-C50C-407E-A947-70E740481C1C}">
                <a14:useLocalDpi xmlns:a14="http://schemas.microsoft.com/office/drawing/2010/main" val="0"/>
              </a:ext>
            </a:extLst>
          </a:blip>
          <a:stretch>
            <a:fillRect/>
          </a:stretch>
        </p:blipFill>
        <p:spPr bwMode="auto">
          <a:xfrm>
            <a:off x="777925" y="277545"/>
            <a:ext cx="4184949" cy="575993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6" name="Picture 10"/>
          <p:cNvPicPr>
            <a:picLocks noChangeAspect="1" noChangeArrowheads="1"/>
          </p:cNvPicPr>
          <p:nvPr/>
        </p:nvPicPr>
        <p:blipFill>
          <a:blip r:embed="rId7" cstate="email">
            <a:extLst>
              <a:ext uri="{28A0092B-C50C-407E-A947-70E740481C1C}">
                <a14:useLocalDpi xmlns:a14="http://schemas.microsoft.com/office/drawing/2010/main" val="0"/>
              </a:ext>
            </a:extLst>
          </a:blip>
          <a:stretch>
            <a:fillRect/>
          </a:stretch>
        </p:blipFill>
        <p:spPr bwMode="auto">
          <a:xfrm>
            <a:off x="124444" y="1596908"/>
            <a:ext cx="5920756" cy="444056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8" name="Picture 12"/>
          <p:cNvPicPr>
            <a:picLocks noChangeAspect="1" noChangeArrowheads="1"/>
          </p:cNvPicPr>
          <p:nvPr/>
        </p:nvPicPr>
        <p:blipFill>
          <a:blip r:embed="rId8" cstate="email">
            <a:extLst>
              <a:ext uri="{28A0092B-C50C-407E-A947-70E740481C1C}">
                <a14:useLocalDpi xmlns:a14="http://schemas.microsoft.com/office/drawing/2010/main" val="0"/>
              </a:ext>
            </a:extLst>
          </a:blip>
          <a:stretch>
            <a:fillRect/>
          </a:stretch>
        </p:blipFill>
        <p:spPr bwMode="auto">
          <a:xfrm>
            <a:off x="124444" y="1464535"/>
            <a:ext cx="6162057" cy="462154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9"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4" name="Yuvarlatılmış Dikdörtgen 13">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28697315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par>
                          <p:cTn id="14" fill="hold">
                            <p:stCondLst>
                              <p:cond delay="2500"/>
                            </p:stCondLst>
                            <p:childTnLst>
                              <p:par>
                                <p:cTn id="15" presetID="9" presetClass="entr" presetSubtype="0" fill="hold" nodeType="afterEffect">
                                  <p:stCondLst>
                                    <p:cond delay="0"/>
                                  </p:stCondLst>
                                  <p:childTnLst>
                                    <p:set>
                                      <p:cBhvr>
                                        <p:cTn id="16" dur="1" fill="hold">
                                          <p:stCondLst>
                                            <p:cond delay="0"/>
                                          </p:stCondLst>
                                        </p:cTn>
                                        <p:tgtEl>
                                          <p:spTgt spid="9220"/>
                                        </p:tgtEl>
                                        <p:attrNameLst>
                                          <p:attrName>style.visibility</p:attrName>
                                        </p:attrNameLst>
                                      </p:cBhvr>
                                      <p:to>
                                        <p:strVal val="visible"/>
                                      </p:to>
                                    </p:set>
                                    <p:animEffect transition="in" filter="dissolve">
                                      <p:cBhvr>
                                        <p:cTn id="17" dur="1500"/>
                                        <p:tgtEl>
                                          <p:spTgt spid="9220"/>
                                        </p:tgtEl>
                                      </p:cBhvr>
                                    </p:animEffect>
                                  </p:childTnLst>
                                </p:cTn>
                              </p:par>
                            </p:childTnLst>
                          </p:cTn>
                        </p:par>
                        <p:par>
                          <p:cTn id="18" fill="hold">
                            <p:stCondLst>
                              <p:cond delay="4000"/>
                            </p:stCondLst>
                            <p:childTnLst>
                              <p:par>
                                <p:cTn id="19" presetID="9" presetClass="entr" presetSubtype="0" fill="hold" nodeType="afterEffect">
                                  <p:stCondLst>
                                    <p:cond delay="0"/>
                                  </p:stCondLst>
                                  <p:childTnLst>
                                    <p:set>
                                      <p:cBhvr>
                                        <p:cTn id="20" dur="1" fill="hold">
                                          <p:stCondLst>
                                            <p:cond delay="0"/>
                                          </p:stCondLst>
                                        </p:cTn>
                                        <p:tgtEl>
                                          <p:spTgt spid="9222"/>
                                        </p:tgtEl>
                                        <p:attrNameLst>
                                          <p:attrName>style.visibility</p:attrName>
                                        </p:attrNameLst>
                                      </p:cBhvr>
                                      <p:to>
                                        <p:strVal val="visible"/>
                                      </p:to>
                                    </p:set>
                                    <p:animEffect transition="in" filter="dissolve">
                                      <p:cBhvr>
                                        <p:cTn id="21" dur="1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9220"/>
                    </p:tgtEl>
                  </p:cond>
                </p:stCondLst>
                <p:endSync evt="end" delay="0">
                  <p:rtn val="all"/>
                </p:endSync>
                <p:childTnLst>
                  <p:par>
                    <p:cTn id="23" fill="hold">
                      <p:stCondLst>
                        <p:cond delay="0"/>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9226"/>
                                        </p:tgtEl>
                                        <p:attrNameLst>
                                          <p:attrName>style.visibility</p:attrName>
                                        </p:attrNameLst>
                                      </p:cBhvr>
                                      <p:to>
                                        <p:strVal val="visible"/>
                                      </p:to>
                                    </p:set>
                                    <p:animEffect transition="in" filter="wheel(1)">
                                      <p:cBhvr>
                                        <p:cTn id="27" dur="2000"/>
                                        <p:tgtEl>
                                          <p:spTgt spid="9226"/>
                                        </p:tgtEl>
                                      </p:cBhvr>
                                    </p:animEffect>
                                  </p:childTnLst>
                                </p:cTn>
                              </p:par>
                            </p:childTnLst>
                          </p:cTn>
                        </p:par>
                        <p:par>
                          <p:cTn id="28" fill="hold">
                            <p:stCondLst>
                              <p:cond delay="2000"/>
                            </p:stCondLst>
                            <p:childTnLst>
                              <p:par>
                                <p:cTn id="29" presetID="17" presetClass="exit" presetSubtype="10" fill="hold" nodeType="afterEffect">
                                  <p:stCondLst>
                                    <p:cond delay="5000"/>
                                  </p:stCondLst>
                                  <p:childTnLst>
                                    <p:anim calcmode="lin" valueType="num">
                                      <p:cBhvr>
                                        <p:cTn id="30" dur="500"/>
                                        <p:tgtEl>
                                          <p:spTgt spid="9226"/>
                                        </p:tgtEl>
                                        <p:attrNameLst>
                                          <p:attrName>ppt_w</p:attrName>
                                        </p:attrNameLst>
                                      </p:cBhvr>
                                      <p:tavLst>
                                        <p:tav tm="0">
                                          <p:val>
                                            <p:strVal val="ppt_w"/>
                                          </p:val>
                                        </p:tav>
                                        <p:tav tm="100000">
                                          <p:val>
                                            <p:fltVal val="0"/>
                                          </p:val>
                                        </p:tav>
                                      </p:tavLst>
                                    </p:anim>
                                    <p:anim calcmode="lin" valueType="num">
                                      <p:cBhvr>
                                        <p:cTn id="31" dur="500"/>
                                        <p:tgtEl>
                                          <p:spTgt spid="9226"/>
                                        </p:tgtEl>
                                        <p:attrNameLst>
                                          <p:attrName>ppt_h</p:attrName>
                                        </p:attrNameLst>
                                      </p:cBhvr>
                                      <p:tavLst>
                                        <p:tav tm="0">
                                          <p:val>
                                            <p:strVal val="ppt_h"/>
                                          </p:val>
                                        </p:tav>
                                        <p:tav tm="100000">
                                          <p:val>
                                            <p:strVal val="ppt_h"/>
                                          </p:val>
                                        </p:tav>
                                      </p:tavLst>
                                    </p:anim>
                                    <p:set>
                                      <p:cBhvr>
                                        <p:cTn id="32" dur="1" fill="hold">
                                          <p:stCondLst>
                                            <p:cond delay="499"/>
                                          </p:stCondLst>
                                        </p:cTn>
                                        <p:tgtEl>
                                          <p:spTgt spid="9226"/>
                                        </p:tgtEl>
                                        <p:attrNameLst>
                                          <p:attrName>style.visibility</p:attrName>
                                        </p:attrNameLst>
                                      </p:cBhvr>
                                      <p:to>
                                        <p:strVal val="hidden"/>
                                      </p:to>
                                    </p:set>
                                  </p:childTnLst>
                                </p:cTn>
                              </p:par>
                            </p:childTnLst>
                          </p:cTn>
                        </p:par>
                      </p:childTnLst>
                    </p:cTn>
                  </p:par>
                </p:childTnLst>
              </p:cTn>
              <p:nextCondLst>
                <p:cond evt="onClick" delay="0">
                  <p:tgtEl>
                    <p:spTgt spid="9220"/>
                  </p:tgtEl>
                </p:cond>
              </p:nextCondLst>
            </p:seq>
            <p:seq concurrent="1" nextAc="seek">
              <p:cTn id="33" restart="whenNotActive" fill="hold" evtFilter="cancelBubble" nodeType="interactiveSeq">
                <p:stCondLst>
                  <p:cond evt="onClick" delay="0">
                    <p:tgtEl>
                      <p:spTgt spid="9222"/>
                    </p:tgtEl>
                  </p:cond>
                </p:stCondLst>
                <p:endSync evt="end" delay="0">
                  <p:rtn val="all"/>
                </p:endSync>
                <p:childTnLst>
                  <p:par>
                    <p:cTn id="34" fill="hold">
                      <p:stCondLst>
                        <p:cond delay="0"/>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9224"/>
                                        </p:tgtEl>
                                        <p:attrNameLst>
                                          <p:attrName>style.visibility</p:attrName>
                                        </p:attrNameLst>
                                      </p:cBhvr>
                                      <p:to>
                                        <p:strVal val="visible"/>
                                      </p:to>
                                    </p:set>
                                    <p:animEffect transition="in" filter="wheel(1)">
                                      <p:cBhvr>
                                        <p:cTn id="38" dur="2000"/>
                                        <p:tgtEl>
                                          <p:spTgt spid="9224"/>
                                        </p:tgtEl>
                                      </p:cBhvr>
                                    </p:animEffect>
                                  </p:childTnLst>
                                </p:cTn>
                              </p:par>
                            </p:childTnLst>
                          </p:cTn>
                        </p:par>
                        <p:par>
                          <p:cTn id="39" fill="hold">
                            <p:stCondLst>
                              <p:cond delay="2000"/>
                            </p:stCondLst>
                            <p:childTnLst>
                              <p:par>
                                <p:cTn id="40" presetID="17" presetClass="exit" presetSubtype="10" fill="hold" nodeType="afterEffect">
                                  <p:stCondLst>
                                    <p:cond delay="5000"/>
                                  </p:stCondLst>
                                  <p:childTnLst>
                                    <p:anim calcmode="lin" valueType="num">
                                      <p:cBhvr>
                                        <p:cTn id="41" dur="500"/>
                                        <p:tgtEl>
                                          <p:spTgt spid="9224"/>
                                        </p:tgtEl>
                                        <p:attrNameLst>
                                          <p:attrName>ppt_w</p:attrName>
                                        </p:attrNameLst>
                                      </p:cBhvr>
                                      <p:tavLst>
                                        <p:tav tm="0">
                                          <p:val>
                                            <p:strVal val="ppt_w"/>
                                          </p:val>
                                        </p:tav>
                                        <p:tav tm="100000">
                                          <p:val>
                                            <p:fltVal val="0"/>
                                          </p:val>
                                        </p:tav>
                                      </p:tavLst>
                                    </p:anim>
                                    <p:anim calcmode="lin" valueType="num">
                                      <p:cBhvr>
                                        <p:cTn id="42" dur="500"/>
                                        <p:tgtEl>
                                          <p:spTgt spid="9224"/>
                                        </p:tgtEl>
                                        <p:attrNameLst>
                                          <p:attrName>ppt_h</p:attrName>
                                        </p:attrNameLst>
                                      </p:cBhvr>
                                      <p:tavLst>
                                        <p:tav tm="0">
                                          <p:val>
                                            <p:strVal val="ppt_h"/>
                                          </p:val>
                                        </p:tav>
                                        <p:tav tm="100000">
                                          <p:val>
                                            <p:strVal val="ppt_h"/>
                                          </p:val>
                                        </p:tav>
                                      </p:tavLst>
                                    </p:anim>
                                    <p:set>
                                      <p:cBhvr>
                                        <p:cTn id="43" dur="1" fill="hold">
                                          <p:stCondLst>
                                            <p:cond delay="499"/>
                                          </p:stCondLst>
                                        </p:cTn>
                                        <p:tgtEl>
                                          <p:spTgt spid="9224"/>
                                        </p:tgtEl>
                                        <p:attrNameLst>
                                          <p:attrName>style.visibility</p:attrName>
                                        </p:attrNameLst>
                                      </p:cBhvr>
                                      <p:to>
                                        <p:strVal val="hidden"/>
                                      </p:to>
                                    </p:set>
                                  </p:childTnLst>
                                </p:cTn>
                              </p:par>
                            </p:childTnLst>
                          </p:cTn>
                        </p:par>
                      </p:childTnLst>
                    </p:cTn>
                  </p:par>
                </p:childTnLst>
              </p:cTn>
              <p:nextCondLst>
                <p:cond evt="onClick" delay="0">
                  <p:tgtEl>
                    <p:spTgt spid="9222"/>
                  </p:tgtEl>
                </p:cond>
              </p:nextCondLst>
            </p:seq>
            <p:seq concurrent="1" nextAc="seek">
              <p:cTn id="44" restart="whenNotActive" fill="hold" evtFilter="cancelBubble" nodeType="interactiveSeq">
                <p:stCondLst>
                  <p:cond evt="onClick" delay="0">
                    <p:tgtEl>
                      <p:spTgt spid="9218"/>
                    </p:tgtEl>
                  </p:cond>
                </p:stCondLst>
                <p:endSync evt="end" delay="0">
                  <p:rtn val="all"/>
                </p:endSync>
                <p:childTnLst>
                  <p:par>
                    <p:cTn id="45" fill="hold">
                      <p:stCondLst>
                        <p:cond delay="0"/>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9228"/>
                                        </p:tgtEl>
                                        <p:attrNameLst>
                                          <p:attrName>style.visibility</p:attrName>
                                        </p:attrNameLst>
                                      </p:cBhvr>
                                      <p:to>
                                        <p:strVal val="visible"/>
                                      </p:to>
                                    </p:set>
                                    <p:animEffect transition="in" filter="wheel(1)">
                                      <p:cBhvr>
                                        <p:cTn id="49" dur="2000"/>
                                        <p:tgtEl>
                                          <p:spTgt spid="9228"/>
                                        </p:tgtEl>
                                      </p:cBhvr>
                                    </p:animEffect>
                                  </p:childTnLst>
                                </p:cTn>
                              </p:par>
                            </p:childTnLst>
                          </p:cTn>
                        </p:par>
                        <p:par>
                          <p:cTn id="50" fill="hold">
                            <p:stCondLst>
                              <p:cond delay="2000"/>
                            </p:stCondLst>
                            <p:childTnLst>
                              <p:par>
                                <p:cTn id="51" presetID="17" presetClass="exit" presetSubtype="10" fill="hold" nodeType="afterEffect">
                                  <p:stCondLst>
                                    <p:cond delay="5000"/>
                                  </p:stCondLst>
                                  <p:childTnLst>
                                    <p:anim calcmode="lin" valueType="num">
                                      <p:cBhvr>
                                        <p:cTn id="52" dur="500"/>
                                        <p:tgtEl>
                                          <p:spTgt spid="9228"/>
                                        </p:tgtEl>
                                        <p:attrNameLst>
                                          <p:attrName>ppt_w</p:attrName>
                                        </p:attrNameLst>
                                      </p:cBhvr>
                                      <p:tavLst>
                                        <p:tav tm="0">
                                          <p:val>
                                            <p:strVal val="ppt_w"/>
                                          </p:val>
                                        </p:tav>
                                        <p:tav tm="100000">
                                          <p:val>
                                            <p:fltVal val="0"/>
                                          </p:val>
                                        </p:tav>
                                      </p:tavLst>
                                    </p:anim>
                                    <p:anim calcmode="lin" valueType="num">
                                      <p:cBhvr>
                                        <p:cTn id="53" dur="500"/>
                                        <p:tgtEl>
                                          <p:spTgt spid="9228"/>
                                        </p:tgtEl>
                                        <p:attrNameLst>
                                          <p:attrName>ppt_h</p:attrName>
                                        </p:attrNameLst>
                                      </p:cBhvr>
                                      <p:tavLst>
                                        <p:tav tm="0">
                                          <p:val>
                                            <p:strVal val="ppt_h"/>
                                          </p:val>
                                        </p:tav>
                                        <p:tav tm="100000">
                                          <p:val>
                                            <p:strVal val="ppt_h"/>
                                          </p:val>
                                        </p:tav>
                                      </p:tavLst>
                                    </p:anim>
                                    <p:set>
                                      <p:cBhvr>
                                        <p:cTn id="5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533400" y="1981200"/>
            <a:ext cx="4495800" cy="762000"/>
          </a:xfrm>
        </p:spPr>
        <p:txBody>
          <a:bodyPr/>
          <a:lstStyle/>
          <a:p>
            <a:r>
              <a:rPr lang="tr-TR" sz="3200" dirty="0"/>
              <a:t>Bayrak Direği ve Bayrak</a:t>
            </a:r>
            <a:endParaRPr lang="en-US" sz="3200" dirty="0"/>
          </a:p>
        </p:txBody>
      </p:sp>
      <p:sp>
        <p:nvSpPr>
          <p:cNvPr id="3" name="Metin kutusu 2"/>
          <p:cNvSpPr txBox="1"/>
          <p:nvPr/>
        </p:nvSpPr>
        <p:spPr>
          <a:xfrm>
            <a:off x="685800" y="2896500"/>
            <a:ext cx="4314625" cy="332398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Anıtkabir'in Çankaya yönündeki 28 basamaklı tören meydanına giriş merdivenlerinin ortasında, yüksek bir direk üzerinde Türk Bayrağı dalgalanır. </a:t>
            </a:r>
          </a:p>
          <a:p>
            <a:r>
              <a:rPr lang="tr-TR" sz="1400" dirty="0">
                <a:solidFill>
                  <a:srgbClr val="000000"/>
                </a:solidFill>
              </a:rPr>
              <a:t>Amerika'da özel olarak yaptırılan 33.53 metre yüksekliğindeki bu direğin 4 metresi kaide altında kalmaktadır. </a:t>
            </a:r>
          </a:p>
          <a:p>
            <a:r>
              <a:rPr lang="tr-TR" sz="1400" dirty="0">
                <a:solidFill>
                  <a:srgbClr val="000000"/>
                </a:solidFill>
              </a:rPr>
              <a:t>Amerika'da yaşayan Türk asıllı Amerikan vatandaşı Nazmi Cemal tarafından, kendi bayrak direği fabrikasında imal edilerek 1946 yılında Anıtkabir'e hediye edilmiştir. </a:t>
            </a:r>
          </a:p>
          <a:p>
            <a:r>
              <a:rPr lang="tr-TR" sz="1400" dirty="0">
                <a:solidFill>
                  <a:srgbClr val="000000"/>
                </a:solidFill>
              </a:rPr>
              <a:t>Bayrak direğinin kaidesinde yer alan kabartmada, meşale Türk medeniyetini, kılıç taarruz gücünü, miğfer savunma gücünü, meşe dalı zaferi, zeytin dalı ise barışı simgelemektedir. </a:t>
            </a:r>
          </a:p>
          <a:p>
            <a:r>
              <a:rPr lang="tr-TR" sz="1400" dirty="0">
                <a:solidFill>
                  <a:srgbClr val="000000"/>
                </a:solidFill>
              </a:rPr>
              <a:t>Kabartma Kenan </a:t>
            </a:r>
            <a:r>
              <a:rPr lang="tr-TR" sz="1400" dirty="0" err="1">
                <a:solidFill>
                  <a:srgbClr val="000000"/>
                </a:solidFill>
              </a:rPr>
              <a:t>Yontuç'un</a:t>
            </a:r>
            <a:r>
              <a:rPr lang="tr-TR" sz="1400" dirty="0">
                <a:solidFill>
                  <a:srgbClr val="000000"/>
                </a:solidFill>
              </a:rPr>
              <a:t> eseridir.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81800" y="1828800"/>
            <a:ext cx="1727200" cy="1219199"/>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6781800" y="3581400"/>
            <a:ext cx="17272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p:cNvPicPr>
            <a:picLocks noChangeAspect="1" noChangeArrowheads="1"/>
          </p:cNvPicPr>
          <p:nvPr/>
        </p:nvPicPr>
        <p:blipFill>
          <a:blip r:embed="rId5" cstate="email">
            <a:extLst>
              <a:ext uri="{28A0092B-C50C-407E-A947-70E740481C1C}">
                <a14:useLocalDpi xmlns:a14="http://schemas.microsoft.com/office/drawing/2010/main" val="0"/>
              </a:ext>
            </a:extLst>
          </a:blip>
          <a:stretch>
            <a:fillRect/>
          </a:stretch>
        </p:blipFill>
        <p:spPr bwMode="auto">
          <a:xfrm>
            <a:off x="466680" y="1662215"/>
            <a:ext cx="5920756" cy="444056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8" name="Picture 12"/>
          <p:cNvPicPr>
            <a:picLocks noChangeAspect="1" noChangeArrowheads="1"/>
          </p:cNvPicPr>
          <p:nvPr/>
        </p:nvPicPr>
        <p:blipFill>
          <a:blip r:embed="rId6" cstate="email">
            <a:extLst>
              <a:ext uri="{28A0092B-C50C-407E-A947-70E740481C1C}">
                <a14:useLocalDpi xmlns:a14="http://schemas.microsoft.com/office/drawing/2010/main" val="0"/>
              </a:ext>
            </a:extLst>
          </a:blip>
          <a:stretch>
            <a:fillRect/>
          </a:stretch>
        </p:blipFill>
        <p:spPr bwMode="auto">
          <a:xfrm>
            <a:off x="1252763" y="409555"/>
            <a:ext cx="3944844" cy="580413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7"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4" name="Yuvarlatılmış Dikdörtgen 13">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38696190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par>
                          <p:cTn id="14" fill="hold">
                            <p:stCondLst>
                              <p:cond delay="2500"/>
                            </p:stCondLst>
                            <p:childTnLst>
                              <p:par>
                                <p:cTn id="15" presetID="9" presetClass="entr" presetSubtype="0" fill="hold" nodeType="afterEffect">
                                  <p:stCondLst>
                                    <p:cond delay="0"/>
                                  </p:stCondLst>
                                  <p:childTnLst>
                                    <p:set>
                                      <p:cBhvr>
                                        <p:cTn id="16" dur="1" fill="hold">
                                          <p:stCondLst>
                                            <p:cond delay="0"/>
                                          </p:stCondLst>
                                        </p:cTn>
                                        <p:tgtEl>
                                          <p:spTgt spid="9220"/>
                                        </p:tgtEl>
                                        <p:attrNameLst>
                                          <p:attrName>style.visibility</p:attrName>
                                        </p:attrNameLst>
                                      </p:cBhvr>
                                      <p:to>
                                        <p:strVal val="visible"/>
                                      </p:to>
                                    </p:set>
                                    <p:animEffect transition="in" filter="dissolve">
                                      <p:cBhvr>
                                        <p:cTn id="17" dur="1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9220"/>
                    </p:tgtEl>
                  </p:cond>
                </p:stCondLst>
                <p:endSync evt="end" delay="0">
                  <p:rtn val="all"/>
                </p:endSync>
                <p:childTnLst>
                  <p:par>
                    <p:cTn id="19" fill="hold">
                      <p:stCondLst>
                        <p:cond delay="0"/>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9226"/>
                                        </p:tgtEl>
                                        <p:attrNameLst>
                                          <p:attrName>style.visibility</p:attrName>
                                        </p:attrNameLst>
                                      </p:cBhvr>
                                      <p:to>
                                        <p:strVal val="visible"/>
                                      </p:to>
                                    </p:set>
                                    <p:animEffect transition="in" filter="wheel(1)">
                                      <p:cBhvr>
                                        <p:cTn id="23" dur="2000"/>
                                        <p:tgtEl>
                                          <p:spTgt spid="9226"/>
                                        </p:tgtEl>
                                      </p:cBhvr>
                                    </p:animEffect>
                                  </p:childTnLst>
                                </p:cTn>
                              </p:par>
                            </p:childTnLst>
                          </p:cTn>
                        </p:par>
                        <p:par>
                          <p:cTn id="24" fill="hold">
                            <p:stCondLst>
                              <p:cond delay="2000"/>
                            </p:stCondLst>
                            <p:childTnLst>
                              <p:par>
                                <p:cTn id="25" presetID="17" presetClass="exit" presetSubtype="10" fill="hold" nodeType="afterEffect">
                                  <p:stCondLst>
                                    <p:cond delay="5000"/>
                                  </p:stCondLst>
                                  <p:childTnLst>
                                    <p:anim calcmode="lin" valueType="num">
                                      <p:cBhvr>
                                        <p:cTn id="26" dur="500"/>
                                        <p:tgtEl>
                                          <p:spTgt spid="9226"/>
                                        </p:tgtEl>
                                        <p:attrNameLst>
                                          <p:attrName>ppt_w</p:attrName>
                                        </p:attrNameLst>
                                      </p:cBhvr>
                                      <p:tavLst>
                                        <p:tav tm="0">
                                          <p:val>
                                            <p:strVal val="ppt_w"/>
                                          </p:val>
                                        </p:tav>
                                        <p:tav tm="100000">
                                          <p:val>
                                            <p:fltVal val="0"/>
                                          </p:val>
                                        </p:tav>
                                      </p:tavLst>
                                    </p:anim>
                                    <p:anim calcmode="lin" valueType="num">
                                      <p:cBhvr>
                                        <p:cTn id="27" dur="500"/>
                                        <p:tgtEl>
                                          <p:spTgt spid="9226"/>
                                        </p:tgtEl>
                                        <p:attrNameLst>
                                          <p:attrName>ppt_h</p:attrName>
                                        </p:attrNameLst>
                                      </p:cBhvr>
                                      <p:tavLst>
                                        <p:tav tm="0">
                                          <p:val>
                                            <p:strVal val="ppt_h"/>
                                          </p:val>
                                        </p:tav>
                                        <p:tav tm="100000">
                                          <p:val>
                                            <p:strVal val="ppt_h"/>
                                          </p:val>
                                        </p:tav>
                                      </p:tavLst>
                                    </p:anim>
                                    <p:set>
                                      <p:cBhvr>
                                        <p:cTn id="28" dur="1" fill="hold">
                                          <p:stCondLst>
                                            <p:cond delay="499"/>
                                          </p:stCondLst>
                                        </p:cTn>
                                        <p:tgtEl>
                                          <p:spTgt spid="9226"/>
                                        </p:tgtEl>
                                        <p:attrNameLst>
                                          <p:attrName>style.visibility</p:attrName>
                                        </p:attrNameLst>
                                      </p:cBhvr>
                                      <p:to>
                                        <p:strVal val="hidden"/>
                                      </p:to>
                                    </p:set>
                                  </p:childTnLst>
                                </p:cTn>
                              </p:par>
                            </p:childTnLst>
                          </p:cTn>
                        </p:par>
                      </p:childTnLst>
                    </p:cTn>
                  </p:par>
                </p:childTnLst>
              </p:cTn>
              <p:nextCondLst>
                <p:cond evt="onClick" delay="0">
                  <p:tgtEl>
                    <p:spTgt spid="9220"/>
                  </p:tgtEl>
                </p:cond>
              </p:nextCondLst>
            </p:seq>
            <p:seq concurrent="1" nextAc="seek">
              <p:cTn id="29" restart="whenNotActive" fill="hold" evtFilter="cancelBubble" nodeType="interactiveSeq">
                <p:stCondLst>
                  <p:cond evt="onClick" delay="0">
                    <p:tgtEl>
                      <p:spTgt spid="9218"/>
                    </p:tgtEl>
                  </p:cond>
                </p:stCondLst>
                <p:endSync evt="end" delay="0">
                  <p:rtn val="all"/>
                </p:endSync>
                <p:childTnLst>
                  <p:par>
                    <p:cTn id="30" fill="hold">
                      <p:stCondLst>
                        <p:cond delay="0"/>
                      </p:stCondLst>
                      <p:childTnLst>
                        <p:par>
                          <p:cTn id="31" fill="hold">
                            <p:stCondLst>
                              <p:cond delay="0"/>
                            </p:stCondLst>
                            <p:childTnLst>
                              <p:par>
                                <p:cTn id="32" presetID="21" presetClass="entr" presetSubtype="1" fill="hold" nodeType="clickEffect">
                                  <p:stCondLst>
                                    <p:cond delay="0"/>
                                  </p:stCondLst>
                                  <p:childTnLst>
                                    <p:set>
                                      <p:cBhvr>
                                        <p:cTn id="33" dur="1" fill="hold">
                                          <p:stCondLst>
                                            <p:cond delay="0"/>
                                          </p:stCondLst>
                                        </p:cTn>
                                        <p:tgtEl>
                                          <p:spTgt spid="9228"/>
                                        </p:tgtEl>
                                        <p:attrNameLst>
                                          <p:attrName>style.visibility</p:attrName>
                                        </p:attrNameLst>
                                      </p:cBhvr>
                                      <p:to>
                                        <p:strVal val="visible"/>
                                      </p:to>
                                    </p:set>
                                    <p:animEffect transition="in" filter="wheel(1)">
                                      <p:cBhvr>
                                        <p:cTn id="34" dur="2000"/>
                                        <p:tgtEl>
                                          <p:spTgt spid="9228"/>
                                        </p:tgtEl>
                                      </p:cBhvr>
                                    </p:animEffect>
                                  </p:childTnLst>
                                </p:cTn>
                              </p:par>
                            </p:childTnLst>
                          </p:cTn>
                        </p:par>
                        <p:par>
                          <p:cTn id="35" fill="hold">
                            <p:stCondLst>
                              <p:cond delay="2000"/>
                            </p:stCondLst>
                            <p:childTnLst>
                              <p:par>
                                <p:cTn id="36" presetID="17" presetClass="exit" presetSubtype="10" fill="hold" nodeType="afterEffect">
                                  <p:stCondLst>
                                    <p:cond delay="5000"/>
                                  </p:stCondLst>
                                  <p:childTnLst>
                                    <p:anim calcmode="lin" valueType="num">
                                      <p:cBhvr>
                                        <p:cTn id="37" dur="500"/>
                                        <p:tgtEl>
                                          <p:spTgt spid="9228"/>
                                        </p:tgtEl>
                                        <p:attrNameLst>
                                          <p:attrName>ppt_w</p:attrName>
                                        </p:attrNameLst>
                                      </p:cBhvr>
                                      <p:tavLst>
                                        <p:tav tm="0">
                                          <p:val>
                                            <p:strVal val="ppt_w"/>
                                          </p:val>
                                        </p:tav>
                                        <p:tav tm="100000">
                                          <p:val>
                                            <p:fltVal val="0"/>
                                          </p:val>
                                        </p:tav>
                                      </p:tavLst>
                                    </p:anim>
                                    <p:anim calcmode="lin" valueType="num">
                                      <p:cBhvr>
                                        <p:cTn id="38" dur="500"/>
                                        <p:tgtEl>
                                          <p:spTgt spid="9228"/>
                                        </p:tgtEl>
                                        <p:attrNameLst>
                                          <p:attrName>ppt_h</p:attrName>
                                        </p:attrNameLst>
                                      </p:cBhvr>
                                      <p:tavLst>
                                        <p:tav tm="0">
                                          <p:val>
                                            <p:strVal val="ppt_h"/>
                                          </p:val>
                                        </p:tav>
                                        <p:tav tm="100000">
                                          <p:val>
                                            <p:strVal val="ppt_h"/>
                                          </p:val>
                                        </p:tav>
                                      </p:tavLst>
                                    </p:anim>
                                    <p:set>
                                      <p:cBhvr>
                                        <p:cTn id="39"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533400" y="1981200"/>
            <a:ext cx="4495800" cy="762000"/>
          </a:xfrm>
        </p:spPr>
        <p:txBody>
          <a:bodyPr/>
          <a:lstStyle/>
          <a:p>
            <a:r>
              <a:rPr lang="tr-TR" sz="4000" dirty="0"/>
              <a:t>Misak-ı Milli Kulesi</a:t>
            </a:r>
            <a:endParaRPr lang="en-US" sz="4000" dirty="0"/>
          </a:p>
        </p:txBody>
      </p:sp>
      <p:sp>
        <p:nvSpPr>
          <p:cNvPr id="3" name="Metin kutusu 2"/>
          <p:cNvSpPr txBox="1"/>
          <p:nvPr/>
        </p:nvSpPr>
        <p:spPr>
          <a:xfrm>
            <a:off x="762000" y="2987457"/>
            <a:ext cx="4191000" cy="310854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Müzenin girişi olan bu kulenin içinde bir kılıç kabzası üzerinde üst üste konmuş dört elden oluşan bir kabartma yer almaktadır. </a:t>
            </a:r>
          </a:p>
          <a:p>
            <a:r>
              <a:rPr lang="tr-TR" sz="1400" dirty="0">
                <a:solidFill>
                  <a:srgbClr val="000000"/>
                </a:solidFill>
              </a:rPr>
              <a:t>Kabartma, Türk Vatanının kurtarılması için içilen millet andını ifade etmektedir. </a:t>
            </a:r>
          </a:p>
          <a:p>
            <a:endParaRPr lang="tr-TR" sz="1400" dirty="0">
              <a:solidFill>
                <a:srgbClr val="000000"/>
              </a:solidFill>
            </a:endParaRPr>
          </a:p>
          <a:p>
            <a:r>
              <a:rPr lang="tr-TR" sz="1400" dirty="0">
                <a:solidFill>
                  <a:srgbClr val="000000"/>
                </a:solidFill>
              </a:rPr>
              <a:t>Nusret </a:t>
            </a:r>
            <a:r>
              <a:rPr lang="tr-TR" sz="1400" dirty="0" err="1">
                <a:solidFill>
                  <a:srgbClr val="000000"/>
                </a:solidFill>
              </a:rPr>
              <a:t>Suman'ın</a:t>
            </a:r>
            <a:r>
              <a:rPr lang="tr-TR" sz="1400" dirty="0">
                <a:solidFill>
                  <a:srgbClr val="000000"/>
                </a:solidFill>
              </a:rPr>
              <a:t> eseridir. Kulenin duvarlarında Atatürk'ün Misak-ı Millî ile ilgili özlü sözleri yazılıdır. Kulenin ortasında Anıtkabir'de icra edilen törenlere katılan heyetlerin özel defteri imzalamaları için imza kürsüsü yer almaktadır. </a:t>
            </a:r>
          </a:p>
          <a:p>
            <a:endParaRPr lang="tr-TR" sz="1400" dirty="0">
              <a:solidFill>
                <a:srgbClr val="000000"/>
              </a:solidFill>
            </a:endParaRPr>
          </a:p>
          <a:p>
            <a:r>
              <a:rPr lang="tr-TR" sz="1400" dirty="0">
                <a:solidFill>
                  <a:srgbClr val="000000"/>
                </a:solidFill>
              </a:rPr>
              <a:t>Ayrıca aktüel panolarda Anıtkabir'de yapılan önemli törenlere ait fotoğraflar sergilenmektedir.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81800" y="1734380"/>
            <a:ext cx="1751492" cy="1313619"/>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6781800" y="3581400"/>
            <a:ext cx="17272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p:cNvPicPr>
            <a:picLocks noChangeAspect="1" noChangeArrowheads="1"/>
          </p:cNvPicPr>
          <p:nvPr/>
        </p:nvPicPr>
        <p:blipFill>
          <a:blip r:embed="rId5" cstate="email">
            <a:extLst>
              <a:ext uri="{28A0092B-C50C-407E-A947-70E740481C1C}">
                <a14:useLocalDpi xmlns:a14="http://schemas.microsoft.com/office/drawing/2010/main" val="0"/>
              </a:ext>
            </a:extLst>
          </a:blip>
          <a:stretch>
            <a:fillRect/>
          </a:stretch>
        </p:blipFill>
        <p:spPr bwMode="auto">
          <a:xfrm>
            <a:off x="6828366" y="5454650"/>
            <a:ext cx="1680633" cy="12065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p:cNvPicPr>
            <a:picLocks noChangeAspect="1" noChangeArrowheads="1"/>
          </p:cNvPicPr>
          <p:nvPr/>
        </p:nvPicPr>
        <p:blipFill>
          <a:blip r:embed="rId6" cstate="email">
            <a:extLst>
              <a:ext uri="{28A0092B-C50C-407E-A947-70E740481C1C}">
                <a14:useLocalDpi xmlns:a14="http://schemas.microsoft.com/office/drawing/2010/main" val="0"/>
              </a:ext>
            </a:extLst>
          </a:blip>
          <a:stretch>
            <a:fillRect/>
          </a:stretch>
        </p:blipFill>
        <p:spPr bwMode="auto">
          <a:xfrm>
            <a:off x="428868" y="1742024"/>
            <a:ext cx="5743332" cy="430749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6" name="Picture 10"/>
          <p:cNvPicPr>
            <a:picLocks noChangeAspect="1" noChangeArrowheads="1"/>
          </p:cNvPicPr>
          <p:nvPr/>
        </p:nvPicPr>
        <p:blipFill>
          <a:blip r:embed="rId7" cstate="email">
            <a:extLst>
              <a:ext uri="{28A0092B-C50C-407E-A947-70E740481C1C}">
                <a14:useLocalDpi xmlns:a14="http://schemas.microsoft.com/office/drawing/2010/main" val="0"/>
              </a:ext>
            </a:extLst>
          </a:blip>
          <a:stretch>
            <a:fillRect/>
          </a:stretch>
        </p:blipFill>
        <p:spPr bwMode="auto">
          <a:xfrm>
            <a:off x="428868" y="1588696"/>
            <a:ext cx="5920756" cy="444056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8" name="Picture 12"/>
          <p:cNvPicPr>
            <a:picLocks noChangeAspect="1" noChangeArrowheads="1"/>
          </p:cNvPicPr>
          <p:nvPr/>
        </p:nvPicPr>
        <p:blipFill>
          <a:blip r:embed="rId8" cstate="email">
            <a:extLst>
              <a:ext uri="{28A0092B-C50C-407E-A947-70E740481C1C}">
                <a14:useLocalDpi xmlns:a14="http://schemas.microsoft.com/office/drawing/2010/main" val="0"/>
              </a:ext>
            </a:extLst>
          </a:blip>
          <a:stretch>
            <a:fillRect/>
          </a:stretch>
        </p:blipFill>
        <p:spPr bwMode="auto">
          <a:xfrm>
            <a:off x="219505" y="1474458"/>
            <a:ext cx="6162057" cy="462154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9"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4" name="Yuvarlatılmış Dikdörtgen 13">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18387750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par>
                          <p:cTn id="14" fill="hold">
                            <p:stCondLst>
                              <p:cond delay="2500"/>
                            </p:stCondLst>
                            <p:childTnLst>
                              <p:par>
                                <p:cTn id="15" presetID="9" presetClass="entr" presetSubtype="0" fill="hold" nodeType="afterEffect">
                                  <p:stCondLst>
                                    <p:cond delay="0"/>
                                  </p:stCondLst>
                                  <p:childTnLst>
                                    <p:set>
                                      <p:cBhvr>
                                        <p:cTn id="16" dur="1" fill="hold">
                                          <p:stCondLst>
                                            <p:cond delay="0"/>
                                          </p:stCondLst>
                                        </p:cTn>
                                        <p:tgtEl>
                                          <p:spTgt spid="9220"/>
                                        </p:tgtEl>
                                        <p:attrNameLst>
                                          <p:attrName>style.visibility</p:attrName>
                                        </p:attrNameLst>
                                      </p:cBhvr>
                                      <p:to>
                                        <p:strVal val="visible"/>
                                      </p:to>
                                    </p:set>
                                    <p:animEffect transition="in" filter="dissolve">
                                      <p:cBhvr>
                                        <p:cTn id="17" dur="1500"/>
                                        <p:tgtEl>
                                          <p:spTgt spid="9220"/>
                                        </p:tgtEl>
                                      </p:cBhvr>
                                    </p:animEffect>
                                  </p:childTnLst>
                                </p:cTn>
                              </p:par>
                            </p:childTnLst>
                          </p:cTn>
                        </p:par>
                        <p:par>
                          <p:cTn id="18" fill="hold">
                            <p:stCondLst>
                              <p:cond delay="4000"/>
                            </p:stCondLst>
                            <p:childTnLst>
                              <p:par>
                                <p:cTn id="19" presetID="9" presetClass="entr" presetSubtype="0" fill="hold" nodeType="afterEffect">
                                  <p:stCondLst>
                                    <p:cond delay="0"/>
                                  </p:stCondLst>
                                  <p:childTnLst>
                                    <p:set>
                                      <p:cBhvr>
                                        <p:cTn id="20" dur="1" fill="hold">
                                          <p:stCondLst>
                                            <p:cond delay="0"/>
                                          </p:stCondLst>
                                        </p:cTn>
                                        <p:tgtEl>
                                          <p:spTgt spid="9222"/>
                                        </p:tgtEl>
                                        <p:attrNameLst>
                                          <p:attrName>style.visibility</p:attrName>
                                        </p:attrNameLst>
                                      </p:cBhvr>
                                      <p:to>
                                        <p:strVal val="visible"/>
                                      </p:to>
                                    </p:set>
                                    <p:animEffect transition="in" filter="dissolve">
                                      <p:cBhvr>
                                        <p:cTn id="21" dur="1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9220"/>
                    </p:tgtEl>
                  </p:cond>
                </p:stCondLst>
                <p:endSync evt="end" delay="0">
                  <p:rtn val="all"/>
                </p:endSync>
                <p:childTnLst>
                  <p:par>
                    <p:cTn id="23" fill="hold">
                      <p:stCondLst>
                        <p:cond delay="0"/>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9226"/>
                                        </p:tgtEl>
                                        <p:attrNameLst>
                                          <p:attrName>style.visibility</p:attrName>
                                        </p:attrNameLst>
                                      </p:cBhvr>
                                      <p:to>
                                        <p:strVal val="visible"/>
                                      </p:to>
                                    </p:set>
                                    <p:animEffect transition="in" filter="wheel(1)">
                                      <p:cBhvr>
                                        <p:cTn id="27" dur="2000"/>
                                        <p:tgtEl>
                                          <p:spTgt spid="9226"/>
                                        </p:tgtEl>
                                      </p:cBhvr>
                                    </p:animEffect>
                                  </p:childTnLst>
                                </p:cTn>
                              </p:par>
                            </p:childTnLst>
                          </p:cTn>
                        </p:par>
                        <p:par>
                          <p:cTn id="28" fill="hold">
                            <p:stCondLst>
                              <p:cond delay="2000"/>
                            </p:stCondLst>
                            <p:childTnLst>
                              <p:par>
                                <p:cTn id="29" presetID="17" presetClass="exit" presetSubtype="10" fill="hold" nodeType="afterEffect">
                                  <p:stCondLst>
                                    <p:cond delay="5000"/>
                                  </p:stCondLst>
                                  <p:childTnLst>
                                    <p:anim calcmode="lin" valueType="num">
                                      <p:cBhvr>
                                        <p:cTn id="30" dur="500"/>
                                        <p:tgtEl>
                                          <p:spTgt spid="9226"/>
                                        </p:tgtEl>
                                        <p:attrNameLst>
                                          <p:attrName>ppt_w</p:attrName>
                                        </p:attrNameLst>
                                      </p:cBhvr>
                                      <p:tavLst>
                                        <p:tav tm="0">
                                          <p:val>
                                            <p:strVal val="ppt_w"/>
                                          </p:val>
                                        </p:tav>
                                        <p:tav tm="100000">
                                          <p:val>
                                            <p:fltVal val="0"/>
                                          </p:val>
                                        </p:tav>
                                      </p:tavLst>
                                    </p:anim>
                                    <p:anim calcmode="lin" valueType="num">
                                      <p:cBhvr>
                                        <p:cTn id="31" dur="500"/>
                                        <p:tgtEl>
                                          <p:spTgt spid="9226"/>
                                        </p:tgtEl>
                                        <p:attrNameLst>
                                          <p:attrName>ppt_h</p:attrName>
                                        </p:attrNameLst>
                                      </p:cBhvr>
                                      <p:tavLst>
                                        <p:tav tm="0">
                                          <p:val>
                                            <p:strVal val="ppt_h"/>
                                          </p:val>
                                        </p:tav>
                                        <p:tav tm="100000">
                                          <p:val>
                                            <p:strVal val="ppt_h"/>
                                          </p:val>
                                        </p:tav>
                                      </p:tavLst>
                                    </p:anim>
                                    <p:set>
                                      <p:cBhvr>
                                        <p:cTn id="32" dur="1" fill="hold">
                                          <p:stCondLst>
                                            <p:cond delay="499"/>
                                          </p:stCondLst>
                                        </p:cTn>
                                        <p:tgtEl>
                                          <p:spTgt spid="9226"/>
                                        </p:tgtEl>
                                        <p:attrNameLst>
                                          <p:attrName>style.visibility</p:attrName>
                                        </p:attrNameLst>
                                      </p:cBhvr>
                                      <p:to>
                                        <p:strVal val="hidden"/>
                                      </p:to>
                                    </p:set>
                                  </p:childTnLst>
                                </p:cTn>
                              </p:par>
                            </p:childTnLst>
                          </p:cTn>
                        </p:par>
                      </p:childTnLst>
                    </p:cTn>
                  </p:par>
                </p:childTnLst>
              </p:cTn>
              <p:nextCondLst>
                <p:cond evt="onClick" delay="0">
                  <p:tgtEl>
                    <p:spTgt spid="9220"/>
                  </p:tgtEl>
                </p:cond>
              </p:nextCondLst>
            </p:seq>
            <p:seq concurrent="1" nextAc="seek">
              <p:cTn id="33" restart="whenNotActive" fill="hold" evtFilter="cancelBubble" nodeType="interactiveSeq">
                <p:stCondLst>
                  <p:cond evt="onClick" delay="0">
                    <p:tgtEl>
                      <p:spTgt spid="9222"/>
                    </p:tgtEl>
                  </p:cond>
                </p:stCondLst>
                <p:endSync evt="end" delay="0">
                  <p:rtn val="all"/>
                </p:endSync>
                <p:childTnLst>
                  <p:par>
                    <p:cTn id="34" fill="hold">
                      <p:stCondLst>
                        <p:cond delay="0"/>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9224"/>
                                        </p:tgtEl>
                                        <p:attrNameLst>
                                          <p:attrName>style.visibility</p:attrName>
                                        </p:attrNameLst>
                                      </p:cBhvr>
                                      <p:to>
                                        <p:strVal val="visible"/>
                                      </p:to>
                                    </p:set>
                                    <p:animEffect transition="in" filter="wheel(1)">
                                      <p:cBhvr>
                                        <p:cTn id="38" dur="2000"/>
                                        <p:tgtEl>
                                          <p:spTgt spid="9224"/>
                                        </p:tgtEl>
                                      </p:cBhvr>
                                    </p:animEffect>
                                  </p:childTnLst>
                                </p:cTn>
                              </p:par>
                            </p:childTnLst>
                          </p:cTn>
                        </p:par>
                        <p:par>
                          <p:cTn id="39" fill="hold">
                            <p:stCondLst>
                              <p:cond delay="2000"/>
                            </p:stCondLst>
                            <p:childTnLst>
                              <p:par>
                                <p:cTn id="40" presetID="17" presetClass="exit" presetSubtype="10" fill="hold" nodeType="afterEffect">
                                  <p:stCondLst>
                                    <p:cond delay="5000"/>
                                  </p:stCondLst>
                                  <p:childTnLst>
                                    <p:anim calcmode="lin" valueType="num">
                                      <p:cBhvr>
                                        <p:cTn id="41" dur="500"/>
                                        <p:tgtEl>
                                          <p:spTgt spid="9224"/>
                                        </p:tgtEl>
                                        <p:attrNameLst>
                                          <p:attrName>ppt_w</p:attrName>
                                        </p:attrNameLst>
                                      </p:cBhvr>
                                      <p:tavLst>
                                        <p:tav tm="0">
                                          <p:val>
                                            <p:strVal val="ppt_w"/>
                                          </p:val>
                                        </p:tav>
                                        <p:tav tm="100000">
                                          <p:val>
                                            <p:fltVal val="0"/>
                                          </p:val>
                                        </p:tav>
                                      </p:tavLst>
                                    </p:anim>
                                    <p:anim calcmode="lin" valueType="num">
                                      <p:cBhvr>
                                        <p:cTn id="42" dur="500"/>
                                        <p:tgtEl>
                                          <p:spTgt spid="9224"/>
                                        </p:tgtEl>
                                        <p:attrNameLst>
                                          <p:attrName>ppt_h</p:attrName>
                                        </p:attrNameLst>
                                      </p:cBhvr>
                                      <p:tavLst>
                                        <p:tav tm="0">
                                          <p:val>
                                            <p:strVal val="ppt_h"/>
                                          </p:val>
                                        </p:tav>
                                        <p:tav tm="100000">
                                          <p:val>
                                            <p:strVal val="ppt_h"/>
                                          </p:val>
                                        </p:tav>
                                      </p:tavLst>
                                    </p:anim>
                                    <p:set>
                                      <p:cBhvr>
                                        <p:cTn id="43" dur="1" fill="hold">
                                          <p:stCondLst>
                                            <p:cond delay="499"/>
                                          </p:stCondLst>
                                        </p:cTn>
                                        <p:tgtEl>
                                          <p:spTgt spid="9224"/>
                                        </p:tgtEl>
                                        <p:attrNameLst>
                                          <p:attrName>style.visibility</p:attrName>
                                        </p:attrNameLst>
                                      </p:cBhvr>
                                      <p:to>
                                        <p:strVal val="hidden"/>
                                      </p:to>
                                    </p:set>
                                  </p:childTnLst>
                                </p:cTn>
                              </p:par>
                            </p:childTnLst>
                          </p:cTn>
                        </p:par>
                      </p:childTnLst>
                    </p:cTn>
                  </p:par>
                </p:childTnLst>
              </p:cTn>
              <p:nextCondLst>
                <p:cond evt="onClick" delay="0">
                  <p:tgtEl>
                    <p:spTgt spid="9222"/>
                  </p:tgtEl>
                </p:cond>
              </p:nextCondLst>
            </p:seq>
            <p:seq concurrent="1" nextAc="seek">
              <p:cTn id="44" restart="whenNotActive" fill="hold" evtFilter="cancelBubble" nodeType="interactiveSeq">
                <p:stCondLst>
                  <p:cond evt="onClick" delay="0">
                    <p:tgtEl>
                      <p:spTgt spid="9218"/>
                    </p:tgtEl>
                  </p:cond>
                </p:stCondLst>
                <p:endSync evt="end" delay="0">
                  <p:rtn val="all"/>
                </p:endSync>
                <p:childTnLst>
                  <p:par>
                    <p:cTn id="45" fill="hold">
                      <p:stCondLst>
                        <p:cond delay="0"/>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9228"/>
                                        </p:tgtEl>
                                        <p:attrNameLst>
                                          <p:attrName>style.visibility</p:attrName>
                                        </p:attrNameLst>
                                      </p:cBhvr>
                                      <p:to>
                                        <p:strVal val="visible"/>
                                      </p:to>
                                    </p:set>
                                    <p:animEffect transition="in" filter="wheel(1)">
                                      <p:cBhvr>
                                        <p:cTn id="49" dur="2000"/>
                                        <p:tgtEl>
                                          <p:spTgt spid="9228"/>
                                        </p:tgtEl>
                                      </p:cBhvr>
                                    </p:animEffect>
                                  </p:childTnLst>
                                </p:cTn>
                              </p:par>
                            </p:childTnLst>
                          </p:cTn>
                        </p:par>
                        <p:par>
                          <p:cTn id="50" fill="hold">
                            <p:stCondLst>
                              <p:cond delay="2000"/>
                            </p:stCondLst>
                            <p:childTnLst>
                              <p:par>
                                <p:cTn id="51" presetID="17" presetClass="exit" presetSubtype="10" fill="hold" nodeType="afterEffect">
                                  <p:stCondLst>
                                    <p:cond delay="5000"/>
                                  </p:stCondLst>
                                  <p:childTnLst>
                                    <p:anim calcmode="lin" valueType="num">
                                      <p:cBhvr>
                                        <p:cTn id="52" dur="500"/>
                                        <p:tgtEl>
                                          <p:spTgt spid="9228"/>
                                        </p:tgtEl>
                                        <p:attrNameLst>
                                          <p:attrName>ppt_w</p:attrName>
                                        </p:attrNameLst>
                                      </p:cBhvr>
                                      <p:tavLst>
                                        <p:tav tm="0">
                                          <p:val>
                                            <p:strVal val="ppt_w"/>
                                          </p:val>
                                        </p:tav>
                                        <p:tav tm="100000">
                                          <p:val>
                                            <p:fltVal val="0"/>
                                          </p:val>
                                        </p:tav>
                                      </p:tavLst>
                                    </p:anim>
                                    <p:anim calcmode="lin" valueType="num">
                                      <p:cBhvr>
                                        <p:cTn id="53" dur="500"/>
                                        <p:tgtEl>
                                          <p:spTgt spid="9228"/>
                                        </p:tgtEl>
                                        <p:attrNameLst>
                                          <p:attrName>ppt_h</p:attrName>
                                        </p:attrNameLst>
                                      </p:cBhvr>
                                      <p:tavLst>
                                        <p:tav tm="0">
                                          <p:val>
                                            <p:strVal val="ppt_h"/>
                                          </p:val>
                                        </p:tav>
                                        <p:tav tm="100000">
                                          <p:val>
                                            <p:strVal val="ppt_h"/>
                                          </p:val>
                                        </p:tav>
                                      </p:tavLst>
                                    </p:anim>
                                    <p:set>
                                      <p:cBhvr>
                                        <p:cTn id="5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602387" y="1645636"/>
            <a:ext cx="4572000" cy="1058922"/>
          </a:xfrm>
        </p:spPr>
        <p:txBody>
          <a:bodyPr/>
          <a:lstStyle/>
          <a:p>
            <a:r>
              <a:rPr lang="tr-TR" sz="4000" dirty="0"/>
              <a:t>Atatürk ve Kurtuluş Savaşı Müzesi</a:t>
            </a:r>
            <a:endParaRPr lang="en-US" sz="4000" dirty="0"/>
          </a:p>
        </p:txBody>
      </p:sp>
      <p:sp>
        <p:nvSpPr>
          <p:cNvPr id="3" name="Metin kutusu 2"/>
          <p:cNvSpPr txBox="1"/>
          <p:nvPr/>
        </p:nvSpPr>
        <p:spPr>
          <a:xfrm>
            <a:off x="774900" y="3350116"/>
            <a:ext cx="4191000" cy="160043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Anıtkabir'de Atatürk'ün mozolesinin bulunduğu şeref salonunun altında bulunan 3 bin metrekarelik sütunlu alanda kurulan Atatürk ve Kurtuluş Savaşı Müzesi, özellikle farklı sergileme teknikleri ile Çanakkale, Sakarya, Büyük Taarruz ve Başkomutanlık </a:t>
            </a:r>
            <a:r>
              <a:rPr lang="tr-TR" sz="1400" dirty="0" err="1">
                <a:solidFill>
                  <a:srgbClr val="000000"/>
                </a:solidFill>
              </a:rPr>
              <a:t>Muharebeleri'ni</a:t>
            </a:r>
            <a:r>
              <a:rPr lang="tr-TR" sz="1400" dirty="0">
                <a:solidFill>
                  <a:srgbClr val="000000"/>
                </a:solidFill>
              </a:rPr>
              <a:t>, Türkiye Cumhuriyeti'nin kuruluş yıllarını ve Atatürk dönemini çarpıcı biçimde sunuyor.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81800" y="1828800"/>
            <a:ext cx="1727200" cy="1219199"/>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6781800" y="3581400"/>
            <a:ext cx="17272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p:cNvPicPr>
            <a:picLocks noChangeAspect="1" noChangeArrowheads="1"/>
          </p:cNvPicPr>
          <p:nvPr/>
        </p:nvPicPr>
        <p:blipFill>
          <a:blip r:embed="rId5" cstate="email">
            <a:extLst>
              <a:ext uri="{28A0092B-C50C-407E-A947-70E740481C1C}">
                <a14:useLocalDpi xmlns:a14="http://schemas.microsoft.com/office/drawing/2010/main" val="0"/>
              </a:ext>
            </a:extLst>
          </a:blip>
          <a:stretch>
            <a:fillRect/>
          </a:stretch>
        </p:blipFill>
        <p:spPr bwMode="auto">
          <a:xfrm>
            <a:off x="6781800" y="5454650"/>
            <a:ext cx="1727200" cy="12065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003110" y="327733"/>
            <a:ext cx="3873690" cy="582344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6" name="Picture 10"/>
          <p:cNvPicPr>
            <a:picLocks noChangeAspect="1" noChangeArrowheads="1"/>
          </p:cNvPicPr>
          <p:nvPr/>
        </p:nvPicPr>
        <p:blipFill>
          <a:blip r:embed="rId7" cstate="email">
            <a:extLst>
              <a:ext uri="{28A0092B-C50C-407E-A947-70E740481C1C}">
                <a14:useLocalDpi xmlns:a14="http://schemas.microsoft.com/office/drawing/2010/main" val="0"/>
              </a:ext>
            </a:extLst>
          </a:blip>
          <a:stretch>
            <a:fillRect/>
          </a:stretch>
        </p:blipFill>
        <p:spPr bwMode="auto">
          <a:xfrm>
            <a:off x="342022" y="1649446"/>
            <a:ext cx="5920756" cy="444056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8" name="Picture 1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975901" y="286828"/>
            <a:ext cx="3928108" cy="590525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9"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4" name="Yuvarlatılmış Dikdörtgen 13">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259004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par>
                          <p:cTn id="14" fill="hold">
                            <p:stCondLst>
                              <p:cond delay="2500"/>
                            </p:stCondLst>
                            <p:childTnLst>
                              <p:par>
                                <p:cTn id="15" presetID="9" presetClass="entr" presetSubtype="0" fill="hold" nodeType="afterEffect">
                                  <p:stCondLst>
                                    <p:cond delay="0"/>
                                  </p:stCondLst>
                                  <p:childTnLst>
                                    <p:set>
                                      <p:cBhvr>
                                        <p:cTn id="16" dur="1" fill="hold">
                                          <p:stCondLst>
                                            <p:cond delay="0"/>
                                          </p:stCondLst>
                                        </p:cTn>
                                        <p:tgtEl>
                                          <p:spTgt spid="9220"/>
                                        </p:tgtEl>
                                        <p:attrNameLst>
                                          <p:attrName>style.visibility</p:attrName>
                                        </p:attrNameLst>
                                      </p:cBhvr>
                                      <p:to>
                                        <p:strVal val="visible"/>
                                      </p:to>
                                    </p:set>
                                    <p:animEffect transition="in" filter="dissolve">
                                      <p:cBhvr>
                                        <p:cTn id="17" dur="1500"/>
                                        <p:tgtEl>
                                          <p:spTgt spid="9220"/>
                                        </p:tgtEl>
                                      </p:cBhvr>
                                    </p:animEffect>
                                  </p:childTnLst>
                                </p:cTn>
                              </p:par>
                            </p:childTnLst>
                          </p:cTn>
                        </p:par>
                        <p:par>
                          <p:cTn id="18" fill="hold">
                            <p:stCondLst>
                              <p:cond delay="4000"/>
                            </p:stCondLst>
                            <p:childTnLst>
                              <p:par>
                                <p:cTn id="19" presetID="9" presetClass="entr" presetSubtype="0" fill="hold" nodeType="afterEffect">
                                  <p:stCondLst>
                                    <p:cond delay="0"/>
                                  </p:stCondLst>
                                  <p:childTnLst>
                                    <p:set>
                                      <p:cBhvr>
                                        <p:cTn id="20" dur="1" fill="hold">
                                          <p:stCondLst>
                                            <p:cond delay="0"/>
                                          </p:stCondLst>
                                        </p:cTn>
                                        <p:tgtEl>
                                          <p:spTgt spid="9222"/>
                                        </p:tgtEl>
                                        <p:attrNameLst>
                                          <p:attrName>style.visibility</p:attrName>
                                        </p:attrNameLst>
                                      </p:cBhvr>
                                      <p:to>
                                        <p:strVal val="visible"/>
                                      </p:to>
                                    </p:set>
                                    <p:animEffect transition="in" filter="dissolve">
                                      <p:cBhvr>
                                        <p:cTn id="21" dur="1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9220"/>
                    </p:tgtEl>
                  </p:cond>
                </p:stCondLst>
                <p:endSync evt="end" delay="0">
                  <p:rtn val="all"/>
                </p:endSync>
                <p:childTnLst>
                  <p:par>
                    <p:cTn id="23" fill="hold">
                      <p:stCondLst>
                        <p:cond delay="0"/>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9226"/>
                                        </p:tgtEl>
                                        <p:attrNameLst>
                                          <p:attrName>style.visibility</p:attrName>
                                        </p:attrNameLst>
                                      </p:cBhvr>
                                      <p:to>
                                        <p:strVal val="visible"/>
                                      </p:to>
                                    </p:set>
                                    <p:animEffect transition="in" filter="wheel(1)">
                                      <p:cBhvr>
                                        <p:cTn id="27" dur="2000"/>
                                        <p:tgtEl>
                                          <p:spTgt spid="9226"/>
                                        </p:tgtEl>
                                      </p:cBhvr>
                                    </p:animEffect>
                                  </p:childTnLst>
                                </p:cTn>
                              </p:par>
                            </p:childTnLst>
                          </p:cTn>
                        </p:par>
                        <p:par>
                          <p:cTn id="28" fill="hold">
                            <p:stCondLst>
                              <p:cond delay="2000"/>
                            </p:stCondLst>
                            <p:childTnLst>
                              <p:par>
                                <p:cTn id="29" presetID="17" presetClass="exit" presetSubtype="10" fill="hold" nodeType="afterEffect">
                                  <p:stCondLst>
                                    <p:cond delay="5000"/>
                                  </p:stCondLst>
                                  <p:childTnLst>
                                    <p:anim calcmode="lin" valueType="num">
                                      <p:cBhvr>
                                        <p:cTn id="30" dur="500"/>
                                        <p:tgtEl>
                                          <p:spTgt spid="9226"/>
                                        </p:tgtEl>
                                        <p:attrNameLst>
                                          <p:attrName>ppt_w</p:attrName>
                                        </p:attrNameLst>
                                      </p:cBhvr>
                                      <p:tavLst>
                                        <p:tav tm="0">
                                          <p:val>
                                            <p:strVal val="ppt_w"/>
                                          </p:val>
                                        </p:tav>
                                        <p:tav tm="100000">
                                          <p:val>
                                            <p:fltVal val="0"/>
                                          </p:val>
                                        </p:tav>
                                      </p:tavLst>
                                    </p:anim>
                                    <p:anim calcmode="lin" valueType="num">
                                      <p:cBhvr>
                                        <p:cTn id="31" dur="500"/>
                                        <p:tgtEl>
                                          <p:spTgt spid="9226"/>
                                        </p:tgtEl>
                                        <p:attrNameLst>
                                          <p:attrName>ppt_h</p:attrName>
                                        </p:attrNameLst>
                                      </p:cBhvr>
                                      <p:tavLst>
                                        <p:tav tm="0">
                                          <p:val>
                                            <p:strVal val="ppt_h"/>
                                          </p:val>
                                        </p:tav>
                                        <p:tav tm="100000">
                                          <p:val>
                                            <p:strVal val="ppt_h"/>
                                          </p:val>
                                        </p:tav>
                                      </p:tavLst>
                                    </p:anim>
                                    <p:set>
                                      <p:cBhvr>
                                        <p:cTn id="32" dur="1" fill="hold">
                                          <p:stCondLst>
                                            <p:cond delay="499"/>
                                          </p:stCondLst>
                                        </p:cTn>
                                        <p:tgtEl>
                                          <p:spTgt spid="9226"/>
                                        </p:tgtEl>
                                        <p:attrNameLst>
                                          <p:attrName>style.visibility</p:attrName>
                                        </p:attrNameLst>
                                      </p:cBhvr>
                                      <p:to>
                                        <p:strVal val="hidden"/>
                                      </p:to>
                                    </p:set>
                                  </p:childTnLst>
                                </p:cTn>
                              </p:par>
                            </p:childTnLst>
                          </p:cTn>
                        </p:par>
                      </p:childTnLst>
                    </p:cTn>
                  </p:par>
                </p:childTnLst>
              </p:cTn>
              <p:nextCondLst>
                <p:cond evt="onClick" delay="0">
                  <p:tgtEl>
                    <p:spTgt spid="9220"/>
                  </p:tgtEl>
                </p:cond>
              </p:nextCondLst>
            </p:seq>
            <p:seq concurrent="1" nextAc="seek">
              <p:cTn id="33" restart="whenNotActive" fill="hold" evtFilter="cancelBubble" nodeType="interactiveSeq">
                <p:stCondLst>
                  <p:cond evt="onClick" delay="0">
                    <p:tgtEl>
                      <p:spTgt spid="9222"/>
                    </p:tgtEl>
                  </p:cond>
                </p:stCondLst>
                <p:endSync evt="end" delay="0">
                  <p:rtn val="all"/>
                </p:endSync>
                <p:childTnLst>
                  <p:par>
                    <p:cTn id="34" fill="hold">
                      <p:stCondLst>
                        <p:cond delay="0"/>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9224"/>
                                        </p:tgtEl>
                                        <p:attrNameLst>
                                          <p:attrName>style.visibility</p:attrName>
                                        </p:attrNameLst>
                                      </p:cBhvr>
                                      <p:to>
                                        <p:strVal val="visible"/>
                                      </p:to>
                                    </p:set>
                                    <p:animEffect transition="in" filter="wheel(1)">
                                      <p:cBhvr>
                                        <p:cTn id="38" dur="2000"/>
                                        <p:tgtEl>
                                          <p:spTgt spid="9224"/>
                                        </p:tgtEl>
                                      </p:cBhvr>
                                    </p:animEffect>
                                  </p:childTnLst>
                                </p:cTn>
                              </p:par>
                            </p:childTnLst>
                          </p:cTn>
                        </p:par>
                        <p:par>
                          <p:cTn id="39" fill="hold">
                            <p:stCondLst>
                              <p:cond delay="2000"/>
                            </p:stCondLst>
                            <p:childTnLst>
                              <p:par>
                                <p:cTn id="40" presetID="17" presetClass="exit" presetSubtype="10" fill="hold" nodeType="afterEffect">
                                  <p:stCondLst>
                                    <p:cond delay="5000"/>
                                  </p:stCondLst>
                                  <p:childTnLst>
                                    <p:anim calcmode="lin" valueType="num">
                                      <p:cBhvr>
                                        <p:cTn id="41" dur="500"/>
                                        <p:tgtEl>
                                          <p:spTgt spid="9224"/>
                                        </p:tgtEl>
                                        <p:attrNameLst>
                                          <p:attrName>ppt_w</p:attrName>
                                        </p:attrNameLst>
                                      </p:cBhvr>
                                      <p:tavLst>
                                        <p:tav tm="0">
                                          <p:val>
                                            <p:strVal val="ppt_w"/>
                                          </p:val>
                                        </p:tav>
                                        <p:tav tm="100000">
                                          <p:val>
                                            <p:fltVal val="0"/>
                                          </p:val>
                                        </p:tav>
                                      </p:tavLst>
                                    </p:anim>
                                    <p:anim calcmode="lin" valueType="num">
                                      <p:cBhvr>
                                        <p:cTn id="42" dur="500"/>
                                        <p:tgtEl>
                                          <p:spTgt spid="9224"/>
                                        </p:tgtEl>
                                        <p:attrNameLst>
                                          <p:attrName>ppt_h</p:attrName>
                                        </p:attrNameLst>
                                      </p:cBhvr>
                                      <p:tavLst>
                                        <p:tav tm="0">
                                          <p:val>
                                            <p:strVal val="ppt_h"/>
                                          </p:val>
                                        </p:tav>
                                        <p:tav tm="100000">
                                          <p:val>
                                            <p:strVal val="ppt_h"/>
                                          </p:val>
                                        </p:tav>
                                      </p:tavLst>
                                    </p:anim>
                                    <p:set>
                                      <p:cBhvr>
                                        <p:cTn id="43" dur="1" fill="hold">
                                          <p:stCondLst>
                                            <p:cond delay="499"/>
                                          </p:stCondLst>
                                        </p:cTn>
                                        <p:tgtEl>
                                          <p:spTgt spid="9224"/>
                                        </p:tgtEl>
                                        <p:attrNameLst>
                                          <p:attrName>style.visibility</p:attrName>
                                        </p:attrNameLst>
                                      </p:cBhvr>
                                      <p:to>
                                        <p:strVal val="hidden"/>
                                      </p:to>
                                    </p:set>
                                  </p:childTnLst>
                                </p:cTn>
                              </p:par>
                            </p:childTnLst>
                          </p:cTn>
                        </p:par>
                      </p:childTnLst>
                    </p:cTn>
                  </p:par>
                </p:childTnLst>
              </p:cTn>
              <p:nextCondLst>
                <p:cond evt="onClick" delay="0">
                  <p:tgtEl>
                    <p:spTgt spid="9222"/>
                  </p:tgtEl>
                </p:cond>
              </p:nextCondLst>
            </p:seq>
            <p:seq concurrent="1" nextAc="seek">
              <p:cTn id="44" restart="whenNotActive" fill="hold" evtFilter="cancelBubble" nodeType="interactiveSeq">
                <p:stCondLst>
                  <p:cond evt="onClick" delay="0">
                    <p:tgtEl>
                      <p:spTgt spid="9218"/>
                    </p:tgtEl>
                  </p:cond>
                </p:stCondLst>
                <p:endSync evt="end" delay="0">
                  <p:rtn val="all"/>
                </p:endSync>
                <p:childTnLst>
                  <p:par>
                    <p:cTn id="45" fill="hold">
                      <p:stCondLst>
                        <p:cond delay="0"/>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9228"/>
                                        </p:tgtEl>
                                        <p:attrNameLst>
                                          <p:attrName>style.visibility</p:attrName>
                                        </p:attrNameLst>
                                      </p:cBhvr>
                                      <p:to>
                                        <p:strVal val="visible"/>
                                      </p:to>
                                    </p:set>
                                    <p:animEffect transition="in" filter="wheel(1)">
                                      <p:cBhvr>
                                        <p:cTn id="49" dur="2000"/>
                                        <p:tgtEl>
                                          <p:spTgt spid="9228"/>
                                        </p:tgtEl>
                                      </p:cBhvr>
                                    </p:animEffect>
                                  </p:childTnLst>
                                </p:cTn>
                              </p:par>
                            </p:childTnLst>
                          </p:cTn>
                        </p:par>
                        <p:par>
                          <p:cTn id="50" fill="hold">
                            <p:stCondLst>
                              <p:cond delay="2000"/>
                            </p:stCondLst>
                            <p:childTnLst>
                              <p:par>
                                <p:cTn id="51" presetID="17" presetClass="exit" presetSubtype="10" fill="hold" nodeType="afterEffect">
                                  <p:stCondLst>
                                    <p:cond delay="5000"/>
                                  </p:stCondLst>
                                  <p:childTnLst>
                                    <p:anim calcmode="lin" valueType="num">
                                      <p:cBhvr>
                                        <p:cTn id="52" dur="500"/>
                                        <p:tgtEl>
                                          <p:spTgt spid="9228"/>
                                        </p:tgtEl>
                                        <p:attrNameLst>
                                          <p:attrName>ppt_w</p:attrName>
                                        </p:attrNameLst>
                                      </p:cBhvr>
                                      <p:tavLst>
                                        <p:tav tm="0">
                                          <p:val>
                                            <p:strVal val="ppt_w"/>
                                          </p:val>
                                        </p:tav>
                                        <p:tav tm="100000">
                                          <p:val>
                                            <p:fltVal val="0"/>
                                          </p:val>
                                        </p:tav>
                                      </p:tavLst>
                                    </p:anim>
                                    <p:anim calcmode="lin" valueType="num">
                                      <p:cBhvr>
                                        <p:cTn id="53" dur="500"/>
                                        <p:tgtEl>
                                          <p:spTgt spid="9228"/>
                                        </p:tgtEl>
                                        <p:attrNameLst>
                                          <p:attrName>ppt_h</p:attrName>
                                        </p:attrNameLst>
                                      </p:cBhvr>
                                      <p:tavLst>
                                        <p:tav tm="0">
                                          <p:val>
                                            <p:strVal val="ppt_h"/>
                                          </p:val>
                                        </p:tav>
                                        <p:tav tm="100000">
                                          <p:val>
                                            <p:strVal val="ppt_h"/>
                                          </p:val>
                                        </p:tav>
                                      </p:tavLst>
                                    </p:anim>
                                    <p:set>
                                      <p:cBhvr>
                                        <p:cTn id="5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533400" y="1981200"/>
            <a:ext cx="4495800" cy="762000"/>
          </a:xfrm>
        </p:spPr>
        <p:txBody>
          <a:bodyPr/>
          <a:lstStyle/>
          <a:p>
            <a:r>
              <a:rPr lang="tr-TR" sz="4000" dirty="0"/>
              <a:t>İnkılap Kulesi</a:t>
            </a:r>
            <a:endParaRPr lang="en-US" sz="4000" dirty="0"/>
          </a:p>
        </p:txBody>
      </p:sp>
      <p:sp>
        <p:nvSpPr>
          <p:cNvPr id="3" name="Metin kutusu 2"/>
          <p:cNvSpPr txBox="1"/>
          <p:nvPr/>
        </p:nvSpPr>
        <p:spPr>
          <a:xfrm>
            <a:off x="762000" y="2987457"/>
            <a:ext cx="4191000" cy="289310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Müzenin devamı olan bu kulede de Atatürk'ün kullandığı eşyalar sergilenmektedir. </a:t>
            </a:r>
          </a:p>
          <a:p>
            <a:endParaRPr lang="tr-TR" sz="1400" dirty="0">
              <a:solidFill>
                <a:srgbClr val="000000"/>
              </a:solidFill>
            </a:endParaRPr>
          </a:p>
          <a:p>
            <a:r>
              <a:rPr lang="tr-TR" sz="1400" dirty="0">
                <a:solidFill>
                  <a:srgbClr val="000000"/>
                </a:solidFill>
              </a:rPr>
              <a:t>Kulenin iç duvarında yer alan kabartmada zayıf, güçsüz bir elin tuttuğu sönmek üzere olan meşale, çökmekte olan Osmanlı İmparatorluğu'nu, güçlü bir elin göklere doğru kaldırdığı ışıklar saçan meşale ise yeni Türkiye Cumhuriyeti'ni simgelemektedir. </a:t>
            </a:r>
          </a:p>
          <a:p>
            <a:endParaRPr lang="tr-TR" sz="1400" dirty="0">
              <a:solidFill>
                <a:srgbClr val="000000"/>
              </a:solidFill>
            </a:endParaRPr>
          </a:p>
          <a:p>
            <a:r>
              <a:rPr lang="tr-TR" sz="1400" dirty="0">
                <a:solidFill>
                  <a:srgbClr val="000000"/>
                </a:solidFill>
              </a:rPr>
              <a:t>Kabartma, Nusret </a:t>
            </a:r>
            <a:r>
              <a:rPr lang="tr-TR" sz="1400" dirty="0" err="1">
                <a:solidFill>
                  <a:srgbClr val="000000"/>
                </a:solidFill>
              </a:rPr>
              <a:t>Suman'ın</a:t>
            </a:r>
            <a:r>
              <a:rPr lang="tr-TR" sz="1400" dirty="0">
                <a:solidFill>
                  <a:srgbClr val="000000"/>
                </a:solidFill>
              </a:rPr>
              <a:t> eseridir.</a:t>
            </a:r>
          </a:p>
          <a:p>
            <a:endParaRPr lang="tr-TR" sz="1400" dirty="0">
              <a:solidFill>
                <a:srgbClr val="000000"/>
              </a:solidFill>
            </a:endParaRPr>
          </a:p>
          <a:p>
            <a:r>
              <a:rPr lang="tr-TR" sz="1400" dirty="0">
                <a:solidFill>
                  <a:srgbClr val="000000"/>
                </a:solidFill>
              </a:rPr>
              <a:t> Kule duvarlarında Atatürk'ün inkılâplarla ilgili özlü sözleri yazılıdır.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81800" y="1734380"/>
            <a:ext cx="1751492" cy="1313619"/>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6781800" y="3581400"/>
            <a:ext cx="17272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p:cNvPicPr>
            <a:picLocks noChangeAspect="1" noChangeArrowheads="1"/>
          </p:cNvPicPr>
          <p:nvPr/>
        </p:nvPicPr>
        <p:blipFill>
          <a:blip r:embed="rId5" cstate="email">
            <a:extLst>
              <a:ext uri="{28A0092B-C50C-407E-A947-70E740481C1C}">
                <a14:useLocalDpi xmlns:a14="http://schemas.microsoft.com/office/drawing/2010/main" val="0"/>
              </a:ext>
            </a:extLst>
          </a:blip>
          <a:stretch>
            <a:fillRect/>
          </a:stretch>
        </p:blipFill>
        <p:spPr bwMode="auto">
          <a:xfrm>
            <a:off x="6781800" y="5454650"/>
            <a:ext cx="1727199" cy="12065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p:cNvPicPr>
            <a:picLocks noChangeAspect="1" noChangeArrowheads="1"/>
          </p:cNvPicPr>
          <p:nvPr/>
        </p:nvPicPr>
        <p:blipFill>
          <a:blip r:embed="rId6" cstate="email">
            <a:extLst>
              <a:ext uri="{28A0092B-C50C-407E-A947-70E740481C1C}">
                <a14:useLocalDpi xmlns:a14="http://schemas.microsoft.com/office/drawing/2010/main" val="0"/>
              </a:ext>
            </a:extLst>
          </a:blip>
          <a:stretch>
            <a:fillRect/>
          </a:stretch>
        </p:blipFill>
        <p:spPr bwMode="auto">
          <a:xfrm>
            <a:off x="762000" y="601861"/>
            <a:ext cx="4407528" cy="552585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6" name="Picture 10"/>
          <p:cNvPicPr>
            <a:picLocks noChangeAspect="1" noChangeArrowheads="1"/>
          </p:cNvPicPr>
          <p:nvPr/>
        </p:nvPicPr>
        <p:blipFill>
          <a:blip r:embed="rId7" cstate="email">
            <a:extLst>
              <a:ext uri="{28A0092B-C50C-407E-A947-70E740481C1C}">
                <a14:useLocalDpi xmlns:a14="http://schemas.microsoft.com/office/drawing/2010/main" val="0"/>
              </a:ext>
            </a:extLst>
          </a:blip>
          <a:stretch>
            <a:fillRect/>
          </a:stretch>
        </p:blipFill>
        <p:spPr bwMode="auto">
          <a:xfrm>
            <a:off x="376691" y="1617333"/>
            <a:ext cx="5920756" cy="444056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8" name="Picture 12"/>
          <p:cNvPicPr>
            <a:picLocks noChangeAspect="1" noChangeArrowheads="1"/>
          </p:cNvPicPr>
          <p:nvPr/>
        </p:nvPicPr>
        <p:blipFill>
          <a:blip r:embed="rId8" cstate="email">
            <a:extLst>
              <a:ext uri="{28A0092B-C50C-407E-A947-70E740481C1C}">
                <a14:useLocalDpi xmlns:a14="http://schemas.microsoft.com/office/drawing/2010/main" val="0"/>
              </a:ext>
            </a:extLst>
          </a:blip>
          <a:stretch>
            <a:fillRect/>
          </a:stretch>
        </p:blipFill>
        <p:spPr bwMode="auto">
          <a:xfrm>
            <a:off x="178933" y="1479900"/>
            <a:ext cx="6162057" cy="462154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9"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4" name="Yuvarlatılmış Dikdörtgen 13">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3529907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par>
                          <p:cTn id="14" fill="hold">
                            <p:stCondLst>
                              <p:cond delay="2500"/>
                            </p:stCondLst>
                            <p:childTnLst>
                              <p:par>
                                <p:cTn id="15" presetID="9" presetClass="entr" presetSubtype="0" fill="hold" nodeType="afterEffect">
                                  <p:stCondLst>
                                    <p:cond delay="0"/>
                                  </p:stCondLst>
                                  <p:childTnLst>
                                    <p:set>
                                      <p:cBhvr>
                                        <p:cTn id="16" dur="1" fill="hold">
                                          <p:stCondLst>
                                            <p:cond delay="0"/>
                                          </p:stCondLst>
                                        </p:cTn>
                                        <p:tgtEl>
                                          <p:spTgt spid="9220"/>
                                        </p:tgtEl>
                                        <p:attrNameLst>
                                          <p:attrName>style.visibility</p:attrName>
                                        </p:attrNameLst>
                                      </p:cBhvr>
                                      <p:to>
                                        <p:strVal val="visible"/>
                                      </p:to>
                                    </p:set>
                                    <p:animEffect transition="in" filter="dissolve">
                                      <p:cBhvr>
                                        <p:cTn id="17" dur="1500"/>
                                        <p:tgtEl>
                                          <p:spTgt spid="9220"/>
                                        </p:tgtEl>
                                      </p:cBhvr>
                                    </p:animEffect>
                                  </p:childTnLst>
                                </p:cTn>
                              </p:par>
                            </p:childTnLst>
                          </p:cTn>
                        </p:par>
                        <p:par>
                          <p:cTn id="18" fill="hold">
                            <p:stCondLst>
                              <p:cond delay="4000"/>
                            </p:stCondLst>
                            <p:childTnLst>
                              <p:par>
                                <p:cTn id="19" presetID="9" presetClass="entr" presetSubtype="0" fill="hold" nodeType="afterEffect">
                                  <p:stCondLst>
                                    <p:cond delay="0"/>
                                  </p:stCondLst>
                                  <p:childTnLst>
                                    <p:set>
                                      <p:cBhvr>
                                        <p:cTn id="20" dur="1" fill="hold">
                                          <p:stCondLst>
                                            <p:cond delay="0"/>
                                          </p:stCondLst>
                                        </p:cTn>
                                        <p:tgtEl>
                                          <p:spTgt spid="9222"/>
                                        </p:tgtEl>
                                        <p:attrNameLst>
                                          <p:attrName>style.visibility</p:attrName>
                                        </p:attrNameLst>
                                      </p:cBhvr>
                                      <p:to>
                                        <p:strVal val="visible"/>
                                      </p:to>
                                    </p:set>
                                    <p:animEffect transition="in" filter="dissolve">
                                      <p:cBhvr>
                                        <p:cTn id="21" dur="1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9220"/>
                    </p:tgtEl>
                  </p:cond>
                </p:stCondLst>
                <p:endSync evt="end" delay="0">
                  <p:rtn val="all"/>
                </p:endSync>
                <p:childTnLst>
                  <p:par>
                    <p:cTn id="23" fill="hold">
                      <p:stCondLst>
                        <p:cond delay="0"/>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9226"/>
                                        </p:tgtEl>
                                        <p:attrNameLst>
                                          <p:attrName>style.visibility</p:attrName>
                                        </p:attrNameLst>
                                      </p:cBhvr>
                                      <p:to>
                                        <p:strVal val="visible"/>
                                      </p:to>
                                    </p:set>
                                    <p:animEffect transition="in" filter="wheel(1)">
                                      <p:cBhvr>
                                        <p:cTn id="27" dur="2000"/>
                                        <p:tgtEl>
                                          <p:spTgt spid="9226"/>
                                        </p:tgtEl>
                                      </p:cBhvr>
                                    </p:animEffect>
                                  </p:childTnLst>
                                </p:cTn>
                              </p:par>
                            </p:childTnLst>
                          </p:cTn>
                        </p:par>
                        <p:par>
                          <p:cTn id="28" fill="hold">
                            <p:stCondLst>
                              <p:cond delay="2000"/>
                            </p:stCondLst>
                            <p:childTnLst>
                              <p:par>
                                <p:cTn id="29" presetID="17" presetClass="exit" presetSubtype="10" fill="hold" nodeType="afterEffect">
                                  <p:stCondLst>
                                    <p:cond delay="5000"/>
                                  </p:stCondLst>
                                  <p:childTnLst>
                                    <p:anim calcmode="lin" valueType="num">
                                      <p:cBhvr>
                                        <p:cTn id="30" dur="500"/>
                                        <p:tgtEl>
                                          <p:spTgt spid="9226"/>
                                        </p:tgtEl>
                                        <p:attrNameLst>
                                          <p:attrName>ppt_w</p:attrName>
                                        </p:attrNameLst>
                                      </p:cBhvr>
                                      <p:tavLst>
                                        <p:tav tm="0">
                                          <p:val>
                                            <p:strVal val="ppt_w"/>
                                          </p:val>
                                        </p:tav>
                                        <p:tav tm="100000">
                                          <p:val>
                                            <p:fltVal val="0"/>
                                          </p:val>
                                        </p:tav>
                                      </p:tavLst>
                                    </p:anim>
                                    <p:anim calcmode="lin" valueType="num">
                                      <p:cBhvr>
                                        <p:cTn id="31" dur="500"/>
                                        <p:tgtEl>
                                          <p:spTgt spid="9226"/>
                                        </p:tgtEl>
                                        <p:attrNameLst>
                                          <p:attrName>ppt_h</p:attrName>
                                        </p:attrNameLst>
                                      </p:cBhvr>
                                      <p:tavLst>
                                        <p:tav tm="0">
                                          <p:val>
                                            <p:strVal val="ppt_h"/>
                                          </p:val>
                                        </p:tav>
                                        <p:tav tm="100000">
                                          <p:val>
                                            <p:strVal val="ppt_h"/>
                                          </p:val>
                                        </p:tav>
                                      </p:tavLst>
                                    </p:anim>
                                    <p:set>
                                      <p:cBhvr>
                                        <p:cTn id="32" dur="1" fill="hold">
                                          <p:stCondLst>
                                            <p:cond delay="499"/>
                                          </p:stCondLst>
                                        </p:cTn>
                                        <p:tgtEl>
                                          <p:spTgt spid="9226"/>
                                        </p:tgtEl>
                                        <p:attrNameLst>
                                          <p:attrName>style.visibility</p:attrName>
                                        </p:attrNameLst>
                                      </p:cBhvr>
                                      <p:to>
                                        <p:strVal val="hidden"/>
                                      </p:to>
                                    </p:set>
                                  </p:childTnLst>
                                </p:cTn>
                              </p:par>
                            </p:childTnLst>
                          </p:cTn>
                        </p:par>
                      </p:childTnLst>
                    </p:cTn>
                  </p:par>
                </p:childTnLst>
              </p:cTn>
              <p:nextCondLst>
                <p:cond evt="onClick" delay="0">
                  <p:tgtEl>
                    <p:spTgt spid="9220"/>
                  </p:tgtEl>
                </p:cond>
              </p:nextCondLst>
            </p:seq>
            <p:seq concurrent="1" nextAc="seek">
              <p:cTn id="33" restart="whenNotActive" fill="hold" evtFilter="cancelBubble" nodeType="interactiveSeq">
                <p:stCondLst>
                  <p:cond evt="onClick" delay="0">
                    <p:tgtEl>
                      <p:spTgt spid="9222"/>
                    </p:tgtEl>
                  </p:cond>
                </p:stCondLst>
                <p:endSync evt="end" delay="0">
                  <p:rtn val="all"/>
                </p:endSync>
                <p:childTnLst>
                  <p:par>
                    <p:cTn id="34" fill="hold">
                      <p:stCondLst>
                        <p:cond delay="0"/>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9224"/>
                                        </p:tgtEl>
                                        <p:attrNameLst>
                                          <p:attrName>style.visibility</p:attrName>
                                        </p:attrNameLst>
                                      </p:cBhvr>
                                      <p:to>
                                        <p:strVal val="visible"/>
                                      </p:to>
                                    </p:set>
                                    <p:animEffect transition="in" filter="wheel(1)">
                                      <p:cBhvr>
                                        <p:cTn id="38" dur="2000"/>
                                        <p:tgtEl>
                                          <p:spTgt spid="9224"/>
                                        </p:tgtEl>
                                      </p:cBhvr>
                                    </p:animEffect>
                                  </p:childTnLst>
                                </p:cTn>
                              </p:par>
                            </p:childTnLst>
                          </p:cTn>
                        </p:par>
                        <p:par>
                          <p:cTn id="39" fill="hold">
                            <p:stCondLst>
                              <p:cond delay="2000"/>
                            </p:stCondLst>
                            <p:childTnLst>
                              <p:par>
                                <p:cTn id="40" presetID="17" presetClass="exit" presetSubtype="10" fill="hold" nodeType="afterEffect">
                                  <p:stCondLst>
                                    <p:cond delay="5000"/>
                                  </p:stCondLst>
                                  <p:childTnLst>
                                    <p:anim calcmode="lin" valueType="num">
                                      <p:cBhvr>
                                        <p:cTn id="41" dur="500"/>
                                        <p:tgtEl>
                                          <p:spTgt spid="9224"/>
                                        </p:tgtEl>
                                        <p:attrNameLst>
                                          <p:attrName>ppt_w</p:attrName>
                                        </p:attrNameLst>
                                      </p:cBhvr>
                                      <p:tavLst>
                                        <p:tav tm="0">
                                          <p:val>
                                            <p:strVal val="ppt_w"/>
                                          </p:val>
                                        </p:tav>
                                        <p:tav tm="100000">
                                          <p:val>
                                            <p:fltVal val="0"/>
                                          </p:val>
                                        </p:tav>
                                      </p:tavLst>
                                    </p:anim>
                                    <p:anim calcmode="lin" valueType="num">
                                      <p:cBhvr>
                                        <p:cTn id="42" dur="500"/>
                                        <p:tgtEl>
                                          <p:spTgt spid="9224"/>
                                        </p:tgtEl>
                                        <p:attrNameLst>
                                          <p:attrName>ppt_h</p:attrName>
                                        </p:attrNameLst>
                                      </p:cBhvr>
                                      <p:tavLst>
                                        <p:tav tm="0">
                                          <p:val>
                                            <p:strVal val="ppt_h"/>
                                          </p:val>
                                        </p:tav>
                                        <p:tav tm="100000">
                                          <p:val>
                                            <p:strVal val="ppt_h"/>
                                          </p:val>
                                        </p:tav>
                                      </p:tavLst>
                                    </p:anim>
                                    <p:set>
                                      <p:cBhvr>
                                        <p:cTn id="43" dur="1" fill="hold">
                                          <p:stCondLst>
                                            <p:cond delay="499"/>
                                          </p:stCondLst>
                                        </p:cTn>
                                        <p:tgtEl>
                                          <p:spTgt spid="9224"/>
                                        </p:tgtEl>
                                        <p:attrNameLst>
                                          <p:attrName>style.visibility</p:attrName>
                                        </p:attrNameLst>
                                      </p:cBhvr>
                                      <p:to>
                                        <p:strVal val="hidden"/>
                                      </p:to>
                                    </p:set>
                                  </p:childTnLst>
                                </p:cTn>
                              </p:par>
                            </p:childTnLst>
                          </p:cTn>
                        </p:par>
                      </p:childTnLst>
                    </p:cTn>
                  </p:par>
                </p:childTnLst>
              </p:cTn>
              <p:nextCondLst>
                <p:cond evt="onClick" delay="0">
                  <p:tgtEl>
                    <p:spTgt spid="9222"/>
                  </p:tgtEl>
                </p:cond>
              </p:nextCondLst>
            </p:seq>
            <p:seq concurrent="1" nextAc="seek">
              <p:cTn id="44" restart="whenNotActive" fill="hold" evtFilter="cancelBubble" nodeType="interactiveSeq">
                <p:stCondLst>
                  <p:cond evt="onClick" delay="0">
                    <p:tgtEl>
                      <p:spTgt spid="9218"/>
                    </p:tgtEl>
                  </p:cond>
                </p:stCondLst>
                <p:endSync evt="end" delay="0">
                  <p:rtn val="all"/>
                </p:endSync>
                <p:childTnLst>
                  <p:par>
                    <p:cTn id="45" fill="hold">
                      <p:stCondLst>
                        <p:cond delay="0"/>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9228"/>
                                        </p:tgtEl>
                                        <p:attrNameLst>
                                          <p:attrName>style.visibility</p:attrName>
                                        </p:attrNameLst>
                                      </p:cBhvr>
                                      <p:to>
                                        <p:strVal val="visible"/>
                                      </p:to>
                                    </p:set>
                                    <p:animEffect transition="in" filter="wheel(1)">
                                      <p:cBhvr>
                                        <p:cTn id="49" dur="2000"/>
                                        <p:tgtEl>
                                          <p:spTgt spid="9228"/>
                                        </p:tgtEl>
                                      </p:cBhvr>
                                    </p:animEffect>
                                  </p:childTnLst>
                                </p:cTn>
                              </p:par>
                            </p:childTnLst>
                          </p:cTn>
                        </p:par>
                        <p:par>
                          <p:cTn id="50" fill="hold">
                            <p:stCondLst>
                              <p:cond delay="2000"/>
                            </p:stCondLst>
                            <p:childTnLst>
                              <p:par>
                                <p:cTn id="51" presetID="17" presetClass="exit" presetSubtype="10" fill="hold" nodeType="afterEffect">
                                  <p:stCondLst>
                                    <p:cond delay="5000"/>
                                  </p:stCondLst>
                                  <p:childTnLst>
                                    <p:anim calcmode="lin" valueType="num">
                                      <p:cBhvr>
                                        <p:cTn id="52" dur="500"/>
                                        <p:tgtEl>
                                          <p:spTgt spid="9228"/>
                                        </p:tgtEl>
                                        <p:attrNameLst>
                                          <p:attrName>ppt_w</p:attrName>
                                        </p:attrNameLst>
                                      </p:cBhvr>
                                      <p:tavLst>
                                        <p:tav tm="0">
                                          <p:val>
                                            <p:strVal val="ppt_w"/>
                                          </p:val>
                                        </p:tav>
                                        <p:tav tm="100000">
                                          <p:val>
                                            <p:fltVal val="0"/>
                                          </p:val>
                                        </p:tav>
                                      </p:tavLst>
                                    </p:anim>
                                    <p:anim calcmode="lin" valueType="num">
                                      <p:cBhvr>
                                        <p:cTn id="53" dur="500"/>
                                        <p:tgtEl>
                                          <p:spTgt spid="9228"/>
                                        </p:tgtEl>
                                        <p:attrNameLst>
                                          <p:attrName>ppt_h</p:attrName>
                                        </p:attrNameLst>
                                      </p:cBhvr>
                                      <p:tavLst>
                                        <p:tav tm="0">
                                          <p:val>
                                            <p:strVal val="ppt_h"/>
                                          </p:val>
                                        </p:tav>
                                        <p:tav tm="100000">
                                          <p:val>
                                            <p:strVal val="ppt_h"/>
                                          </p:val>
                                        </p:tav>
                                      </p:tavLst>
                                    </p:anim>
                                    <p:set>
                                      <p:cBhvr>
                                        <p:cTn id="5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533400" y="1981200"/>
            <a:ext cx="4495800" cy="762000"/>
          </a:xfrm>
        </p:spPr>
        <p:txBody>
          <a:bodyPr/>
          <a:lstStyle/>
          <a:p>
            <a:r>
              <a:rPr lang="tr-TR" sz="4000" dirty="0"/>
              <a:t>Cumhuriyet Kulesi</a:t>
            </a:r>
            <a:endParaRPr lang="en-US" sz="4000" dirty="0"/>
          </a:p>
        </p:txBody>
      </p:sp>
      <p:sp>
        <p:nvSpPr>
          <p:cNvPr id="3" name="Metin kutusu 2"/>
          <p:cNvSpPr txBox="1"/>
          <p:nvPr/>
        </p:nvSpPr>
        <p:spPr>
          <a:xfrm>
            <a:off x="685800" y="2743200"/>
            <a:ext cx="4419600" cy="353943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Bu bölümde Atatürk’ün balmumu heykeli ile orijinal çalışma odası sergilenmektedir. </a:t>
            </a:r>
          </a:p>
          <a:p>
            <a:r>
              <a:rPr lang="tr-TR" sz="1400" dirty="0">
                <a:solidFill>
                  <a:srgbClr val="000000"/>
                </a:solidFill>
              </a:rPr>
              <a:t>Çankaya Köşkü’nün kütüphanesinde Atatürk’ü çalışırken gösteren bu vitrindeki eşyalardan arka taraftaki kütüphane ve Atatürk’ün üstündeki elbisesi hariç vitrindeki bütün objeler orijinaldir. </a:t>
            </a:r>
          </a:p>
          <a:p>
            <a:r>
              <a:rPr lang="tr-TR" sz="1400" dirty="0">
                <a:solidFill>
                  <a:srgbClr val="000000"/>
                </a:solidFill>
              </a:rPr>
              <a:t>Yine bu bölümde yer alan dokunmatik bilgi cihazlarında Atatürk’ün düşünce adamı yönü vurgulanmıştır. Ayrıca duvarda asılı plazma ekranda Atatürk’le ilgili fotoğraflar ve Anıtkabir’de yapılan önemli törenlerin resimleri belirli aralıklarla dönüşümlü olarak gösterilmektedir. Bu kulede Atatürk’ün Cumhuriyet ile ilgili şu özlü sözleri bulunmaktadır. “ En büyük gücümüz, en büyük dayanağımız, ulusal egemenliğimizi kavramış ve onu eylemli olarak halkın eline vermiş ve halkın elinde tutabileceğimizi gerçekten kanıtlamış olduğumuzdur.”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81800" y="1734380"/>
            <a:ext cx="1751492" cy="1313619"/>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6781800" y="3581400"/>
            <a:ext cx="17272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p:cNvPicPr>
            <a:picLocks noChangeAspect="1" noChangeArrowheads="1"/>
          </p:cNvPicPr>
          <p:nvPr/>
        </p:nvPicPr>
        <p:blipFill>
          <a:blip r:embed="rId5" cstate="email">
            <a:extLst>
              <a:ext uri="{28A0092B-C50C-407E-A947-70E740481C1C}">
                <a14:useLocalDpi xmlns:a14="http://schemas.microsoft.com/office/drawing/2010/main" val="0"/>
              </a:ext>
            </a:extLst>
          </a:blip>
          <a:stretch>
            <a:fillRect/>
          </a:stretch>
        </p:blipFill>
        <p:spPr bwMode="auto">
          <a:xfrm>
            <a:off x="342022" y="1753430"/>
            <a:ext cx="5920756" cy="444056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8" name="Picture 12"/>
          <p:cNvPicPr>
            <a:picLocks noChangeAspect="1" noChangeArrowheads="1"/>
          </p:cNvPicPr>
          <p:nvPr/>
        </p:nvPicPr>
        <p:blipFill>
          <a:blip r:embed="rId6" cstate="email">
            <a:extLst>
              <a:ext uri="{28A0092B-C50C-407E-A947-70E740481C1C}">
                <a14:useLocalDpi xmlns:a14="http://schemas.microsoft.com/office/drawing/2010/main" val="0"/>
              </a:ext>
            </a:extLst>
          </a:blip>
          <a:stretch>
            <a:fillRect/>
          </a:stretch>
        </p:blipFill>
        <p:spPr bwMode="auto">
          <a:xfrm>
            <a:off x="221371" y="1538242"/>
            <a:ext cx="6162057" cy="462154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7"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4" name="Yuvarlatılmış Dikdörtgen 13">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2434418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par>
                          <p:cTn id="14" fill="hold">
                            <p:stCondLst>
                              <p:cond delay="2500"/>
                            </p:stCondLst>
                            <p:childTnLst>
                              <p:par>
                                <p:cTn id="15" presetID="9" presetClass="entr" presetSubtype="0" fill="hold" nodeType="afterEffect">
                                  <p:stCondLst>
                                    <p:cond delay="0"/>
                                  </p:stCondLst>
                                  <p:childTnLst>
                                    <p:set>
                                      <p:cBhvr>
                                        <p:cTn id="16" dur="1" fill="hold">
                                          <p:stCondLst>
                                            <p:cond delay="0"/>
                                          </p:stCondLst>
                                        </p:cTn>
                                        <p:tgtEl>
                                          <p:spTgt spid="9220"/>
                                        </p:tgtEl>
                                        <p:attrNameLst>
                                          <p:attrName>style.visibility</p:attrName>
                                        </p:attrNameLst>
                                      </p:cBhvr>
                                      <p:to>
                                        <p:strVal val="visible"/>
                                      </p:to>
                                    </p:set>
                                    <p:animEffect transition="in" filter="dissolve">
                                      <p:cBhvr>
                                        <p:cTn id="17" dur="1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9220"/>
                    </p:tgtEl>
                  </p:cond>
                </p:stCondLst>
                <p:endSync evt="end" delay="0">
                  <p:rtn val="all"/>
                </p:endSync>
                <p:childTnLst>
                  <p:par>
                    <p:cTn id="19" fill="hold">
                      <p:stCondLst>
                        <p:cond delay="0"/>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9226"/>
                                        </p:tgtEl>
                                        <p:attrNameLst>
                                          <p:attrName>style.visibility</p:attrName>
                                        </p:attrNameLst>
                                      </p:cBhvr>
                                      <p:to>
                                        <p:strVal val="visible"/>
                                      </p:to>
                                    </p:set>
                                    <p:animEffect transition="in" filter="wheel(1)">
                                      <p:cBhvr>
                                        <p:cTn id="23" dur="2000"/>
                                        <p:tgtEl>
                                          <p:spTgt spid="9226"/>
                                        </p:tgtEl>
                                      </p:cBhvr>
                                    </p:animEffect>
                                  </p:childTnLst>
                                </p:cTn>
                              </p:par>
                            </p:childTnLst>
                          </p:cTn>
                        </p:par>
                        <p:par>
                          <p:cTn id="24" fill="hold">
                            <p:stCondLst>
                              <p:cond delay="2000"/>
                            </p:stCondLst>
                            <p:childTnLst>
                              <p:par>
                                <p:cTn id="25" presetID="17" presetClass="exit" presetSubtype="10" fill="hold" nodeType="afterEffect">
                                  <p:stCondLst>
                                    <p:cond delay="5000"/>
                                  </p:stCondLst>
                                  <p:childTnLst>
                                    <p:anim calcmode="lin" valueType="num">
                                      <p:cBhvr>
                                        <p:cTn id="26" dur="500"/>
                                        <p:tgtEl>
                                          <p:spTgt spid="9226"/>
                                        </p:tgtEl>
                                        <p:attrNameLst>
                                          <p:attrName>ppt_w</p:attrName>
                                        </p:attrNameLst>
                                      </p:cBhvr>
                                      <p:tavLst>
                                        <p:tav tm="0">
                                          <p:val>
                                            <p:strVal val="ppt_w"/>
                                          </p:val>
                                        </p:tav>
                                        <p:tav tm="100000">
                                          <p:val>
                                            <p:fltVal val="0"/>
                                          </p:val>
                                        </p:tav>
                                      </p:tavLst>
                                    </p:anim>
                                    <p:anim calcmode="lin" valueType="num">
                                      <p:cBhvr>
                                        <p:cTn id="27" dur="500"/>
                                        <p:tgtEl>
                                          <p:spTgt spid="9226"/>
                                        </p:tgtEl>
                                        <p:attrNameLst>
                                          <p:attrName>ppt_h</p:attrName>
                                        </p:attrNameLst>
                                      </p:cBhvr>
                                      <p:tavLst>
                                        <p:tav tm="0">
                                          <p:val>
                                            <p:strVal val="ppt_h"/>
                                          </p:val>
                                        </p:tav>
                                        <p:tav tm="100000">
                                          <p:val>
                                            <p:strVal val="ppt_h"/>
                                          </p:val>
                                        </p:tav>
                                      </p:tavLst>
                                    </p:anim>
                                    <p:set>
                                      <p:cBhvr>
                                        <p:cTn id="28" dur="1" fill="hold">
                                          <p:stCondLst>
                                            <p:cond delay="499"/>
                                          </p:stCondLst>
                                        </p:cTn>
                                        <p:tgtEl>
                                          <p:spTgt spid="9226"/>
                                        </p:tgtEl>
                                        <p:attrNameLst>
                                          <p:attrName>style.visibility</p:attrName>
                                        </p:attrNameLst>
                                      </p:cBhvr>
                                      <p:to>
                                        <p:strVal val="hidden"/>
                                      </p:to>
                                    </p:set>
                                  </p:childTnLst>
                                </p:cTn>
                              </p:par>
                            </p:childTnLst>
                          </p:cTn>
                        </p:par>
                      </p:childTnLst>
                    </p:cTn>
                  </p:par>
                </p:childTnLst>
              </p:cTn>
              <p:nextCondLst>
                <p:cond evt="onClick" delay="0">
                  <p:tgtEl>
                    <p:spTgt spid="9220"/>
                  </p:tgtEl>
                </p:cond>
              </p:nextCondLst>
            </p:seq>
            <p:seq concurrent="1" nextAc="seek">
              <p:cTn id="29" restart="whenNotActive" fill="hold" evtFilter="cancelBubble" nodeType="interactiveSeq">
                <p:stCondLst>
                  <p:cond evt="onClick" delay="0">
                    <p:tgtEl>
                      <p:spTgt spid="9218"/>
                    </p:tgtEl>
                  </p:cond>
                </p:stCondLst>
                <p:endSync evt="end" delay="0">
                  <p:rtn val="all"/>
                </p:endSync>
                <p:childTnLst>
                  <p:par>
                    <p:cTn id="30" fill="hold">
                      <p:stCondLst>
                        <p:cond delay="0"/>
                      </p:stCondLst>
                      <p:childTnLst>
                        <p:par>
                          <p:cTn id="31" fill="hold">
                            <p:stCondLst>
                              <p:cond delay="0"/>
                            </p:stCondLst>
                            <p:childTnLst>
                              <p:par>
                                <p:cTn id="32" presetID="21" presetClass="entr" presetSubtype="1" fill="hold" nodeType="clickEffect">
                                  <p:stCondLst>
                                    <p:cond delay="0"/>
                                  </p:stCondLst>
                                  <p:childTnLst>
                                    <p:set>
                                      <p:cBhvr>
                                        <p:cTn id="33" dur="1" fill="hold">
                                          <p:stCondLst>
                                            <p:cond delay="0"/>
                                          </p:stCondLst>
                                        </p:cTn>
                                        <p:tgtEl>
                                          <p:spTgt spid="9228"/>
                                        </p:tgtEl>
                                        <p:attrNameLst>
                                          <p:attrName>style.visibility</p:attrName>
                                        </p:attrNameLst>
                                      </p:cBhvr>
                                      <p:to>
                                        <p:strVal val="visible"/>
                                      </p:to>
                                    </p:set>
                                    <p:animEffect transition="in" filter="wheel(1)">
                                      <p:cBhvr>
                                        <p:cTn id="34" dur="2000"/>
                                        <p:tgtEl>
                                          <p:spTgt spid="9228"/>
                                        </p:tgtEl>
                                      </p:cBhvr>
                                    </p:animEffect>
                                  </p:childTnLst>
                                </p:cTn>
                              </p:par>
                            </p:childTnLst>
                          </p:cTn>
                        </p:par>
                        <p:par>
                          <p:cTn id="35" fill="hold">
                            <p:stCondLst>
                              <p:cond delay="2000"/>
                            </p:stCondLst>
                            <p:childTnLst>
                              <p:par>
                                <p:cTn id="36" presetID="17" presetClass="exit" presetSubtype="10" fill="hold" nodeType="afterEffect">
                                  <p:stCondLst>
                                    <p:cond delay="5000"/>
                                  </p:stCondLst>
                                  <p:childTnLst>
                                    <p:anim calcmode="lin" valueType="num">
                                      <p:cBhvr>
                                        <p:cTn id="37" dur="500"/>
                                        <p:tgtEl>
                                          <p:spTgt spid="9228"/>
                                        </p:tgtEl>
                                        <p:attrNameLst>
                                          <p:attrName>ppt_w</p:attrName>
                                        </p:attrNameLst>
                                      </p:cBhvr>
                                      <p:tavLst>
                                        <p:tav tm="0">
                                          <p:val>
                                            <p:strVal val="ppt_w"/>
                                          </p:val>
                                        </p:tav>
                                        <p:tav tm="100000">
                                          <p:val>
                                            <p:fltVal val="0"/>
                                          </p:val>
                                        </p:tav>
                                      </p:tavLst>
                                    </p:anim>
                                    <p:anim calcmode="lin" valueType="num">
                                      <p:cBhvr>
                                        <p:cTn id="38" dur="500"/>
                                        <p:tgtEl>
                                          <p:spTgt spid="9228"/>
                                        </p:tgtEl>
                                        <p:attrNameLst>
                                          <p:attrName>ppt_h</p:attrName>
                                        </p:attrNameLst>
                                      </p:cBhvr>
                                      <p:tavLst>
                                        <p:tav tm="0">
                                          <p:val>
                                            <p:strVal val="ppt_h"/>
                                          </p:val>
                                        </p:tav>
                                        <p:tav tm="100000">
                                          <p:val>
                                            <p:strVal val="ppt_h"/>
                                          </p:val>
                                        </p:tav>
                                      </p:tavLst>
                                    </p:anim>
                                    <p:set>
                                      <p:cBhvr>
                                        <p:cTn id="39"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00" y="355300"/>
            <a:ext cx="6391200" cy="3465321"/>
          </a:xfrm>
          <a:prstGeom prst="rect">
            <a:avLst/>
          </a:prstGeom>
          <a:ln>
            <a:noFill/>
          </a:ln>
          <a:effectLst>
            <a:outerShdw blurRad="292100" dist="139700" dir="2700000" algn="tl" rotWithShape="0">
              <a:srgbClr val="333333">
                <a:alpha val="65000"/>
              </a:srgbClr>
            </a:outerShdw>
          </a:effectLst>
        </p:spPr>
      </p:pic>
      <p:sp>
        <p:nvSpPr>
          <p:cNvPr id="7" name="Metin kutusu 6">
            <a:hlinkClick r:id="rId3" action="ppaction://hlinksldjump"/>
          </p:cNvPr>
          <p:cNvSpPr txBox="1"/>
          <p:nvPr/>
        </p:nvSpPr>
        <p:spPr>
          <a:xfrm>
            <a:off x="76200" y="4038600"/>
            <a:ext cx="1440000" cy="252000"/>
          </a:xfrm>
          <a:prstGeom prst="rect">
            <a:avLst/>
          </a:prstGeom>
          <a:solidFill>
            <a:srgbClr val="CCFF99"/>
          </a:solidFill>
          <a:ln>
            <a:solidFill>
              <a:srgbClr val="008000"/>
            </a:solidFill>
          </a:ln>
        </p:spPr>
        <p:txBody>
          <a:bodyPr wrap="square" rtlCol="0">
            <a:spAutoFit/>
          </a:bodyPr>
          <a:lstStyle/>
          <a:p>
            <a:r>
              <a:rPr lang="tr-TR" sz="1100" dirty="0">
                <a:solidFill>
                  <a:srgbClr val="465521"/>
                </a:solidFill>
                <a:latin typeface="+mj-lt"/>
              </a:rPr>
              <a:t>1. İstiklal Kulesi</a:t>
            </a:r>
          </a:p>
        </p:txBody>
      </p:sp>
      <p:sp>
        <p:nvSpPr>
          <p:cNvPr id="11" name="Metin kutusu 10">
            <a:hlinkClick r:id="rId4" action="ppaction://hlinksldjump"/>
          </p:cNvPr>
          <p:cNvSpPr txBox="1"/>
          <p:nvPr/>
        </p:nvSpPr>
        <p:spPr>
          <a:xfrm>
            <a:off x="76200" y="4343400"/>
            <a:ext cx="1440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2. Hürriyet Kulesi</a:t>
            </a:r>
          </a:p>
        </p:txBody>
      </p:sp>
      <p:sp>
        <p:nvSpPr>
          <p:cNvPr id="12" name="Metin kutusu 11">
            <a:hlinkClick r:id="rId5" action="ppaction://hlinksldjump"/>
          </p:cNvPr>
          <p:cNvSpPr txBox="1"/>
          <p:nvPr/>
        </p:nvSpPr>
        <p:spPr>
          <a:xfrm>
            <a:off x="76200" y="5257800"/>
            <a:ext cx="1440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5. Aslanlı Yol</a:t>
            </a:r>
          </a:p>
        </p:txBody>
      </p:sp>
      <p:sp>
        <p:nvSpPr>
          <p:cNvPr id="13" name="Metin kutusu 12">
            <a:hlinkClick r:id="rId6" action="ppaction://hlinksldjump"/>
          </p:cNvPr>
          <p:cNvSpPr txBox="1"/>
          <p:nvPr/>
        </p:nvSpPr>
        <p:spPr>
          <a:xfrm>
            <a:off x="76200" y="5867400"/>
            <a:ext cx="1440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7. Mehmetçik Kulesi</a:t>
            </a:r>
          </a:p>
        </p:txBody>
      </p:sp>
      <p:sp>
        <p:nvSpPr>
          <p:cNvPr id="14" name="Metin kutusu 13">
            <a:hlinkClick r:id="rId7" action="ppaction://hlinksldjump"/>
          </p:cNvPr>
          <p:cNvSpPr txBox="1"/>
          <p:nvPr/>
        </p:nvSpPr>
        <p:spPr>
          <a:xfrm>
            <a:off x="1524000" y="4038600"/>
            <a:ext cx="1692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9. Zafer Kulesi</a:t>
            </a:r>
          </a:p>
        </p:txBody>
      </p:sp>
      <p:sp>
        <p:nvSpPr>
          <p:cNvPr id="15" name="Metin kutusu 14">
            <a:hlinkClick r:id="rId8" action="ppaction://hlinksldjump"/>
          </p:cNvPr>
          <p:cNvSpPr txBox="1"/>
          <p:nvPr/>
        </p:nvSpPr>
        <p:spPr>
          <a:xfrm>
            <a:off x="76200" y="4648200"/>
            <a:ext cx="1440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3. Kadın Heykel Grubu</a:t>
            </a:r>
          </a:p>
        </p:txBody>
      </p:sp>
      <p:sp>
        <p:nvSpPr>
          <p:cNvPr id="16" name="Metin kutusu 15">
            <a:hlinkClick r:id="rId9" action="ppaction://hlinksldjump"/>
          </p:cNvPr>
          <p:cNvSpPr txBox="1"/>
          <p:nvPr/>
        </p:nvSpPr>
        <p:spPr>
          <a:xfrm>
            <a:off x="76200" y="4953000"/>
            <a:ext cx="1440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4. Erkek Heykel Grubu</a:t>
            </a:r>
          </a:p>
        </p:txBody>
      </p:sp>
      <p:sp>
        <p:nvSpPr>
          <p:cNvPr id="17" name="Metin kutusu 16">
            <a:hlinkClick r:id="rId10" action="ppaction://hlinksldjump"/>
          </p:cNvPr>
          <p:cNvSpPr txBox="1"/>
          <p:nvPr/>
        </p:nvSpPr>
        <p:spPr>
          <a:xfrm>
            <a:off x="76200" y="6172200"/>
            <a:ext cx="1440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8. Anıtkabir Kitaplığı</a:t>
            </a:r>
          </a:p>
        </p:txBody>
      </p:sp>
      <p:sp>
        <p:nvSpPr>
          <p:cNvPr id="18" name="Metin kutusu 17">
            <a:hlinkClick r:id="rId11" action="ppaction://hlinksldjump"/>
          </p:cNvPr>
          <p:cNvSpPr txBox="1"/>
          <p:nvPr/>
        </p:nvSpPr>
        <p:spPr>
          <a:xfrm>
            <a:off x="3223800" y="4038600"/>
            <a:ext cx="1692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17. Cumhuriyet Kulesi</a:t>
            </a:r>
          </a:p>
        </p:txBody>
      </p:sp>
      <p:sp>
        <p:nvSpPr>
          <p:cNvPr id="19" name="Metin kutusu 18">
            <a:hlinkClick r:id="rId12" action="ppaction://hlinksldjump"/>
          </p:cNvPr>
          <p:cNvSpPr txBox="1"/>
          <p:nvPr/>
        </p:nvSpPr>
        <p:spPr>
          <a:xfrm>
            <a:off x="76200" y="5562600"/>
            <a:ext cx="1440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6. Tören Meydanı</a:t>
            </a:r>
          </a:p>
        </p:txBody>
      </p:sp>
      <p:sp>
        <p:nvSpPr>
          <p:cNvPr id="20" name="Metin kutusu 19">
            <a:hlinkClick r:id="rId13" action="ppaction://hlinksldjump"/>
          </p:cNvPr>
          <p:cNvSpPr txBox="1"/>
          <p:nvPr/>
        </p:nvSpPr>
        <p:spPr>
          <a:xfrm>
            <a:off x="4933200" y="4038600"/>
            <a:ext cx="1620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25. Atatürk’ün Lahdi</a:t>
            </a:r>
          </a:p>
        </p:txBody>
      </p:sp>
      <p:sp>
        <p:nvSpPr>
          <p:cNvPr id="21" name="Metin kutusu 20">
            <a:hlinkClick r:id="rId14" action="ppaction://hlinksldjump"/>
          </p:cNvPr>
          <p:cNvSpPr txBox="1"/>
          <p:nvPr/>
        </p:nvSpPr>
        <p:spPr>
          <a:xfrm>
            <a:off x="3223800" y="4343024"/>
            <a:ext cx="1692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18. Atatürk Özel Kitaplığı</a:t>
            </a:r>
          </a:p>
        </p:txBody>
      </p:sp>
      <p:sp>
        <p:nvSpPr>
          <p:cNvPr id="22" name="Metin kutusu 21">
            <a:hlinkClick r:id="rId15" action="ppaction://hlinksldjump"/>
          </p:cNvPr>
          <p:cNvSpPr txBox="1"/>
          <p:nvPr/>
        </p:nvSpPr>
        <p:spPr>
          <a:xfrm>
            <a:off x="1524000" y="6172200"/>
            <a:ext cx="1692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16. İnkılap Kulesi</a:t>
            </a:r>
          </a:p>
        </p:txBody>
      </p:sp>
      <p:sp>
        <p:nvSpPr>
          <p:cNvPr id="23" name="Metin kutusu 22">
            <a:hlinkClick r:id="rId16" action="ppaction://hlinksldjump"/>
          </p:cNvPr>
          <p:cNvSpPr txBox="1"/>
          <p:nvPr/>
        </p:nvSpPr>
        <p:spPr>
          <a:xfrm>
            <a:off x="1524000" y="5867400"/>
            <a:ext cx="1692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15. Atatürk ve K. S. Müzesi</a:t>
            </a:r>
          </a:p>
        </p:txBody>
      </p:sp>
      <p:sp>
        <p:nvSpPr>
          <p:cNvPr id="24" name="Metin kutusu 23">
            <a:hlinkClick r:id="rId17" action="ppaction://hlinksldjump"/>
          </p:cNvPr>
          <p:cNvSpPr txBox="1"/>
          <p:nvPr/>
        </p:nvSpPr>
        <p:spPr>
          <a:xfrm>
            <a:off x="1524000" y="5562600"/>
            <a:ext cx="1692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14. Misak-ı Milli Kulesi</a:t>
            </a:r>
          </a:p>
        </p:txBody>
      </p:sp>
      <p:sp>
        <p:nvSpPr>
          <p:cNvPr id="25" name="Metin kutusu 24">
            <a:hlinkClick r:id="rId18" action="ppaction://hlinksldjump"/>
          </p:cNvPr>
          <p:cNvSpPr txBox="1"/>
          <p:nvPr/>
        </p:nvSpPr>
        <p:spPr>
          <a:xfrm>
            <a:off x="1524000" y="5257800"/>
            <a:ext cx="1675459" cy="26161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13. Bayrak Direği, Bayrak</a:t>
            </a:r>
          </a:p>
        </p:txBody>
      </p:sp>
      <p:sp>
        <p:nvSpPr>
          <p:cNvPr id="26" name="Metin kutusu 25">
            <a:hlinkClick r:id="rId19" action="ppaction://hlinksldjump"/>
          </p:cNvPr>
          <p:cNvSpPr txBox="1"/>
          <p:nvPr/>
        </p:nvSpPr>
        <p:spPr>
          <a:xfrm>
            <a:off x="1524000" y="4953000"/>
            <a:ext cx="1692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12. 23 Nisan Kulesi</a:t>
            </a:r>
          </a:p>
        </p:txBody>
      </p:sp>
      <p:sp>
        <p:nvSpPr>
          <p:cNvPr id="27" name="Metin kutusu 26">
            <a:hlinkClick r:id="rId20" action="ppaction://hlinksldjump"/>
          </p:cNvPr>
          <p:cNvSpPr txBox="1"/>
          <p:nvPr/>
        </p:nvSpPr>
        <p:spPr>
          <a:xfrm>
            <a:off x="1524000" y="4648200"/>
            <a:ext cx="1692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11. Barış Kulesi</a:t>
            </a:r>
          </a:p>
        </p:txBody>
      </p:sp>
      <p:sp>
        <p:nvSpPr>
          <p:cNvPr id="28" name="Metin kutusu 27">
            <a:hlinkClick r:id="rId21" action="ppaction://hlinksldjump"/>
          </p:cNvPr>
          <p:cNvSpPr txBox="1"/>
          <p:nvPr/>
        </p:nvSpPr>
        <p:spPr>
          <a:xfrm>
            <a:off x="1524000" y="4343400"/>
            <a:ext cx="1692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10. İsmet İnönü </a:t>
            </a:r>
            <a:r>
              <a:rPr lang="tr-TR" sz="1100" dirty="0" err="1">
                <a:solidFill>
                  <a:srgbClr val="465521"/>
                </a:solidFill>
                <a:latin typeface="+mj-lt"/>
              </a:rPr>
              <a:t>Lahti</a:t>
            </a:r>
            <a:endParaRPr lang="tr-TR" sz="1100" dirty="0">
              <a:solidFill>
                <a:srgbClr val="465521"/>
              </a:solidFill>
              <a:latin typeface="+mj-lt"/>
            </a:endParaRPr>
          </a:p>
        </p:txBody>
      </p:sp>
      <p:sp>
        <p:nvSpPr>
          <p:cNvPr id="29" name="Metin kutusu 28">
            <a:hlinkClick r:id="rId22" action="ppaction://hlinksldjump"/>
          </p:cNvPr>
          <p:cNvSpPr txBox="1"/>
          <p:nvPr/>
        </p:nvSpPr>
        <p:spPr>
          <a:xfrm>
            <a:off x="4933200" y="4350162"/>
            <a:ext cx="1620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26. Aslan Heykel Grubu</a:t>
            </a:r>
          </a:p>
        </p:txBody>
      </p:sp>
      <p:sp>
        <p:nvSpPr>
          <p:cNvPr id="30" name="Metin kutusu 29">
            <a:hlinkClick r:id="rId23" action="ppaction://hlinksldjump"/>
          </p:cNvPr>
          <p:cNvSpPr txBox="1"/>
          <p:nvPr/>
        </p:nvSpPr>
        <p:spPr>
          <a:xfrm>
            <a:off x="3225356" y="6172200"/>
            <a:ext cx="1692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24. Mezar Odası</a:t>
            </a:r>
          </a:p>
        </p:txBody>
      </p:sp>
      <p:sp>
        <p:nvSpPr>
          <p:cNvPr id="31" name="Metin kutusu 30">
            <a:hlinkClick r:id="rId24" action="ppaction://hlinksldjump"/>
          </p:cNvPr>
          <p:cNvSpPr txBox="1"/>
          <p:nvPr/>
        </p:nvSpPr>
        <p:spPr>
          <a:xfrm>
            <a:off x="3223800" y="5867400"/>
            <a:ext cx="1692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23. Şeref Holü</a:t>
            </a:r>
          </a:p>
        </p:txBody>
      </p:sp>
      <p:sp>
        <p:nvSpPr>
          <p:cNvPr id="32" name="Metin kutusu 31">
            <a:hlinkClick r:id="rId25" action="ppaction://hlinksldjump"/>
          </p:cNvPr>
          <p:cNvSpPr txBox="1"/>
          <p:nvPr/>
        </p:nvSpPr>
        <p:spPr>
          <a:xfrm>
            <a:off x="3223800" y="5568719"/>
            <a:ext cx="1692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22. Mozole</a:t>
            </a:r>
          </a:p>
        </p:txBody>
      </p:sp>
      <p:sp>
        <p:nvSpPr>
          <p:cNvPr id="33" name="Metin kutusu 32">
            <a:hlinkClick r:id="rId26" action="ppaction://hlinksldjump"/>
          </p:cNvPr>
          <p:cNvSpPr txBox="1"/>
          <p:nvPr/>
        </p:nvSpPr>
        <p:spPr>
          <a:xfrm>
            <a:off x="3223800" y="5257800"/>
            <a:ext cx="1692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21. Başkomutan Kabartması</a:t>
            </a:r>
          </a:p>
        </p:txBody>
      </p:sp>
      <p:sp>
        <p:nvSpPr>
          <p:cNvPr id="34" name="Metin kutusu 33">
            <a:hlinkClick r:id="rId27" action="ppaction://hlinksldjump"/>
          </p:cNvPr>
          <p:cNvSpPr txBox="1"/>
          <p:nvPr/>
        </p:nvSpPr>
        <p:spPr>
          <a:xfrm>
            <a:off x="3223800" y="4953000"/>
            <a:ext cx="1692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20. Sakarya Kabartması</a:t>
            </a:r>
          </a:p>
        </p:txBody>
      </p:sp>
      <p:sp>
        <p:nvSpPr>
          <p:cNvPr id="35" name="Metin kutusu 34">
            <a:hlinkClick r:id="rId28" action="ppaction://hlinksldjump"/>
          </p:cNvPr>
          <p:cNvSpPr txBox="1"/>
          <p:nvPr/>
        </p:nvSpPr>
        <p:spPr>
          <a:xfrm>
            <a:off x="3223800" y="4648200"/>
            <a:ext cx="1692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19. Müdafaa-i Hukuk Kulesi</a:t>
            </a:r>
          </a:p>
        </p:txBody>
      </p:sp>
      <p:sp>
        <p:nvSpPr>
          <p:cNvPr id="36" name="Metin kutusu 35">
            <a:hlinkClick r:id="rId29" action="ppaction://hlinksldjump"/>
          </p:cNvPr>
          <p:cNvSpPr txBox="1"/>
          <p:nvPr/>
        </p:nvSpPr>
        <p:spPr>
          <a:xfrm>
            <a:off x="4933200" y="4635890"/>
            <a:ext cx="1620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27. Müze K. Karargahı</a:t>
            </a:r>
          </a:p>
        </p:txBody>
      </p:sp>
      <p:sp>
        <p:nvSpPr>
          <p:cNvPr id="37" name="Metin kutusu 36">
            <a:hlinkClick r:id="rId30" action="ppaction://hlinksldjump"/>
          </p:cNvPr>
          <p:cNvSpPr txBox="1"/>
          <p:nvPr/>
        </p:nvSpPr>
        <p:spPr>
          <a:xfrm>
            <a:off x="4933200" y="4949824"/>
            <a:ext cx="1620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28. Anıtkabir K. Karargahı</a:t>
            </a:r>
          </a:p>
        </p:txBody>
      </p:sp>
      <p:sp>
        <p:nvSpPr>
          <p:cNvPr id="38" name="Metin kutusu 37">
            <a:hlinkClick r:id="rId31" action="ppaction://hlinksldjump"/>
          </p:cNvPr>
          <p:cNvSpPr txBox="1"/>
          <p:nvPr/>
        </p:nvSpPr>
        <p:spPr>
          <a:xfrm>
            <a:off x="4923600" y="5257800"/>
            <a:ext cx="1620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29. Dinlenme Salonu</a:t>
            </a:r>
          </a:p>
        </p:txBody>
      </p:sp>
      <p:sp>
        <p:nvSpPr>
          <p:cNvPr id="39" name="Metin kutusu 38">
            <a:hlinkClick r:id="rId32" action="ppaction://hlinksldjump"/>
          </p:cNvPr>
          <p:cNvSpPr txBox="1"/>
          <p:nvPr/>
        </p:nvSpPr>
        <p:spPr>
          <a:xfrm>
            <a:off x="4933200" y="5569362"/>
            <a:ext cx="1620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30. Konferans Salonu</a:t>
            </a:r>
          </a:p>
        </p:txBody>
      </p:sp>
      <p:sp>
        <p:nvSpPr>
          <p:cNvPr id="40" name="Metin kutusu 39">
            <a:hlinkClick r:id="rId33" action="ppaction://hlinksldjump"/>
          </p:cNvPr>
          <p:cNvSpPr txBox="1"/>
          <p:nvPr/>
        </p:nvSpPr>
        <p:spPr>
          <a:xfrm>
            <a:off x="4933200" y="5867400"/>
            <a:ext cx="1620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31. Hitabet Kürsüsü</a:t>
            </a:r>
          </a:p>
        </p:txBody>
      </p:sp>
      <p:sp>
        <p:nvSpPr>
          <p:cNvPr id="41" name="Metin kutusu 40">
            <a:hlinkClick r:id="rId34" action="ppaction://hlinksldjump"/>
          </p:cNvPr>
          <p:cNvSpPr txBox="1"/>
          <p:nvPr/>
        </p:nvSpPr>
        <p:spPr>
          <a:xfrm>
            <a:off x="4933200" y="6172200"/>
            <a:ext cx="1620000" cy="252000"/>
          </a:xfrm>
          <a:prstGeom prst="rect">
            <a:avLst/>
          </a:prstGeom>
          <a:solidFill>
            <a:srgbClr val="CCFF99"/>
          </a:solidFill>
          <a:ln>
            <a:solidFill>
              <a:srgbClr val="008000"/>
            </a:solidFill>
          </a:ln>
        </p:spPr>
        <p:txBody>
          <a:bodyPr wrap="none" rtlCol="0">
            <a:spAutoFit/>
          </a:bodyPr>
          <a:lstStyle/>
          <a:p>
            <a:r>
              <a:rPr lang="tr-TR" sz="1100" dirty="0">
                <a:solidFill>
                  <a:srgbClr val="465521"/>
                </a:solidFill>
                <a:latin typeface="+mj-lt"/>
              </a:rPr>
              <a:t>32. Barış Parkı</a:t>
            </a:r>
          </a:p>
        </p:txBody>
      </p:sp>
      <p:sp>
        <p:nvSpPr>
          <p:cNvPr id="43" name="Yuvarlatılmış Dikdörtgen 42">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
        <p:nvSpPr>
          <p:cNvPr id="10" name="Oval 9">
            <a:hlinkClick r:id="rId3" action="ppaction://hlinksldjump"/>
          </p:cNvPr>
          <p:cNvSpPr/>
          <p:nvPr/>
        </p:nvSpPr>
        <p:spPr>
          <a:xfrm>
            <a:off x="1676400" y="33528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5" name="Oval 44">
            <a:hlinkClick r:id="rId4" action="ppaction://hlinksldjump"/>
          </p:cNvPr>
          <p:cNvSpPr/>
          <p:nvPr/>
        </p:nvSpPr>
        <p:spPr>
          <a:xfrm>
            <a:off x="381000" y="30480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6" name="Oval 45">
            <a:hlinkClick r:id="rId8" action="ppaction://hlinksldjump"/>
          </p:cNvPr>
          <p:cNvSpPr/>
          <p:nvPr/>
        </p:nvSpPr>
        <p:spPr>
          <a:xfrm>
            <a:off x="1371600" y="32004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7" name="Oval 46">
            <a:hlinkClick r:id="rId9" action="ppaction://hlinksldjump"/>
          </p:cNvPr>
          <p:cNvSpPr/>
          <p:nvPr/>
        </p:nvSpPr>
        <p:spPr>
          <a:xfrm>
            <a:off x="1066800" y="315903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8" name="Oval 47">
            <a:hlinkClick r:id="rId5" action="ppaction://hlinksldjump"/>
          </p:cNvPr>
          <p:cNvSpPr/>
          <p:nvPr/>
        </p:nvSpPr>
        <p:spPr>
          <a:xfrm>
            <a:off x="2819400" y="2286000"/>
            <a:ext cx="2286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9" name="Oval 48">
            <a:hlinkClick r:id="rId12" action="ppaction://hlinksldjump"/>
          </p:cNvPr>
          <p:cNvSpPr/>
          <p:nvPr/>
        </p:nvSpPr>
        <p:spPr>
          <a:xfrm>
            <a:off x="4442400" y="11430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0" name="Oval 49">
            <a:hlinkClick r:id="rId6" action="ppaction://hlinksldjump"/>
          </p:cNvPr>
          <p:cNvSpPr/>
          <p:nvPr/>
        </p:nvSpPr>
        <p:spPr>
          <a:xfrm>
            <a:off x="4716000" y="122301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1" name="Oval 50">
            <a:hlinkClick r:id="rId10" action="ppaction://hlinksldjump"/>
          </p:cNvPr>
          <p:cNvSpPr/>
          <p:nvPr/>
        </p:nvSpPr>
        <p:spPr>
          <a:xfrm>
            <a:off x="5364000" y="13860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2" name="Oval 51">
            <a:hlinkClick r:id="rId7" action="ppaction://hlinksldjump"/>
          </p:cNvPr>
          <p:cNvSpPr/>
          <p:nvPr/>
        </p:nvSpPr>
        <p:spPr>
          <a:xfrm>
            <a:off x="5596500" y="13098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3" name="Oval 52">
            <a:hlinkClick r:id="rId21" action="ppaction://hlinksldjump"/>
          </p:cNvPr>
          <p:cNvSpPr/>
          <p:nvPr/>
        </p:nvSpPr>
        <p:spPr>
          <a:xfrm>
            <a:off x="5976000" y="12600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4" name="Oval 53">
            <a:hlinkClick r:id="rId20" action="ppaction://hlinksldjump"/>
          </p:cNvPr>
          <p:cNvSpPr/>
          <p:nvPr/>
        </p:nvSpPr>
        <p:spPr>
          <a:xfrm>
            <a:off x="6192000" y="9000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5" name="Oval 54">
            <a:hlinkClick r:id="rId19" action="ppaction://hlinksldjump"/>
          </p:cNvPr>
          <p:cNvSpPr/>
          <p:nvPr/>
        </p:nvSpPr>
        <p:spPr>
          <a:xfrm>
            <a:off x="5256000" y="7920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6" name="Oval 55">
            <a:hlinkClick r:id="rId18" action="ppaction://hlinksldjump"/>
          </p:cNvPr>
          <p:cNvSpPr/>
          <p:nvPr/>
        </p:nvSpPr>
        <p:spPr>
          <a:xfrm>
            <a:off x="4932000" y="9720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7" name="Oval 56">
            <a:hlinkClick r:id="rId17" action="ppaction://hlinksldjump"/>
          </p:cNvPr>
          <p:cNvSpPr/>
          <p:nvPr/>
        </p:nvSpPr>
        <p:spPr>
          <a:xfrm>
            <a:off x="4716000" y="7200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9" name="Oval 58">
            <a:hlinkClick r:id="rId16" action="ppaction://hlinksldjump"/>
          </p:cNvPr>
          <p:cNvSpPr/>
          <p:nvPr/>
        </p:nvSpPr>
        <p:spPr>
          <a:xfrm>
            <a:off x="4248000" y="6840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0" name="Oval 59">
            <a:hlinkClick r:id="rId15" action="ppaction://hlinksldjump"/>
          </p:cNvPr>
          <p:cNvSpPr/>
          <p:nvPr/>
        </p:nvSpPr>
        <p:spPr>
          <a:xfrm>
            <a:off x="3875130" y="61107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1" name="Oval 60">
            <a:hlinkClick r:id="rId11" action="ppaction://hlinksldjump"/>
          </p:cNvPr>
          <p:cNvSpPr/>
          <p:nvPr/>
        </p:nvSpPr>
        <p:spPr>
          <a:xfrm>
            <a:off x="2979420" y="10800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2" name="Oval 61">
            <a:hlinkClick r:id="rId14" action="ppaction://hlinksldjump"/>
          </p:cNvPr>
          <p:cNvSpPr/>
          <p:nvPr/>
        </p:nvSpPr>
        <p:spPr>
          <a:xfrm>
            <a:off x="3248989" y="11520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3" name="Oval 62">
            <a:hlinkClick r:id="rId28" action="ppaction://hlinksldjump"/>
          </p:cNvPr>
          <p:cNvSpPr/>
          <p:nvPr/>
        </p:nvSpPr>
        <p:spPr>
          <a:xfrm>
            <a:off x="3958950" y="112949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4" name="Oval 63">
            <a:hlinkClick r:id="rId27" action="ppaction://hlinksldjump"/>
          </p:cNvPr>
          <p:cNvSpPr/>
          <p:nvPr/>
        </p:nvSpPr>
        <p:spPr>
          <a:xfrm>
            <a:off x="3739710" y="808486"/>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5" name="Oval 64">
            <a:hlinkClick r:id="rId26" action="ppaction://hlinksldjump"/>
          </p:cNvPr>
          <p:cNvSpPr/>
          <p:nvPr/>
        </p:nvSpPr>
        <p:spPr>
          <a:xfrm>
            <a:off x="3384000" y="9720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6" name="Oval 65">
            <a:hlinkClick r:id="rId25" action="ppaction://hlinksldjump"/>
          </p:cNvPr>
          <p:cNvSpPr/>
          <p:nvPr/>
        </p:nvSpPr>
        <p:spPr>
          <a:xfrm>
            <a:off x="3120390" y="3960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7" name="Oval 66">
            <a:hlinkClick r:id="rId24" action="ppaction://hlinksldjump"/>
          </p:cNvPr>
          <p:cNvSpPr/>
          <p:nvPr/>
        </p:nvSpPr>
        <p:spPr>
          <a:xfrm>
            <a:off x="2903220" y="409911"/>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8" name="Oval 67">
            <a:hlinkClick r:id="rId23" action="ppaction://hlinksldjump"/>
          </p:cNvPr>
          <p:cNvSpPr/>
          <p:nvPr/>
        </p:nvSpPr>
        <p:spPr>
          <a:xfrm>
            <a:off x="2718000" y="385502"/>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9" name="Oval 68">
            <a:hlinkClick r:id="rId13" action="ppaction://hlinksldjump"/>
          </p:cNvPr>
          <p:cNvSpPr/>
          <p:nvPr/>
        </p:nvSpPr>
        <p:spPr>
          <a:xfrm>
            <a:off x="2500830" y="3600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0" name="Oval 69">
            <a:hlinkClick r:id="rId29" action="ppaction://hlinksldjump"/>
          </p:cNvPr>
          <p:cNvSpPr/>
          <p:nvPr/>
        </p:nvSpPr>
        <p:spPr>
          <a:xfrm>
            <a:off x="5184000" y="14040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1" name="Oval 70">
            <a:hlinkClick r:id="rId30" action="ppaction://hlinksldjump"/>
          </p:cNvPr>
          <p:cNvSpPr/>
          <p:nvPr/>
        </p:nvSpPr>
        <p:spPr>
          <a:xfrm>
            <a:off x="5885820" y="8640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2" name="Oval 71">
            <a:hlinkClick r:id="rId31" action="ppaction://hlinksldjump"/>
          </p:cNvPr>
          <p:cNvSpPr/>
          <p:nvPr/>
        </p:nvSpPr>
        <p:spPr>
          <a:xfrm>
            <a:off x="5440200" y="7920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3" name="Oval 72">
            <a:hlinkClick r:id="rId32" action="ppaction://hlinksldjump"/>
          </p:cNvPr>
          <p:cNvSpPr/>
          <p:nvPr/>
        </p:nvSpPr>
        <p:spPr>
          <a:xfrm>
            <a:off x="4500000" y="7158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4" name="Oval 73">
            <a:hlinkClick r:id="rId33" action="ppaction://hlinksldjump"/>
          </p:cNvPr>
          <p:cNvSpPr/>
          <p:nvPr/>
        </p:nvSpPr>
        <p:spPr>
          <a:xfrm>
            <a:off x="3567600" y="9276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5" name="Oval 74">
            <a:hlinkClick r:id="rId34" action="ppaction://hlinksldjump"/>
          </p:cNvPr>
          <p:cNvSpPr/>
          <p:nvPr/>
        </p:nvSpPr>
        <p:spPr>
          <a:xfrm>
            <a:off x="144000" y="2592000"/>
            <a:ext cx="1524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2" name="Yuvarlatılmış Dikdörtgen 41"/>
          <p:cNvSpPr/>
          <p:nvPr/>
        </p:nvSpPr>
        <p:spPr>
          <a:xfrm>
            <a:off x="3384000" y="6452522"/>
            <a:ext cx="3124500" cy="335398"/>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100" dirty="0">
                <a:solidFill>
                  <a:srgbClr val="7E0000"/>
                </a:solidFill>
              </a:rPr>
              <a:t>Resimdeki numaralara ya da alttaki bilgi kutularına tıklayarak Anıtkabir’i inceleyebilirsiniz</a:t>
            </a:r>
          </a:p>
        </p:txBody>
      </p:sp>
      <p:sp>
        <p:nvSpPr>
          <p:cNvPr id="76" name="Oval 75">
            <a:hlinkClick r:id="rId22" action="ppaction://hlinksldjump"/>
            <a:extLst>
              <a:ext uri="{FF2B5EF4-FFF2-40B4-BE49-F238E27FC236}">
                <a16:creationId xmlns:a16="http://schemas.microsoft.com/office/drawing/2014/main" id="{4586C0C2-E6CD-4332-B726-3B0D0667A6C9}"/>
              </a:ext>
            </a:extLst>
          </p:cNvPr>
          <p:cNvSpPr/>
          <p:nvPr/>
        </p:nvSpPr>
        <p:spPr>
          <a:xfrm>
            <a:off x="3048000" y="1828800"/>
            <a:ext cx="228600" cy="152400"/>
          </a:xfrm>
          <a:prstGeom prst="ellipse">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466680" y="1980600"/>
            <a:ext cx="4953000" cy="762000"/>
          </a:xfrm>
        </p:spPr>
        <p:txBody>
          <a:bodyPr/>
          <a:lstStyle/>
          <a:p>
            <a:r>
              <a:rPr lang="tr-TR" sz="4000" dirty="0"/>
              <a:t>Atatürk Özel Kitaplığı</a:t>
            </a:r>
            <a:endParaRPr lang="en-US" sz="4000" dirty="0"/>
          </a:p>
        </p:txBody>
      </p:sp>
      <p:sp>
        <p:nvSpPr>
          <p:cNvPr id="3" name="Metin kutusu 2"/>
          <p:cNvSpPr txBox="1"/>
          <p:nvPr/>
        </p:nvSpPr>
        <p:spPr>
          <a:xfrm>
            <a:off x="629370" y="2892335"/>
            <a:ext cx="4307370" cy="332398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Atatürk Özel Kitaplığı ’</a:t>
            </a:r>
            <a:r>
              <a:rPr lang="tr-TR" sz="1400" dirty="0" err="1">
                <a:solidFill>
                  <a:srgbClr val="000000"/>
                </a:solidFill>
              </a:rPr>
              <a:t>nın</a:t>
            </a:r>
            <a:r>
              <a:rPr lang="tr-TR" sz="1400" dirty="0">
                <a:solidFill>
                  <a:srgbClr val="000000"/>
                </a:solidFill>
              </a:rPr>
              <a:t> bulunduğu, 11 Haziran 2005 tarihinde hizmete açılan müzenin 4. bölümü; modern müzecilik anlayışına uygun olarak yeniden düzenlenmiş ve böylece kitaplar daha özenli bir şekilde koruma altına alınmıştır.</a:t>
            </a:r>
          </a:p>
          <a:p>
            <a:r>
              <a:rPr lang="tr-TR" sz="1400" dirty="0">
                <a:solidFill>
                  <a:srgbClr val="000000"/>
                </a:solidFill>
              </a:rPr>
              <a:t>Sergi salonunun birinci ve ikinci vitrinlerinde başta “NUTUK” olmak üzere Atatürk’ün kendi yazdığı eserler, diğer vitrinlerde ise Atatürk’ün özel kütüphanesinde bulunan 3123 adet kitap konularına göre tasnif edilerek sergilenmiştir. Kitapların dillere göre dağılımına bakıldığında ağırlıklı olarak Fransızca ve Türkçe olduğu, bunun yanında İngilizce, Romence, Yunanca ve Latince kitapların da bulunduğu görülmektedir. Konu bazında değerlendirildiğinde ise ilk sırayı tarih, ikinci sırayı ise dil ve edebiyat almaktadır.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81800" y="1828800"/>
            <a:ext cx="174873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406485" y="2209800"/>
            <a:ext cx="5791829" cy="38509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5"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0" name="Yuvarlatılmış Dikdörtgen 9">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16064809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9218"/>
                    </p:tgtEl>
                  </p:cond>
                </p:stCondLst>
                <p:endSync evt="end" delay="0">
                  <p:rtn val="all"/>
                </p:endSync>
                <p:childTnLst>
                  <p:par>
                    <p:cTn id="15" fill="hold">
                      <p:stCondLst>
                        <p:cond delay="0"/>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228"/>
                                        </p:tgtEl>
                                        <p:attrNameLst>
                                          <p:attrName>style.visibility</p:attrName>
                                        </p:attrNameLst>
                                      </p:cBhvr>
                                      <p:to>
                                        <p:strVal val="visible"/>
                                      </p:to>
                                    </p:set>
                                    <p:animEffect transition="in" filter="wheel(1)">
                                      <p:cBhvr>
                                        <p:cTn id="19" dur="2000"/>
                                        <p:tgtEl>
                                          <p:spTgt spid="9228"/>
                                        </p:tgtEl>
                                      </p:cBhvr>
                                    </p:animEffect>
                                  </p:childTnLst>
                                </p:cTn>
                              </p:par>
                            </p:childTnLst>
                          </p:cTn>
                        </p:par>
                        <p:par>
                          <p:cTn id="20" fill="hold">
                            <p:stCondLst>
                              <p:cond delay="2000"/>
                            </p:stCondLst>
                            <p:childTnLst>
                              <p:par>
                                <p:cTn id="21" presetID="17" presetClass="exit" presetSubtype="10" fill="hold" nodeType="afterEffect">
                                  <p:stCondLst>
                                    <p:cond delay="5000"/>
                                  </p:stCondLst>
                                  <p:childTnLst>
                                    <p:anim calcmode="lin" valueType="num">
                                      <p:cBhvr>
                                        <p:cTn id="22" dur="500"/>
                                        <p:tgtEl>
                                          <p:spTgt spid="9228"/>
                                        </p:tgtEl>
                                        <p:attrNameLst>
                                          <p:attrName>ppt_w</p:attrName>
                                        </p:attrNameLst>
                                      </p:cBhvr>
                                      <p:tavLst>
                                        <p:tav tm="0">
                                          <p:val>
                                            <p:strVal val="ppt_w"/>
                                          </p:val>
                                        </p:tav>
                                        <p:tav tm="100000">
                                          <p:val>
                                            <p:fltVal val="0"/>
                                          </p:val>
                                        </p:tav>
                                      </p:tavLst>
                                    </p:anim>
                                    <p:anim calcmode="lin" valueType="num">
                                      <p:cBhvr>
                                        <p:cTn id="23" dur="500"/>
                                        <p:tgtEl>
                                          <p:spTgt spid="9228"/>
                                        </p:tgtEl>
                                        <p:attrNameLst>
                                          <p:attrName>ppt_h</p:attrName>
                                        </p:attrNameLst>
                                      </p:cBhvr>
                                      <p:tavLst>
                                        <p:tav tm="0">
                                          <p:val>
                                            <p:strVal val="ppt_h"/>
                                          </p:val>
                                        </p:tav>
                                        <p:tav tm="100000">
                                          <p:val>
                                            <p:strVal val="ppt_h"/>
                                          </p:val>
                                        </p:tav>
                                      </p:tavLst>
                                    </p:anim>
                                    <p:set>
                                      <p:cBhvr>
                                        <p:cTn id="2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533400" y="1981200"/>
            <a:ext cx="4495800" cy="762000"/>
          </a:xfrm>
        </p:spPr>
        <p:txBody>
          <a:bodyPr/>
          <a:lstStyle/>
          <a:p>
            <a:r>
              <a:rPr lang="tr-TR" sz="3200" dirty="0"/>
              <a:t>Müdafaa-i Hukuk Kulesi</a:t>
            </a:r>
            <a:endParaRPr lang="en-US" sz="3200" dirty="0"/>
          </a:p>
        </p:txBody>
      </p:sp>
      <p:sp>
        <p:nvSpPr>
          <p:cNvPr id="3" name="Metin kutusu 2"/>
          <p:cNvSpPr txBox="1"/>
          <p:nvPr/>
        </p:nvSpPr>
        <p:spPr>
          <a:xfrm>
            <a:off x="762000" y="2987457"/>
            <a:ext cx="4191000" cy="310854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Kule duvarının dış yüzeyinde yer alan kabartmada, Kurtuluş Savaşımızda ulusal birliğimizin temeli olan Müdafaa-i Hukuk dile getirilmiştir. </a:t>
            </a:r>
          </a:p>
          <a:p>
            <a:endParaRPr lang="tr-TR" sz="1400" dirty="0">
              <a:solidFill>
                <a:srgbClr val="000000"/>
              </a:solidFill>
            </a:endParaRPr>
          </a:p>
          <a:p>
            <a:r>
              <a:rPr lang="tr-TR" sz="1400" dirty="0">
                <a:solidFill>
                  <a:srgbClr val="000000"/>
                </a:solidFill>
              </a:rPr>
              <a:t>Kabartmada bir elinde kılıç tutarken, diğer elini ileri uzatmış sınırlarımızı geçen düşmana "Dur..." diyen bir erkek figürü tasvir edilmiştir.</a:t>
            </a:r>
          </a:p>
          <a:p>
            <a:r>
              <a:rPr lang="tr-TR" sz="1400" dirty="0">
                <a:solidFill>
                  <a:srgbClr val="000000"/>
                </a:solidFill>
              </a:rPr>
              <a:t> İleri uzatılan elin altında bulunan ağaç yurdumuzu simgelemektedir. Kabartma, Nusret </a:t>
            </a:r>
            <a:r>
              <a:rPr lang="tr-TR" sz="1400" dirty="0" err="1">
                <a:solidFill>
                  <a:srgbClr val="000000"/>
                </a:solidFill>
              </a:rPr>
              <a:t>Suman'ın</a:t>
            </a:r>
            <a:r>
              <a:rPr lang="tr-TR" sz="1400" dirty="0">
                <a:solidFill>
                  <a:srgbClr val="000000"/>
                </a:solidFill>
              </a:rPr>
              <a:t> eseridir. Kule duvarlarında Atatürk'ün Müdafaa-i Hukuk konusunda söylediği özlü sözler yer almaktadır. Kule içerisinde Atatürk ve Anıtkabir ile ilgili hatıralık eşyalar ve yine Atatürk ve Atatürkçülük ile ilgili bazı yayınlar satılmaktadır.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81800" y="1734380"/>
            <a:ext cx="1751492" cy="1313619"/>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6781800" y="3654898"/>
            <a:ext cx="1727200" cy="1221902"/>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p:cNvPicPr>
            <a:picLocks noChangeAspect="1" noChangeArrowheads="1"/>
          </p:cNvPicPr>
          <p:nvPr/>
        </p:nvPicPr>
        <p:blipFill>
          <a:blip r:embed="rId5" cstate="email">
            <a:extLst>
              <a:ext uri="{28A0092B-C50C-407E-A947-70E740481C1C}">
                <a14:useLocalDpi xmlns:a14="http://schemas.microsoft.com/office/drawing/2010/main" val="0"/>
              </a:ext>
            </a:extLst>
          </a:blip>
          <a:stretch>
            <a:fillRect/>
          </a:stretch>
        </p:blipFill>
        <p:spPr bwMode="auto">
          <a:xfrm>
            <a:off x="6781800" y="5454650"/>
            <a:ext cx="1727200" cy="12065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p:cNvPicPr>
            <a:picLocks noChangeAspect="1" noChangeArrowheads="1"/>
          </p:cNvPicPr>
          <p:nvPr/>
        </p:nvPicPr>
        <p:blipFill>
          <a:blip r:embed="rId6" cstate="email">
            <a:extLst>
              <a:ext uri="{28A0092B-C50C-407E-A947-70E740481C1C}">
                <a14:useLocalDpi xmlns:a14="http://schemas.microsoft.com/office/drawing/2010/main" val="0"/>
              </a:ext>
            </a:extLst>
          </a:blip>
          <a:stretch>
            <a:fillRect/>
          </a:stretch>
        </p:blipFill>
        <p:spPr bwMode="auto">
          <a:xfrm>
            <a:off x="958248" y="554904"/>
            <a:ext cx="4144392" cy="552585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6" name="Picture 10"/>
          <p:cNvPicPr>
            <a:picLocks noChangeAspect="1" noChangeArrowheads="1"/>
          </p:cNvPicPr>
          <p:nvPr/>
        </p:nvPicPr>
        <p:blipFill>
          <a:blip r:embed="rId7" cstate="email">
            <a:extLst>
              <a:ext uri="{28A0092B-C50C-407E-A947-70E740481C1C}">
                <a14:useLocalDpi xmlns:a14="http://schemas.microsoft.com/office/drawing/2010/main" val="0"/>
              </a:ext>
            </a:extLst>
          </a:blip>
          <a:stretch>
            <a:fillRect/>
          </a:stretch>
        </p:blipFill>
        <p:spPr bwMode="auto">
          <a:xfrm>
            <a:off x="342022" y="1869280"/>
            <a:ext cx="5920756" cy="393667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8" name="Picture 12"/>
          <p:cNvPicPr>
            <a:picLocks noChangeAspect="1" noChangeArrowheads="1"/>
          </p:cNvPicPr>
          <p:nvPr/>
        </p:nvPicPr>
        <p:blipFill>
          <a:blip r:embed="rId8" cstate="email">
            <a:extLst>
              <a:ext uri="{28A0092B-C50C-407E-A947-70E740481C1C}">
                <a14:useLocalDpi xmlns:a14="http://schemas.microsoft.com/office/drawing/2010/main" val="0"/>
              </a:ext>
            </a:extLst>
          </a:blip>
          <a:stretch>
            <a:fillRect/>
          </a:stretch>
        </p:blipFill>
        <p:spPr bwMode="auto">
          <a:xfrm>
            <a:off x="221371" y="1489361"/>
            <a:ext cx="6162057" cy="462154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9"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4" name="Yuvarlatılmış Dikdörtgen 13">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2240870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par>
                          <p:cTn id="14" fill="hold">
                            <p:stCondLst>
                              <p:cond delay="2500"/>
                            </p:stCondLst>
                            <p:childTnLst>
                              <p:par>
                                <p:cTn id="15" presetID="9" presetClass="entr" presetSubtype="0" fill="hold" nodeType="afterEffect">
                                  <p:stCondLst>
                                    <p:cond delay="0"/>
                                  </p:stCondLst>
                                  <p:childTnLst>
                                    <p:set>
                                      <p:cBhvr>
                                        <p:cTn id="16" dur="1" fill="hold">
                                          <p:stCondLst>
                                            <p:cond delay="0"/>
                                          </p:stCondLst>
                                        </p:cTn>
                                        <p:tgtEl>
                                          <p:spTgt spid="9220"/>
                                        </p:tgtEl>
                                        <p:attrNameLst>
                                          <p:attrName>style.visibility</p:attrName>
                                        </p:attrNameLst>
                                      </p:cBhvr>
                                      <p:to>
                                        <p:strVal val="visible"/>
                                      </p:to>
                                    </p:set>
                                    <p:animEffect transition="in" filter="dissolve">
                                      <p:cBhvr>
                                        <p:cTn id="17" dur="1500"/>
                                        <p:tgtEl>
                                          <p:spTgt spid="9220"/>
                                        </p:tgtEl>
                                      </p:cBhvr>
                                    </p:animEffect>
                                  </p:childTnLst>
                                </p:cTn>
                              </p:par>
                            </p:childTnLst>
                          </p:cTn>
                        </p:par>
                        <p:par>
                          <p:cTn id="18" fill="hold">
                            <p:stCondLst>
                              <p:cond delay="4000"/>
                            </p:stCondLst>
                            <p:childTnLst>
                              <p:par>
                                <p:cTn id="19" presetID="9" presetClass="entr" presetSubtype="0" fill="hold" nodeType="afterEffect">
                                  <p:stCondLst>
                                    <p:cond delay="0"/>
                                  </p:stCondLst>
                                  <p:childTnLst>
                                    <p:set>
                                      <p:cBhvr>
                                        <p:cTn id="20" dur="1" fill="hold">
                                          <p:stCondLst>
                                            <p:cond delay="0"/>
                                          </p:stCondLst>
                                        </p:cTn>
                                        <p:tgtEl>
                                          <p:spTgt spid="9222"/>
                                        </p:tgtEl>
                                        <p:attrNameLst>
                                          <p:attrName>style.visibility</p:attrName>
                                        </p:attrNameLst>
                                      </p:cBhvr>
                                      <p:to>
                                        <p:strVal val="visible"/>
                                      </p:to>
                                    </p:set>
                                    <p:animEffect transition="in" filter="dissolve">
                                      <p:cBhvr>
                                        <p:cTn id="21" dur="1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9220"/>
                    </p:tgtEl>
                  </p:cond>
                </p:stCondLst>
                <p:endSync evt="end" delay="0">
                  <p:rtn val="all"/>
                </p:endSync>
                <p:childTnLst>
                  <p:par>
                    <p:cTn id="23" fill="hold">
                      <p:stCondLst>
                        <p:cond delay="0"/>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9226"/>
                                        </p:tgtEl>
                                        <p:attrNameLst>
                                          <p:attrName>style.visibility</p:attrName>
                                        </p:attrNameLst>
                                      </p:cBhvr>
                                      <p:to>
                                        <p:strVal val="visible"/>
                                      </p:to>
                                    </p:set>
                                    <p:animEffect transition="in" filter="wheel(1)">
                                      <p:cBhvr>
                                        <p:cTn id="27" dur="2000"/>
                                        <p:tgtEl>
                                          <p:spTgt spid="9226"/>
                                        </p:tgtEl>
                                      </p:cBhvr>
                                    </p:animEffect>
                                  </p:childTnLst>
                                </p:cTn>
                              </p:par>
                            </p:childTnLst>
                          </p:cTn>
                        </p:par>
                        <p:par>
                          <p:cTn id="28" fill="hold">
                            <p:stCondLst>
                              <p:cond delay="2000"/>
                            </p:stCondLst>
                            <p:childTnLst>
                              <p:par>
                                <p:cTn id="29" presetID="17" presetClass="exit" presetSubtype="10" fill="hold" nodeType="afterEffect">
                                  <p:stCondLst>
                                    <p:cond delay="5000"/>
                                  </p:stCondLst>
                                  <p:childTnLst>
                                    <p:anim calcmode="lin" valueType="num">
                                      <p:cBhvr>
                                        <p:cTn id="30" dur="500"/>
                                        <p:tgtEl>
                                          <p:spTgt spid="9226"/>
                                        </p:tgtEl>
                                        <p:attrNameLst>
                                          <p:attrName>ppt_w</p:attrName>
                                        </p:attrNameLst>
                                      </p:cBhvr>
                                      <p:tavLst>
                                        <p:tav tm="0">
                                          <p:val>
                                            <p:strVal val="ppt_w"/>
                                          </p:val>
                                        </p:tav>
                                        <p:tav tm="100000">
                                          <p:val>
                                            <p:fltVal val="0"/>
                                          </p:val>
                                        </p:tav>
                                      </p:tavLst>
                                    </p:anim>
                                    <p:anim calcmode="lin" valueType="num">
                                      <p:cBhvr>
                                        <p:cTn id="31" dur="500"/>
                                        <p:tgtEl>
                                          <p:spTgt spid="9226"/>
                                        </p:tgtEl>
                                        <p:attrNameLst>
                                          <p:attrName>ppt_h</p:attrName>
                                        </p:attrNameLst>
                                      </p:cBhvr>
                                      <p:tavLst>
                                        <p:tav tm="0">
                                          <p:val>
                                            <p:strVal val="ppt_h"/>
                                          </p:val>
                                        </p:tav>
                                        <p:tav tm="100000">
                                          <p:val>
                                            <p:strVal val="ppt_h"/>
                                          </p:val>
                                        </p:tav>
                                      </p:tavLst>
                                    </p:anim>
                                    <p:set>
                                      <p:cBhvr>
                                        <p:cTn id="32" dur="1" fill="hold">
                                          <p:stCondLst>
                                            <p:cond delay="499"/>
                                          </p:stCondLst>
                                        </p:cTn>
                                        <p:tgtEl>
                                          <p:spTgt spid="9226"/>
                                        </p:tgtEl>
                                        <p:attrNameLst>
                                          <p:attrName>style.visibility</p:attrName>
                                        </p:attrNameLst>
                                      </p:cBhvr>
                                      <p:to>
                                        <p:strVal val="hidden"/>
                                      </p:to>
                                    </p:set>
                                  </p:childTnLst>
                                </p:cTn>
                              </p:par>
                            </p:childTnLst>
                          </p:cTn>
                        </p:par>
                      </p:childTnLst>
                    </p:cTn>
                  </p:par>
                </p:childTnLst>
              </p:cTn>
              <p:nextCondLst>
                <p:cond evt="onClick" delay="0">
                  <p:tgtEl>
                    <p:spTgt spid="9220"/>
                  </p:tgtEl>
                </p:cond>
              </p:nextCondLst>
            </p:seq>
            <p:seq concurrent="1" nextAc="seek">
              <p:cTn id="33" restart="whenNotActive" fill="hold" evtFilter="cancelBubble" nodeType="interactiveSeq">
                <p:stCondLst>
                  <p:cond evt="onClick" delay="0">
                    <p:tgtEl>
                      <p:spTgt spid="9222"/>
                    </p:tgtEl>
                  </p:cond>
                </p:stCondLst>
                <p:endSync evt="end" delay="0">
                  <p:rtn val="all"/>
                </p:endSync>
                <p:childTnLst>
                  <p:par>
                    <p:cTn id="34" fill="hold">
                      <p:stCondLst>
                        <p:cond delay="0"/>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9224"/>
                                        </p:tgtEl>
                                        <p:attrNameLst>
                                          <p:attrName>style.visibility</p:attrName>
                                        </p:attrNameLst>
                                      </p:cBhvr>
                                      <p:to>
                                        <p:strVal val="visible"/>
                                      </p:to>
                                    </p:set>
                                    <p:animEffect transition="in" filter="wheel(1)">
                                      <p:cBhvr>
                                        <p:cTn id="38" dur="2000"/>
                                        <p:tgtEl>
                                          <p:spTgt spid="9224"/>
                                        </p:tgtEl>
                                      </p:cBhvr>
                                    </p:animEffect>
                                  </p:childTnLst>
                                </p:cTn>
                              </p:par>
                            </p:childTnLst>
                          </p:cTn>
                        </p:par>
                        <p:par>
                          <p:cTn id="39" fill="hold">
                            <p:stCondLst>
                              <p:cond delay="2000"/>
                            </p:stCondLst>
                            <p:childTnLst>
                              <p:par>
                                <p:cTn id="40" presetID="17" presetClass="exit" presetSubtype="10" fill="hold" nodeType="afterEffect">
                                  <p:stCondLst>
                                    <p:cond delay="5000"/>
                                  </p:stCondLst>
                                  <p:childTnLst>
                                    <p:anim calcmode="lin" valueType="num">
                                      <p:cBhvr>
                                        <p:cTn id="41" dur="500"/>
                                        <p:tgtEl>
                                          <p:spTgt spid="9224"/>
                                        </p:tgtEl>
                                        <p:attrNameLst>
                                          <p:attrName>ppt_w</p:attrName>
                                        </p:attrNameLst>
                                      </p:cBhvr>
                                      <p:tavLst>
                                        <p:tav tm="0">
                                          <p:val>
                                            <p:strVal val="ppt_w"/>
                                          </p:val>
                                        </p:tav>
                                        <p:tav tm="100000">
                                          <p:val>
                                            <p:fltVal val="0"/>
                                          </p:val>
                                        </p:tav>
                                      </p:tavLst>
                                    </p:anim>
                                    <p:anim calcmode="lin" valueType="num">
                                      <p:cBhvr>
                                        <p:cTn id="42" dur="500"/>
                                        <p:tgtEl>
                                          <p:spTgt spid="9224"/>
                                        </p:tgtEl>
                                        <p:attrNameLst>
                                          <p:attrName>ppt_h</p:attrName>
                                        </p:attrNameLst>
                                      </p:cBhvr>
                                      <p:tavLst>
                                        <p:tav tm="0">
                                          <p:val>
                                            <p:strVal val="ppt_h"/>
                                          </p:val>
                                        </p:tav>
                                        <p:tav tm="100000">
                                          <p:val>
                                            <p:strVal val="ppt_h"/>
                                          </p:val>
                                        </p:tav>
                                      </p:tavLst>
                                    </p:anim>
                                    <p:set>
                                      <p:cBhvr>
                                        <p:cTn id="43" dur="1" fill="hold">
                                          <p:stCondLst>
                                            <p:cond delay="499"/>
                                          </p:stCondLst>
                                        </p:cTn>
                                        <p:tgtEl>
                                          <p:spTgt spid="9224"/>
                                        </p:tgtEl>
                                        <p:attrNameLst>
                                          <p:attrName>style.visibility</p:attrName>
                                        </p:attrNameLst>
                                      </p:cBhvr>
                                      <p:to>
                                        <p:strVal val="hidden"/>
                                      </p:to>
                                    </p:set>
                                  </p:childTnLst>
                                </p:cTn>
                              </p:par>
                            </p:childTnLst>
                          </p:cTn>
                        </p:par>
                      </p:childTnLst>
                    </p:cTn>
                  </p:par>
                </p:childTnLst>
              </p:cTn>
              <p:nextCondLst>
                <p:cond evt="onClick" delay="0">
                  <p:tgtEl>
                    <p:spTgt spid="9222"/>
                  </p:tgtEl>
                </p:cond>
              </p:nextCondLst>
            </p:seq>
            <p:seq concurrent="1" nextAc="seek">
              <p:cTn id="44" restart="whenNotActive" fill="hold" evtFilter="cancelBubble" nodeType="interactiveSeq">
                <p:stCondLst>
                  <p:cond evt="onClick" delay="0">
                    <p:tgtEl>
                      <p:spTgt spid="9218"/>
                    </p:tgtEl>
                  </p:cond>
                </p:stCondLst>
                <p:endSync evt="end" delay="0">
                  <p:rtn val="all"/>
                </p:endSync>
                <p:childTnLst>
                  <p:par>
                    <p:cTn id="45" fill="hold">
                      <p:stCondLst>
                        <p:cond delay="0"/>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9228"/>
                                        </p:tgtEl>
                                        <p:attrNameLst>
                                          <p:attrName>style.visibility</p:attrName>
                                        </p:attrNameLst>
                                      </p:cBhvr>
                                      <p:to>
                                        <p:strVal val="visible"/>
                                      </p:to>
                                    </p:set>
                                    <p:animEffect transition="in" filter="wheel(1)">
                                      <p:cBhvr>
                                        <p:cTn id="49" dur="2000"/>
                                        <p:tgtEl>
                                          <p:spTgt spid="9228"/>
                                        </p:tgtEl>
                                      </p:cBhvr>
                                    </p:animEffect>
                                  </p:childTnLst>
                                </p:cTn>
                              </p:par>
                            </p:childTnLst>
                          </p:cTn>
                        </p:par>
                        <p:par>
                          <p:cTn id="50" fill="hold">
                            <p:stCondLst>
                              <p:cond delay="2000"/>
                            </p:stCondLst>
                            <p:childTnLst>
                              <p:par>
                                <p:cTn id="51" presetID="17" presetClass="exit" presetSubtype="10" fill="hold" nodeType="afterEffect">
                                  <p:stCondLst>
                                    <p:cond delay="5000"/>
                                  </p:stCondLst>
                                  <p:childTnLst>
                                    <p:anim calcmode="lin" valueType="num">
                                      <p:cBhvr>
                                        <p:cTn id="52" dur="500"/>
                                        <p:tgtEl>
                                          <p:spTgt spid="9228"/>
                                        </p:tgtEl>
                                        <p:attrNameLst>
                                          <p:attrName>ppt_w</p:attrName>
                                        </p:attrNameLst>
                                      </p:cBhvr>
                                      <p:tavLst>
                                        <p:tav tm="0">
                                          <p:val>
                                            <p:strVal val="ppt_w"/>
                                          </p:val>
                                        </p:tav>
                                        <p:tav tm="100000">
                                          <p:val>
                                            <p:fltVal val="0"/>
                                          </p:val>
                                        </p:tav>
                                      </p:tavLst>
                                    </p:anim>
                                    <p:anim calcmode="lin" valueType="num">
                                      <p:cBhvr>
                                        <p:cTn id="53" dur="500"/>
                                        <p:tgtEl>
                                          <p:spTgt spid="9228"/>
                                        </p:tgtEl>
                                        <p:attrNameLst>
                                          <p:attrName>ppt_h</p:attrName>
                                        </p:attrNameLst>
                                      </p:cBhvr>
                                      <p:tavLst>
                                        <p:tav tm="0">
                                          <p:val>
                                            <p:strVal val="ppt_h"/>
                                          </p:val>
                                        </p:tav>
                                        <p:tav tm="100000">
                                          <p:val>
                                            <p:strVal val="ppt_h"/>
                                          </p:val>
                                        </p:tav>
                                      </p:tavLst>
                                    </p:anim>
                                    <p:set>
                                      <p:cBhvr>
                                        <p:cTn id="5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466680" y="1828800"/>
            <a:ext cx="4953000" cy="913800"/>
          </a:xfrm>
        </p:spPr>
        <p:txBody>
          <a:bodyPr/>
          <a:lstStyle/>
          <a:p>
            <a:r>
              <a:rPr lang="tr-TR" sz="3200" dirty="0"/>
              <a:t>Sakarya Meydan Muharebesi</a:t>
            </a:r>
            <a:br>
              <a:rPr lang="tr-TR" sz="3200" dirty="0"/>
            </a:br>
            <a:r>
              <a:rPr lang="tr-TR" sz="3200" dirty="0"/>
              <a:t>Kabartması</a:t>
            </a:r>
            <a:endParaRPr lang="en-US" sz="3200" dirty="0"/>
          </a:p>
        </p:txBody>
      </p:sp>
      <p:sp>
        <p:nvSpPr>
          <p:cNvPr id="3" name="Metin kutusu 2"/>
          <p:cNvSpPr txBox="1"/>
          <p:nvPr/>
        </p:nvSpPr>
        <p:spPr>
          <a:xfrm>
            <a:off x="568200" y="2870075"/>
            <a:ext cx="4749960" cy="332398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Kompozisyonun sağında bir genç, iki at, bir kadın ve bir erkek bulunmaktadır. Bunlar, savaşın ilk döneminde düşman saldırıları karşısında evlerini bırakıp yurt savunması için yollara düşmüştür. Bu üçlü grubun önünde çamura batmış bir araba, çabalayan atlar, tekerleği döndürmeye çalışan bir erkek ve iki kadın ile ayakta bir yiğit ve ona bir kılıç sunan diz çökmüş bir kadın vardır. Bu grup figürleri, Sakarya Meydan Muharebesi başlamadan önceki dönemi temsil etmektedir. Bu grubun solunda, yere oturmuş iki kadın ve bir çocuk, düşman istilâsı altında, Türk Ordusu'nu bekleyen halkımızı simgelemektedir. Bu halkın üzerinden uçarak Başkomutan Mustafa Kemal'e çelenk sunan bir zafer meleği vardır. Kompozisyonun sonunda yere oturan kadın vatan anayı, diz çöken genç Sakarya Meydan Muharebesi'ni kazanan Türk Ordusu'nu, meşe ağacı ise zaferi simgelemektedir. Kabartma, İlhan Koman'ın eseridir.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81800" y="1828800"/>
            <a:ext cx="1748730" cy="1181100"/>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71456" y="2915251"/>
            <a:ext cx="6061887" cy="24003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5"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0" name="Yuvarlatılmış Dikdörtgen 9">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37092968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9218"/>
                    </p:tgtEl>
                  </p:cond>
                </p:stCondLst>
                <p:endSync evt="end" delay="0">
                  <p:rtn val="all"/>
                </p:endSync>
                <p:childTnLst>
                  <p:par>
                    <p:cTn id="15" fill="hold">
                      <p:stCondLst>
                        <p:cond delay="0"/>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228"/>
                                        </p:tgtEl>
                                        <p:attrNameLst>
                                          <p:attrName>style.visibility</p:attrName>
                                        </p:attrNameLst>
                                      </p:cBhvr>
                                      <p:to>
                                        <p:strVal val="visible"/>
                                      </p:to>
                                    </p:set>
                                    <p:animEffect transition="in" filter="wheel(1)">
                                      <p:cBhvr>
                                        <p:cTn id="19" dur="2000"/>
                                        <p:tgtEl>
                                          <p:spTgt spid="9228"/>
                                        </p:tgtEl>
                                      </p:cBhvr>
                                    </p:animEffect>
                                  </p:childTnLst>
                                </p:cTn>
                              </p:par>
                            </p:childTnLst>
                          </p:cTn>
                        </p:par>
                        <p:par>
                          <p:cTn id="20" fill="hold">
                            <p:stCondLst>
                              <p:cond delay="2000"/>
                            </p:stCondLst>
                            <p:childTnLst>
                              <p:par>
                                <p:cTn id="21" presetID="17" presetClass="exit" presetSubtype="10" fill="hold" nodeType="afterEffect">
                                  <p:stCondLst>
                                    <p:cond delay="5000"/>
                                  </p:stCondLst>
                                  <p:childTnLst>
                                    <p:anim calcmode="lin" valueType="num">
                                      <p:cBhvr>
                                        <p:cTn id="22" dur="500"/>
                                        <p:tgtEl>
                                          <p:spTgt spid="9228"/>
                                        </p:tgtEl>
                                        <p:attrNameLst>
                                          <p:attrName>ppt_w</p:attrName>
                                        </p:attrNameLst>
                                      </p:cBhvr>
                                      <p:tavLst>
                                        <p:tav tm="0">
                                          <p:val>
                                            <p:strVal val="ppt_w"/>
                                          </p:val>
                                        </p:tav>
                                        <p:tav tm="100000">
                                          <p:val>
                                            <p:fltVal val="0"/>
                                          </p:val>
                                        </p:tav>
                                      </p:tavLst>
                                    </p:anim>
                                    <p:anim calcmode="lin" valueType="num">
                                      <p:cBhvr>
                                        <p:cTn id="23" dur="500"/>
                                        <p:tgtEl>
                                          <p:spTgt spid="9228"/>
                                        </p:tgtEl>
                                        <p:attrNameLst>
                                          <p:attrName>ppt_h</p:attrName>
                                        </p:attrNameLst>
                                      </p:cBhvr>
                                      <p:tavLst>
                                        <p:tav tm="0">
                                          <p:val>
                                            <p:strVal val="ppt_h"/>
                                          </p:val>
                                        </p:tav>
                                        <p:tav tm="100000">
                                          <p:val>
                                            <p:strVal val="ppt_h"/>
                                          </p:val>
                                        </p:tav>
                                      </p:tavLst>
                                    </p:anim>
                                    <p:set>
                                      <p:cBhvr>
                                        <p:cTn id="2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466680" y="1828800"/>
            <a:ext cx="4953000" cy="913800"/>
          </a:xfrm>
        </p:spPr>
        <p:txBody>
          <a:bodyPr/>
          <a:lstStyle/>
          <a:p>
            <a:r>
              <a:rPr lang="tr-TR" sz="3200" dirty="0"/>
              <a:t>Başkomutan Meydan Muharebesi Kabartması</a:t>
            </a:r>
            <a:endParaRPr lang="en-US" sz="3200" dirty="0"/>
          </a:p>
        </p:txBody>
      </p:sp>
      <p:sp>
        <p:nvSpPr>
          <p:cNvPr id="3" name="Metin kutusu 2"/>
          <p:cNvSpPr txBox="1"/>
          <p:nvPr/>
        </p:nvSpPr>
        <p:spPr>
          <a:xfrm>
            <a:off x="584040" y="3013919"/>
            <a:ext cx="4749960" cy="310854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Kompozisyonun solunda yer alan bir köylü kadın, bir erkek çocuk ve bir attan oluşan grup milletçe savaşa hazırlık dönemini temsil etmektedir. Sonraki bölümde; Atatürk bir elini ileri uzatmış ve "Ordular ilk hedefiniz Akdeniz'dir, ileri!" diyerek ordularımıza hedefi göstermektedir. </a:t>
            </a:r>
          </a:p>
          <a:p>
            <a:endParaRPr lang="tr-TR" sz="1400" dirty="0">
              <a:solidFill>
                <a:srgbClr val="000000"/>
              </a:solidFill>
            </a:endParaRPr>
          </a:p>
          <a:p>
            <a:r>
              <a:rPr lang="tr-TR" sz="1400" dirty="0">
                <a:solidFill>
                  <a:srgbClr val="000000"/>
                </a:solidFill>
              </a:rPr>
              <a:t>Öndeki melek, Ata'nın emrini borusu ile uzak ufuklara iletmektedir. Bundan sonraki bölümde, Atatürk'ün emrini yerine getiren Türk ordusunun fedakarlıklarını ve kahramanlıklarını temsil eden kabartmada, vurulup düşen bir erin elindeki bayrağı kavrayan bir yiğit ile siperde elinde kalkan ve kılıçlı bir asker Türk Ordusu'nun taarruzunu sembolize etmektedir. Önde ise elinde Türk bayrağı ile Türk Ordusu'nu çağıran zafer meleği bulunmaktadır. Kabartma, Zühtü </a:t>
            </a:r>
            <a:r>
              <a:rPr lang="tr-TR" sz="1400" dirty="0" err="1">
                <a:solidFill>
                  <a:srgbClr val="000000"/>
                </a:solidFill>
              </a:rPr>
              <a:t>Müridoğlu'nun</a:t>
            </a:r>
            <a:r>
              <a:rPr lang="tr-TR" sz="1400" dirty="0">
                <a:solidFill>
                  <a:srgbClr val="000000"/>
                </a:solidFill>
              </a:rPr>
              <a:t> eseridir.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81800" y="1875525"/>
            <a:ext cx="1748730" cy="1172475"/>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316290" y="2057400"/>
            <a:ext cx="5972220" cy="394730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5"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0" name="Yuvarlatılmış Dikdörtgen 9">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34191167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9218"/>
                    </p:tgtEl>
                  </p:cond>
                </p:stCondLst>
                <p:endSync evt="end" delay="0">
                  <p:rtn val="all"/>
                </p:endSync>
                <p:childTnLst>
                  <p:par>
                    <p:cTn id="15" fill="hold">
                      <p:stCondLst>
                        <p:cond delay="0"/>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228"/>
                                        </p:tgtEl>
                                        <p:attrNameLst>
                                          <p:attrName>style.visibility</p:attrName>
                                        </p:attrNameLst>
                                      </p:cBhvr>
                                      <p:to>
                                        <p:strVal val="visible"/>
                                      </p:to>
                                    </p:set>
                                    <p:animEffect transition="in" filter="wheel(1)">
                                      <p:cBhvr>
                                        <p:cTn id="19" dur="2000"/>
                                        <p:tgtEl>
                                          <p:spTgt spid="9228"/>
                                        </p:tgtEl>
                                      </p:cBhvr>
                                    </p:animEffect>
                                  </p:childTnLst>
                                </p:cTn>
                              </p:par>
                            </p:childTnLst>
                          </p:cTn>
                        </p:par>
                        <p:par>
                          <p:cTn id="20" fill="hold">
                            <p:stCondLst>
                              <p:cond delay="2000"/>
                            </p:stCondLst>
                            <p:childTnLst>
                              <p:par>
                                <p:cTn id="21" presetID="17" presetClass="exit" presetSubtype="10" fill="hold" nodeType="afterEffect">
                                  <p:stCondLst>
                                    <p:cond delay="5000"/>
                                  </p:stCondLst>
                                  <p:childTnLst>
                                    <p:anim calcmode="lin" valueType="num">
                                      <p:cBhvr>
                                        <p:cTn id="22" dur="500"/>
                                        <p:tgtEl>
                                          <p:spTgt spid="9228"/>
                                        </p:tgtEl>
                                        <p:attrNameLst>
                                          <p:attrName>ppt_w</p:attrName>
                                        </p:attrNameLst>
                                      </p:cBhvr>
                                      <p:tavLst>
                                        <p:tav tm="0">
                                          <p:val>
                                            <p:strVal val="ppt_w"/>
                                          </p:val>
                                        </p:tav>
                                        <p:tav tm="100000">
                                          <p:val>
                                            <p:fltVal val="0"/>
                                          </p:val>
                                        </p:tav>
                                      </p:tavLst>
                                    </p:anim>
                                    <p:anim calcmode="lin" valueType="num">
                                      <p:cBhvr>
                                        <p:cTn id="23" dur="500"/>
                                        <p:tgtEl>
                                          <p:spTgt spid="9228"/>
                                        </p:tgtEl>
                                        <p:attrNameLst>
                                          <p:attrName>ppt_h</p:attrName>
                                        </p:attrNameLst>
                                      </p:cBhvr>
                                      <p:tavLst>
                                        <p:tav tm="0">
                                          <p:val>
                                            <p:strVal val="ppt_h"/>
                                          </p:val>
                                        </p:tav>
                                        <p:tav tm="100000">
                                          <p:val>
                                            <p:strVal val="ppt_h"/>
                                          </p:val>
                                        </p:tav>
                                      </p:tavLst>
                                    </p:anim>
                                    <p:set>
                                      <p:cBhvr>
                                        <p:cTn id="2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466680" y="1828800"/>
            <a:ext cx="4953000" cy="913800"/>
          </a:xfrm>
        </p:spPr>
        <p:txBody>
          <a:bodyPr/>
          <a:lstStyle/>
          <a:p>
            <a:r>
              <a:rPr lang="tr-TR" sz="4000" dirty="0"/>
              <a:t>Mozole</a:t>
            </a:r>
            <a:endParaRPr lang="en-US" sz="4000" dirty="0"/>
          </a:p>
        </p:txBody>
      </p:sp>
      <p:sp>
        <p:nvSpPr>
          <p:cNvPr id="3" name="Metin kutusu 2"/>
          <p:cNvSpPr txBox="1"/>
          <p:nvPr/>
        </p:nvSpPr>
        <p:spPr>
          <a:xfrm>
            <a:off x="736440" y="3013919"/>
            <a:ext cx="4216560" cy="310854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Anıtkabir'in en önemli bölümü olan mozoleye çıkan 42 basamaklı merdivenlerin ortasında "hitabet kürsüsü" yer almaktadır.</a:t>
            </a:r>
          </a:p>
          <a:p>
            <a:endParaRPr lang="tr-TR" sz="1400" dirty="0">
              <a:solidFill>
                <a:srgbClr val="000000"/>
              </a:solidFill>
            </a:endParaRPr>
          </a:p>
          <a:p>
            <a:r>
              <a:rPr lang="tr-TR" sz="1400" dirty="0">
                <a:solidFill>
                  <a:srgbClr val="000000"/>
                </a:solidFill>
              </a:rPr>
              <a:t>Kürsü, Kenan </a:t>
            </a:r>
            <a:r>
              <a:rPr lang="tr-TR" sz="1400" dirty="0" err="1">
                <a:solidFill>
                  <a:srgbClr val="000000"/>
                </a:solidFill>
              </a:rPr>
              <a:t>Yontuç'un</a:t>
            </a:r>
            <a:r>
              <a:rPr lang="tr-TR" sz="1400" dirty="0">
                <a:solidFill>
                  <a:srgbClr val="000000"/>
                </a:solidFill>
              </a:rPr>
              <a:t> eseridir. </a:t>
            </a:r>
          </a:p>
          <a:p>
            <a:endParaRPr lang="tr-TR" sz="1400" dirty="0">
              <a:solidFill>
                <a:srgbClr val="000000"/>
              </a:solidFill>
            </a:endParaRPr>
          </a:p>
          <a:p>
            <a:r>
              <a:rPr lang="tr-TR" sz="1400" dirty="0">
                <a:solidFill>
                  <a:srgbClr val="000000"/>
                </a:solidFill>
              </a:rPr>
              <a:t>Mozole 72 x 52 x 17 metre boyutlarında, dikdörtgen bir plan üzerine kurulmuş olup, ön ve arka 8, yan cephelerde 14 adet 14,40 metre yüksekliğinde kolonlarla çevrelenmiştir. </a:t>
            </a:r>
          </a:p>
          <a:p>
            <a:endParaRPr lang="tr-TR" sz="1400" dirty="0">
              <a:solidFill>
                <a:srgbClr val="000000"/>
              </a:solidFill>
            </a:endParaRPr>
          </a:p>
          <a:p>
            <a:r>
              <a:rPr lang="tr-TR" sz="1400" dirty="0">
                <a:solidFill>
                  <a:srgbClr val="000000"/>
                </a:solidFill>
              </a:rPr>
              <a:t>Mozole cephesinde, solda Atatürk'ün Türk gençliğine hitabı, sağda ise Cumhuriyet'in kuruluşunun 10. yıl dönümünde söylediği nutku yer almaktadır.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858000" y="1875525"/>
            <a:ext cx="1579815" cy="1172475"/>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330600" y="1447800"/>
            <a:ext cx="5943599" cy="445769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5"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0" name="Yuvarlatılmış Dikdörtgen 9">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37677023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9218"/>
                    </p:tgtEl>
                  </p:cond>
                </p:stCondLst>
                <p:endSync evt="end" delay="0">
                  <p:rtn val="all"/>
                </p:endSync>
                <p:childTnLst>
                  <p:par>
                    <p:cTn id="15" fill="hold">
                      <p:stCondLst>
                        <p:cond delay="0"/>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228"/>
                                        </p:tgtEl>
                                        <p:attrNameLst>
                                          <p:attrName>style.visibility</p:attrName>
                                        </p:attrNameLst>
                                      </p:cBhvr>
                                      <p:to>
                                        <p:strVal val="visible"/>
                                      </p:to>
                                    </p:set>
                                    <p:animEffect transition="in" filter="wheel(1)">
                                      <p:cBhvr>
                                        <p:cTn id="19" dur="2000"/>
                                        <p:tgtEl>
                                          <p:spTgt spid="9228"/>
                                        </p:tgtEl>
                                      </p:cBhvr>
                                    </p:animEffect>
                                  </p:childTnLst>
                                </p:cTn>
                              </p:par>
                            </p:childTnLst>
                          </p:cTn>
                        </p:par>
                        <p:par>
                          <p:cTn id="20" fill="hold">
                            <p:stCondLst>
                              <p:cond delay="2000"/>
                            </p:stCondLst>
                            <p:childTnLst>
                              <p:par>
                                <p:cTn id="21" presetID="17" presetClass="exit" presetSubtype="10" fill="hold" nodeType="afterEffect">
                                  <p:stCondLst>
                                    <p:cond delay="5000"/>
                                  </p:stCondLst>
                                  <p:childTnLst>
                                    <p:anim calcmode="lin" valueType="num">
                                      <p:cBhvr>
                                        <p:cTn id="22" dur="500"/>
                                        <p:tgtEl>
                                          <p:spTgt spid="9228"/>
                                        </p:tgtEl>
                                        <p:attrNameLst>
                                          <p:attrName>ppt_w</p:attrName>
                                        </p:attrNameLst>
                                      </p:cBhvr>
                                      <p:tavLst>
                                        <p:tav tm="0">
                                          <p:val>
                                            <p:strVal val="ppt_w"/>
                                          </p:val>
                                        </p:tav>
                                        <p:tav tm="100000">
                                          <p:val>
                                            <p:fltVal val="0"/>
                                          </p:val>
                                        </p:tav>
                                      </p:tavLst>
                                    </p:anim>
                                    <p:anim calcmode="lin" valueType="num">
                                      <p:cBhvr>
                                        <p:cTn id="23" dur="500"/>
                                        <p:tgtEl>
                                          <p:spTgt spid="9228"/>
                                        </p:tgtEl>
                                        <p:attrNameLst>
                                          <p:attrName>ppt_h</p:attrName>
                                        </p:attrNameLst>
                                      </p:cBhvr>
                                      <p:tavLst>
                                        <p:tav tm="0">
                                          <p:val>
                                            <p:strVal val="ppt_h"/>
                                          </p:val>
                                        </p:tav>
                                        <p:tav tm="100000">
                                          <p:val>
                                            <p:strVal val="ppt_h"/>
                                          </p:val>
                                        </p:tav>
                                      </p:tavLst>
                                    </p:anim>
                                    <p:set>
                                      <p:cBhvr>
                                        <p:cTn id="2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466680" y="1828800"/>
            <a:ext cx="4953000" cy="913800"/>
          </a:xfrm>
        </p:spPr>
        <p:txBody>
          <a:bodyPr/>
          <a:lstStyle/>
          <a:p>
            <a:r>
              <a:rPr lang="tr-TR" sz="4000" dirty="0"/>
              <a:t>Şeref Holü</a:t>
            </a:r>
            <a:endParaRPr lang="en-US" sz="4000" dirty="0"/>
          </a:p>
        </p:txBody>
      </p:sp>
      <p:sp>
        <p:nvSpPr>
          <p:cNvPr id="3" name="Metin kutusu 2"/>
          <p:cNvSpPr txBox="1"/>
          <p:nvPr/>
        </p:nvSpPr>
        <p:spPr>
          <a:xfrm>
            <a:off x="736440" y="3013919"/>
            <a:ext cx="4216560" cy="310854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Şeref holüne bronz kapılardan girilir. </a:t>
            </a:r>
          </a:p>
          <a:p>
            <a:endParaRPr lang="tr-TR" sz="1400" dirty="0">
              <a:solidFill>
                <a:srgbClr val="000000"/>
              </a:solidFill>
            </a:endParaRPr>
          </a:p>
          <a:p>
            <a:r>
              <a:rPr lang="tr-TR" sz="1400" dirty="0">
                <a:solidFill>
                  <a:srgbClr val="000000"/>
                </a:solidFill>
              </a:rPr>
              <a:t>Girişte sağda Atatürk'ün 29 Ekim 1938 tarihli Türk Ordusu'na son mesajı, solda ise ikinci Cumhurbaşkanı İsmet İnönü'nün Atatürk'ün ölümü üzerine yayımladığı 21 Kasım 1938 tarihli "Türk milletine taziye mesajı" yer almaktadır. </a:t>
            </a:r>
          </a:p>
          <a:p>
            <a:endParaRPr lang="tr-TR" sz="1400" dirty="0">
              <a:solidFill>
                <a:srgbClr val="000000"/>
              </a:solidFill>
            </a:endParaRPr>
          </a:p>
          <a:p>
            <a:r>
              <a:rPr lang="tr-TR" sz="1400" dirty="0">
                <a:solidFill>
                  <a:srgbClr val="000000"/>
                </a:solidFill>
              </a:rPr>
              <a:t>Bu iki yazıt, Atatürk'ün doğumunun 100. yılı olan 1981'de yazılmıştır. </a:t>
            </a:r>
          </a:p>
          <a:p>
            <a:endParaRPr lang="tr-TR" sz="1400" dirty="0">
              <a:solidFill>
                <a:srgbClr val="000000"/>
              </a:solidFill>
            </a:endParaRPr>
          </a:p>
          <a:p>
            <a:r>
              <a:rPr lang="tr-TR" sz="1400" dirty="0">
                <a:solidFill>
                  <a:srgbClr val="000000"/>
                </a:solidFill>
              </a:rPr>
              <a:t>Şeref </a:t>
            </a:r>
            <a:r>
              <a:rPr lang="tr-TR" sz="1400" dirty="0" err="1">
                <a:solidFill>
                  <a:srgbClr val="000000"/>
                </a:solidFill>
              </a:rPr>
              <a:t>Holü'nün</a:t>
            </a:r>
            <a:r>
              <a:rPr lang="tr-TR" sz="1400" dirty="0">
                <a:solidFill>
                  <a:srgbClr val="000000"/>
                </a:solidFill>
              </a:rPr>
              <a:t> 27 kirişten oluşan tavanı ile yan galeri tavanları 15-16'ncı yüzyıl Osmanlı halı ve kilim motiflerinden oluşan mozaiklerle süslenmiştir.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93368" y="1828800"/>
            <a:ext cx="1688374" cy="1185119"/>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257203" y="2360871"/>
            <a:ext cx="6090393" cy="37311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5"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0" name="Yuvarlatılmış Dikdörtgen 9">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42565121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9218"/>
                    </p:tgtEl>
                  </p:cond>
                </p:stCondLst>
                <p:endSync evt="end" delay="0">
                  <p:rtn val="all"/>
                </p:endSync>
                <p:childTnLst>
                  <p:par>
                    <p:cTn id="15" fill="hold">
                      <p:stCondLst>
                        <p:cond delay="0"/>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228"/>
                                        </p:tgtEl>
                                        <p:attrNameLst>
                                          <p:attrName>style.visibility</p:attrName>
                                        </p:attrNameLst>
                                      </p:cBhvr>
                                      <p:to>
                                        <p:strVal val="visible"/>
                                      </p:to>
                                    </p:set>
                                    <p:animEffect transition="in" filter="wheel(1)">
                                      <p:cBhvr>
                                        <p:cTn id="19" dur="2000"/>
                                        <p:tgtEl>
                                          <p:spTgt spid="9228"/>
                                        </p:tgtEl>
                                      </p:cBhvr>
                                    </p:animEffect>
                                  </p:childTnLst>
                                </p:cTn>
                              </p:par>
                            </p:childTnLst>
                          </p:cTn>
                        </p:par>
                        <p:par>
                          <p:cTn id="20" fill="hold">
                            <p:stCondLst>
                              <p:cond delay="2000"/>
                            </p:stCondLst>
                            <p:childTnLst>
                              <p:par>
                                <p:cTn id="21" presetID="17" presetClass="exit" presetSubtype="10" fill="hold" nodeType="afterEffect">
                                  <p:stCondLst>
                                    <p:cond delay="5000"/>
                                  </p:stCondLst>
                                  <p:childTnLst>
                                    <p:anim calcmode="lin" valueType="num">
                                      <p:cBhvr>
                                        <p:cTn id="22" dur="500"/>
                                        <p:tgtEl>
                                          <p:spTgt spid="9228"/>
                                        </p:tgtEl>
                                        <p:attrNameLst>
                                          <p:attrName>ppt_w</p:attrName>
                                        </p:attrNameLst>
                                      </p:cBhvr>
                                      <p:tavLst>
                                        <p:tav tm="0">
                                          <p:val>
                                            <p:strVal val="ppt_w"/>
                                          </p:val>
                                        </p:tav>
                                        <p:tav tm="100000">
                                          <p:val>
                                            <p:fltVal val="0"/>
                                          </p:val>
                                        </p:tav>
                                      </p:tavLst>
                                    </p:anim>
                                    <p:anim calcmode="lin" valueType="num">
                                      <p:cBhvr>
                                        <p:cTn id="23" dur="500"/>
                                        <p:tgtEl>
                                          <p:spTgt spid="9228"/>
                                        </p:tgtEl>
                                        <p:attrNameLst>
                                          <p:attrName>ppt_h</p:attrName>
                                        </p:attrNameLst>
                                      </p:cBhvr>
                                      <p:tavLst>
                                        <p:tav tm="0">
                                          <p:val>
                                            <p:strVal val="ppt_h"/>
                                          </p:val>
                                        </p:tav>
                                        <p:tav tm="100000">
                                          <p:val>
                                            <p:strVal val="ppt_h"/>
                                          </p:val>
                                        </p:tav>
                                      </p:tavLst>
                                    </p:anim>
                                    <p:set>
                                      <p:cBhvr>
                                        <p:cTn id="2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466680" y="1828800"/>
            <a:ext cx="4953000" cy="913800"/>
          </a:xfrm>
        </p:spPr>
        <p:txBody>
          <a:bodyPr/>
          <a:lstStyle/>
          <a:p>
            <a:r>
              <a:rPr lang="tr-TR" sz="4000" dirty="0"/>
              <a:t>Mezar Odası</a:t>
            </a:r>
            <a:endParaRPr lang="en-US" sz="4000" dirty="0"/>
          </a:p>
        </p:txBody>
      </p:sp>
      <p:sp>
        <p:nvSpPr>
          <p:cNvPr id="3" name="Metin kutusu 2"/>
          <p:cNvSpPr txBox="1"/>
          <p:nvPr/>
        </p:nvSpPr>
        <p:spPr>
          <a:xfrm>
            <a:off x="780300" y="3276600"/>
            <a:ext cx="4216560"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Atatürk’ün aziz </a:t>
            </a:r>
            <a:r>
              <a:rPr lang="tr-TR" sz="1400" dirty="0" err="1">
                <a:solidFill>
                  <a:srgbClr val="000000"/>
                </a:solidFill>
              </a:rPr>
              <a:t>naaş’ı</a:t>
            </a:r>
            <a:r>
              <a:rPr lang="tr-TR" sz="1400" dirty="0">
                <a:solidFill>
                  <a:srgbClr val="000000"/>
                </a:solidFill>
              </a:rPr>
              <a:t>, </a:t>
            </a:r>
            <a:r>
              <a:rPr lang="tr-TR" sz="1400" dirty="0" err="1">
                <a:solidFill>
                  <a:srgbClr val="000000"/>
                </a:solidFill>
              </a:rPr>
              <a:t>Mozole’nin</a:t>
            </a:r>
            <a:r>
              <a:rPr lang="tr-TR" sz="1400" dirty="0">
                <a:solidFill>
                  <a:srgbClr val="000000"/>
                </a:solidFill>
              </a:rPr>
              <a:t> zemin katında doğrudan doğruya toprağa kazılmış bir mezarda bulunmaktadır. </a:t>
            </a:r>
          </a:p>
          <a:p>
            <a:endParaRPr lang="tr-TR" sz="1400" dirty="0">
              <a:solidFill>
                <a:srgbClr val="000000"/>
              </a:solidFill>
            </a:endParaRPr>
          </a:p>
          <a:p>
            <a:r>
              <a:rPr lang="tr-TR" sz="1400" dirty="0" err="1">
                <a:solidFill>
                  <a:srgbClr val="000000"/>
                </a:solidFill>
              </a:rPr>
              <a:t>Mozole’nin</a:t>
            </a:r>
            <a:r>
              <a:rPr lang="tr-TR" sz="1400" dirty="0">
                <a:solidFill>
                  <a:srgbClr val="000000"/>
                </a:solidFill>
              </a:rPr>
              <a:t> birinci katı olan Şeref </a:t>
            </a:r>
            <a:r>
              <a:rPr lang="tr-TR" sz="1400" dirty="0" err="1">
                <a:solidFill>
                  <a:srgbClr val="000000"/>
                </a:solidFill>
              </a:rPr>
              <a:t>Holü’ndeki</a:t>
            </a:r>
            <a:r>
              <a:rPr lang="tr-TR" sz="1400" dirty="0">
                <a:solidFill>
                  <a:srgbClr val="000000"/>
                </a:solidFill>
              </a:rPr>
              <a:t> sembolik lahit taşının tam altında bulunan mezar odası Selçuklu ve Osmanlı türbe mimarisi tarzında sekizgen planlı olup, piramidal külahlı tavanı geometrik motifli mozaiklerle süslenmiştir.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93368" y="1828801"/>
            <a:ext cx="1688374" cy="1219200"/>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298827" y="2083619"/>
            <a:ext cx="6007145" cy="37311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5"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0" name="Yuvarlatılmış Dikdörtgen 9">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37876322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9218"/>
                    </p:tgtEl>
                  </p:cond>
                </p:stCondLst>
                <p:endSync evt="end" delay="0">
                  <p:rtn val="all"/>
                </p:endSync>
                <p:childTnLst>
                  <p:par>
                    <p:cTn id="15" fill="hold">
                      <p:stCondLst>
                        <p:cond delay="0"/>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228"/>
                                        </p:tgtEl>
                                        <p:attrNameLst>
                                          <p:attrName>style.visibility</p:attrName>
                                        </p:attrNameLst>
                                      </p:cBhvr>
                                      <p:to>
                                        <p:strVal val="visible"/>
                                      </p:to>
                                    </p:set>
                                    <p:animEffect transition="in" filter="wheel(1)">
                                      <p:cBhvr>
                                        <p:cTn id="19" dur="2000"/>
                                        <p:tgtEl>
                                          <p:spTgt spid="9228"/>
                                        </p:tgtEl>
                                      </p:cBhvr>
                                    </p:animEffect>
                                  </p:childTnLst>
                                </p:cTn>
                              </p:par>
                            </p:childTnLst>
                          </p:cTn>
                        </p:par>
                        <p:par>
                          <p:cTn id="20" fill="hold">
                            <p:stCondLst>
                              <p:cond delay="2000"/>
                            </p:stCondLst>
                            <p:childTnLst>
                              <p:par>
                                <p:cTn id="21" presetID="17" presetClass="exit" presetSubtype="10" fill="hold" nodeType="afterEffect">
                                  <p:stCondLst>
                                    <p:cond delay="5000"/>
                                  </p:stCondLst>
                                  <p:childTnLst>
                                    <p:anim calcmode="lin" valueType="num">
                                      <p:cBhvr>
                                        <p:cTn id="22" dur="500"/>
                                        <p:tgtEl>
                                          <p:spTgt spid="9228"/>
                                        </p:tgtEl>
                                        <p:attrNameLst>
                                          <p:attrName>ppt_w</p:attrName>
                                        </p:attrNameLst>
                                      </p:cBhvr>
                                      <p:tavLst>
                                        <p:tav tm="0">
                                          <p:val>
                                            <p:strVal val="ppt_w"/>
                                          </p:val>
                                        </p:tav>
                                        <p:tav tm="100000">
                                          <p:val>
                                            <p:fltVal val="0"/>
                                          </p:val>
                                        </p:tav>
                                      </p:tavLst>
                                    </p:anim>
                                    <p:anim calcmode="lin" valueType="num">
                                      <p:cBhvr>
                                        <p:cTn id="23" dur="500"/>
                                        <p:tgtEl>
                                          <p:spTgt spid="9228"/>
                                        </p:tgtEl>
                                        <p:attrNameLst>
                                          <p:attrName>ppt_h</p:attrName>
                                        </p:attrNameLst>
                                      </p:cBhvr>
                                      <p:tavLst>
                                        <p:tav tm="0">
                                          <p:val>
                                            <p:strVal val="ppt_h"/>
                                          </p:val>
                                        </p:tav>
                                        <p:tav tm="100000">
                                          <p:val>
                                            <p:strVal val="ppt_h"/>
                                          </p:val>
                                        </p:tav>
                                      </p:tavLst>
                                    </p:anim>
                                    <p:set>
                                      <p:cBhvr>
                                        <p:cTn id="2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466680" y="1828800"/>
            <a:ext cx="4953000" cy="913800"/>
          </a:xfrm>
        </p:spPr>
        <p:txBody>
          <a:bodyPr/>
          <a:lstStyle/>
          <a:p>
            <a:r>
              <a:rPr lang="tr-TR" sz="4000" dirty="0"/>
              <a:t>Atatürk’ün Lahdi</a:t>
            </a:r>
            <a:endParaRPr lang="en-US" sz="4000" dirty="0"/>
          </a:p>
        </p:txBody>
      </p:sp>
      <p:sp>
        <p:nvSpPr>
          <p:cNvPr id="3" name="Metin kutusu 2"/>
          <p:cNvSpPr txBox="1"/>
          <p:nvPr/>
        </p:nvSpPr>
        <p:spPr>
          <a:xfrm>
            <a:off x="762120" y="3289755"/>
            <a:ext cx="4216560"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Şeref holüne girişte tam karşıda büyük pencerenin yer aldığı nişin içinde, </a:t>
            </a:r>
            <a:r>
              <a:rPr lang="tr-TR" sz="1400" dirty="0" err="1">
                <a:solidFill>
                  <a:srgbClr val="000000"/>
                </a:solidFill>
              </a:rPr>
              <a:t>ATATÜRK'ün</a:t>
            </a:r>
            <a:r>
              <a:rPr lang="tr-TR" sz="1400" dirty="0">
                <a:solidFill>
                  <a:srgbClr val="000000"/>
                </a:solidFill>
              </a:rPr>
              <a:t> sembolik lahdi bulunmaktadır. </a:t>
            </a:r>
          </a:p>
          <a:p>
            <a:endParaRPr lang="tr-TR" sz="1400" dirty="0">
              <a:solidFill>
                <a:srgbClr val="000000"/>
              </a:solidFill>
            </a:endParaRPr>
          </a:p>
          <a:p>
            <a:r>
              <a:rPr lang="tr-TR" sz="1400" dirty="0">
                <a:solidFill>
                  <a:srgbClr val="000000"/>
                </a:solidFill>
              </a:rPr>
              <a:t>Lahit taşı tek parça kırmızı mermer olup, 40 ton ağırlığındadır. </a:t>
            </a:r>
          </a:p>
          <a:p>
            <a:endParaRPr lang="tr-TR" sz="1400" dirty="0">
              <a:solidFill>
                <a:srgbClr val="000000"/>
              </a:solidFill>
            </a:endParaRPr>
          </a:p>
          <a:p>
            <a:r>
              <a:rPr lang="tr-TR" sz="1400" dirty="0">
                <a:solidFill>
                  <a:srgbClr val="000000"/>
                </a:solidFill>
              </a:rPr>
              <a:t>Lahit taşının yer aldığı bölüm ise beyaz Afyon mermeri ile kaplıdır.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824755" y="1828801"/>
            <a:ext cx="16256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408612" y="1828800"/>
            <a:ext cx="5713606" cy="428520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5"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0" name="Yuvarlatılmış Dikdörtgen 9">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20283376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9218"/>
                    </p:tgtEl>
                  </p:cond>
                </p:stCondLst>
                <p:endSync evt="end" delay="0">
                  <p:rtn val="all"/>
                </p:endSync>
                <p:childTnLst>
                  <p:par>
                    <p:cTn id="15" fill="hold">
                      <p:stCondLst>
                        <p:cond delay="0"/>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228"/>
                                        </p:tgtEl>
                                        <p:attrNameLst>
                                          <p:attrName>style.visibility</p:attrName>
                                        </p:attrNameLst>
                                      </p:cBhvr>
                                      <p:to>
                                        <p:strVal val="visible"/>
                                      </p:to>
                                    </p:set>
                                    <p:animEffect transition="in" filter="wheel(1)">
                                      <p:cBhvr>
                                        <p:cTn id="19" dur="2000"/>
                                        <p:tgtEl>
                                          <p:spTgt spid="9228"/>
                                        </p:tgtEl>
                                      </p:cBhvr>
                                    </p:animEffect>
                                  </p:childTnLst>
                                </p:cTn>
                              </p:par>
                            </p:childTnLst>
                          </p:cTn>
                        </p:par>
                        <p:par>
                          <p:cTn id="20" fill="hold">
                            <p:stCondLst>
                              <p:cond delay="2000"/>
                            </p:stCondLst>
                            <p:childTnLst>
                              <p:par>
                                <p:cTn id="21" presetID="17" presetClass="exit" presetSubtype="10" fill="hold" nodeType="afterEffect">
                                  <p:stCondLst>
                                    <p:cond delay="5000"/>
                                  </p:stCondLst>
                                  <p:childTnLst>
                                    <p:anim calcmode="lin" valueType="num">
                                      <p:cBhvr>
                                        <p:cTn id="22" dur="500"/>
                                        <p:tgtEl>
                                          <p:spTgt spid="9228"/>
                                        </p:tgtEl>
                                        <p:attrNameLst>
                                          <p:attrName>ppt_w</p:attrName>
                                        </p:attrNameLst>
                                      </p:cBhvr>
                                      <p:tavLst>
                                        <p:tav tm="0">
                                          <p:val>
                                            <p:strVal val="ppt_w"/>
                                          </p:val>
                                        </p:tav>
                                        <p:tav tm="100000">
                                          <p:val>
                                            <p:fltVal val="0"/>
                                          </p:val>
                                        </p:tav>
                                      </p:tavLst>
                                    </p:anim>
                                    <p:anim calcmode="lin" valueType="num">
                                      <p:cBhvr>
                                        <p:cTn id="23" dur="500"/>
                                        <p:tgtEl>
                                          <p:spTgt spid="9228"/>
                                        </p:tgtEl>
                                        <p:attrNameLst>
                                          <p:attrName>ppt_h</p:attrName>
                                        </p:attrNameLst>
                                      </p:cBhvr>
                                      <p:tavLst>
                                        <p:tav tm="0">
                                          <p:val>
                                            <p:strVal val="ppt_h"/>
                                          </p:val>
                                        </p:tav>
                                        <p:tav tm="100000">
                                          <p:val>
                                            <p:strVal val="ppt_h"/>
                                          </p:val>
                                        </p:tav>
                                      </p:tavLst>
                                    </p:anim>
                                    <p:set>
                                      <p:cBhvr>
                                        <p:cTn id="2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466680" y="1828800"/>
            <a:ext cx="4953000" cy="913800"/>
          </a:xfrm>
        </p:spPr>
        <p:txBody>
          <a:bodyPr/>
          <a:lstStyle/>
          <a:p>
            <a:r>
              <a:rPr lang="tr-TR" sz="4000" dirty="0"/>
              <a:t>Aslan Heykel Grubu</a:t>
            </a:r>
            <a:endParaRPr lang="en-US" sz="4000" dirty="0"/>
          </a:p>
        </p:txBody>
      </p:sp>
      <p:sp>
        <p:nvSpPr>
          <p:cNvPr id="3" name="Metin kutusu 2"/>
          <p:cNvSpPr txBox="1"/>
          <p:nvPr/>
        </p:nvSpPr>
        <p:spPr>
          <a:xfrm>
            <a:off x="757440" y="2985418"/>
            <a:ext cx="4216560" cy="310854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Ziyaretçileri Atatürk'ün yüce huzuruna hazırlamak için yapılmış olan 262 m. uzunluğundaki yolun iki yanında oturmuş pozisyonda Türklerde 24  Oğuz Boyunu temsil eden aslan heykeli bulunmaktadır.</a:t>
            </a:r>
          </a:p>
          <a:p>
            <a:endParaRPr lang="tr-TR" sz="1400" dirty="0">
              <a:solidFill>
                <a:srgbClr val="000000"/>
              </a:solidFill>
            </a:endParaRPr>
          </a:p>
          <a:p>
            <a:r>
              <a:rPr lang="tr-TR" sz="1400" dirty="0">
                <a:solidFill>
                  <a:srgbClr val="000000"/>
                </a:solidFill>
              </a:rPr>
              <a:t>Anadolu'nun eski uygarlıklarından Hititler' de ve Türk mitolojisinde kudreti simgeleyen aslanlar, Türk Milletinin birlik ve bütünlüğünü temsilen çift yapılmışlardır. </a:t>
            </a:r>
          </a:p>
          <a:p>
            <a:endParaRPr lang="tr-TR" sz="1400" dirty="0">
              <a:solidFill>
                <a:srgbClr val="000000"/>
              </a:solidFill>
            </a:endParaRPr>
          </a:p>
          <a:p>
            <a:r>
              <a:rPr lang="tr-TR" sz="1400" dirty="0">
                <a:solidFill>
                  <a:srgbClr val="000000"/>
                </a:solidFill>
              </a:rPr>
              <a:t>Aslanlar Türk </a:t>
            </a:r>
            <a:r>
              <a:rPr lang="tr-TR" sz="1400" dirty="0" err="1">
                <a:solidFill>
                  <a:srgbClr val="000000"/>
                </a:solidFill>
              </a:rPr>
              <a:t>Ulusu'nun</a:t>
            </a:r>
            <a:r>
              <a:rPr lang="tr-TR" sz="1400" dirty="0">
                <a:solidFill>
                  <a:srgbClr val="000000"/>
                </a:solidFill>
              </a:rPr>
              <a:t> kuvvet ve kudretini simgelemektedir. </a:t>
            </a:r>
          </a:p>
          <a:p>
            <a:endParaRPr lang="tr-TR" sz="1400" dirty="0">
              <a:solidFill>
                <a:srgbClr val="000000"/>
              </a:solidFill>
            </a:endParaRPr>
          </a:p>
          <a:p>
            <a:r>
              <a:rPr lang="tr-TR" sz="1400" dirty="0">
                <a:solidFill>
                  <a:srgbClr val="000000"/>
                </a:solidFill>
              </a:rPr>
              <a:t>Heykeller Hüseyin Özkan'ın eseridir.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858001" y="1828801"/>
            <a:ext cx="1600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81000" y="1417611"/>
            <a:ext cx="5677988" cy="46950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5"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0" name="Yuvarlatılmış Dikdörtgen 9">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23439477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9218"/>
                    </p:tgtEl>
                  </p:cond>
                </p:stCondLst>
                <p:endSync evt="end" delay="0">
                  <p:rtn val="all"/>
                </p:endSync>
                <p:childTnLst>
                  <p:par>
                    <p:cTn id="15" fill="hold">
                      <p:stCondLst>
                        <p:cond delay="0"/>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228"/>
                                        </p:tgtEl>
                                        <p:attrNameLst>
                                          <p:attrName>style.visibility</p:attrName>
                                        </p:attrNameLst>
                                      </p:cBhvr>
                                      <p:to>
                                        <p:strVal val="visible"/>
                                      </p:to>
                                    </p:set>
                                    <p:animEffect transition="in" filter="wheel(1)">
                                      <p:cBhvr>
                                        <p:cTn id="19" dur="2000"/>
                                        <p:tgtEl>
                                          <p:spTgt spid="9228"/>
                                        </p:tgtEl>
                                      </p:cBhvr>
                                    </p:animEffect>
                                  </p:childTnLst>
                                </p:cTn>
                              </p:par>
                            </p:childTnLst>
                          </p:cTn>
                        </p:par>
                        <p:par>
                          <p:cTn id="20" fill="hold">
                            <p:stCondLst>
                              <p:cond delay="2000"/>
                            </p:stCondLst>
                            <p:childTnLst>
                              <p:par>
                                <p:cTn id="21" presetID="17" presetClass="exit" presetSubtype="10" fill="hold" nodeType="afterEffect">
                                  <p:stCondLst>
                                    <p:cond delay="5000"/>
                                  </p:stCondLst>
                                  <p:childTnLst>
                                    <p:anim calcmode="lin" valueType="num">
                                      <p:cBhvr>
                                        <p:cTn id="22" dur="500"/>
                                        <p:tgtEl>
                                          <p:spTgt spid="9228"/>
                                        </p:tgtEl>
                                        <p:attrNameLst>
                                          <p:attrName>ppt_w</p:attrName>
                                        </p:attrNameLst>
                                      </p:cBhvr>
                                      <p:tavLst>
                                        <p:tav tm="0">
                                          <p:val>
                                            <p:strVal val="ppt_w"/>
                                          </p:val>
                                        </p:tav>
                                        <p:tav tm="100000">
                                          <p:val>
                                            <p:fltVal val="0"/>
                                          </p:val>
                                        </p:tav>
                                      </p:tavLst>
                                    </p:anim>
                                    <p:anim calcmode="lin" valueType="num">
                                      <p:cBhvr>
                                        <p:cTn id="23" dur="500"/>
                                        <p:tgtEl>
                                          <p:spTgt spid="9228"/>
                                        </p:tgtEl>
                                        <p:attrNameLst>
                                          <p:attrName>ppt_h</p:attrName>
                                        </p:attrNameLst>
                                      </p:cBhvr>
                                      <p:tavLst>
                                        <p:tav tm="0">
                                          <p:val>
                                            <p:strVal val="ppt_h"/>
                                          </p:val>
                                        </p:tav>
                                        <p:tav tm="100000">
                                          <p:val>
                                            <p:strVal val="ppt_h"/>
                                          </p:val>
                                        </p:tav>
                                      </p:tavLst>
                                    </p:anim>
                                    <p:set>
                                      <p:cBhvr>
                                        <p:cTn id="2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466680" y="1676400"/>
            <a:ext cx="4953000" cy="1066200"/>
          </a:xfrm>
        </p:spPr>
        <p:txBody>
          <a:bodyPr/>
          <a:lstStyle/>
          <a:p>
            <a:r>
              <a:rPr lang="tr-TR" sz="4000" dirty="0"/>
              <a:t>Müze Komutanlık Karargahı</a:t>
            </a:r>
            <a:endParaRPr lang="en-US" sz="4000" dirty="0"/>
          </a:p>
        </p:txBody>
      </p:sp>
      <p:sp>
        <p:nvSpPr>
          <p:cNvPr id="3" name="Metin kutusu 2"/>
          <p:cNvSpPr txBox="1"/>
          <p:nvPr/>
        </p:nvSpPr>
        <p:spPr>
          <a:xfrm>
            <a:off x="762120" y="3189802"/>
            <a:ext cx="4216560" cy="30777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İdari Kısım</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81800" y="1838326"/>
            <a:ext cx="1676401" cy="1200150"/>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422752" y="1838326"/>
            <a:ext cx="5677988" cy="42584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5"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0" name="Yuvarlatılmış Dikdörtgen 9">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40247073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9218"/>
                    </p:tgtEl>
                  </p:cond>
                </p:stCondLst>
                <p:endSync evt="end" delay="0">
                  <p:rtn val="all"/>
                </p:endSync>
                <p:childTnLst>
                  <p:par>
                    <p:cTn id="15" fill="hold">
                      <p:stCondLst>
                        <p:cond delay="0"/>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228"/>
                                        </p:tgtEl>
                                        <p:attrNameLst>
                                          <p:attrName>style.visibility</p:attrName>
                                        </p:attrNameLst>
                                      </p:cBhvr>
                                      <p:to>
                                        <p:strVal val="visible"/>
                                      </p:to>
                                    </p:set>
                                    <p:animEffect transition="in" filter="wheel(1)">
                                      <p:cBhvr>
                                        <p:cTn id="19" dur="2000"/>
                                        <p:tgtEl>
                                          <p:spTgt spid="9228"/>
                                        </p:tgtEl>
                                      </p:cBhvr>
                                    </p:animEffect>
                                  </p:childTnLst>
                                </p:cTn>
                              </p:par>
                            </p:childTnLst>
                          </p:cTn>
                        </p:par>
                        <p:par>
                          <p:cTn id="20" fill="hold">
                            <p:stCondLst>
                              <p:cond delay="2000"/>
                            </p:stCondLst>
                            <p:childTnLst>
                              <p:par>
                                <p:cTn id="21" presetID="17" presetClass="exit" presetSubtype="10" fill="hold" nodeType="afterEffect">
                                  <p:stCondLst>
                                    <p:cond delay="5000"/>
                                  </p:stCondLst>
                                  <p:childTnLst>
                                    <p:anim calcmode="lin" valueType="num">
                                      <p:cBhvr>
                                        <p:cTn id="22" dur="500"/>
                                        <p:tgtEl>
                                          <p:spTgt spid="9228"/>
                                        </p:tgtEl>
                                        <p:attrNameLst>
                                          <p:attrName>ppt_w</p:attrName>
                                        </p:attrNameLst>
                                      </p:cBhvr>
                                      <p:tavLst>
                                        <p:tav tm="0">
                                          <p:val>
                                            <p:strVal val="ppt_w"/>
                                          </p:val>
                                        </p:tav>
                                        <p:tav tm="100000">
                                          <p:val>
                                            <p:fltVal val="0"/>
                                          </p:val>
                                        </p:tav>
                                      </p:tavLst>
                                    </p:anim>
                                    <p:anim calcmode="lin" valueType="num">
                                      <p:cBhvr>
                                        <p:cTn id="23" dur="500"/>
                                        <p:tgtEl>
                                          <p:spTgt spid="9228"/>
                                        </p:tgtEl>
                                        <p:attrNameLst>
                                          <p:attrName>ppt_h</p:attrName>
                                        </p:attrNameLst>
                                      </p:cBhvr>
                                      <p:tavLst>
                                        <p:tav tm="0">
                                          <p:val>
                                            <p:strVal val="ppt_h"/>
                                          </p:val>
                                        </p:tav>
                                        <p:tav tm="100000">
                                          <p:val>
                                            <p:strVal val="ppt_h"/>
                                          </p:val>
                                        </p:tav>
                                      </p:tavLst>
                                    </p:anim>
                                    <p:set>
                                      <p:cBhvr>
                                        <p:cTn id="2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533400" y="1981200"/>
            <a:ext cx="4495800" cy="762000"/>
          </a:xfrm>
        </p:spPr>
        <p:txBody>
          <a:bodyPr/>
          <a:lstStyle/>
          <a:p>
            <a:r>
              <a:rPr lang="tr-TR" sz="4000" dirty="0"/>
              <a:t>İstiklal Kulesi</a:t>
            </a:r>
            <a:endParaRPr lang="en-US" sz="4000" dirty="0"/>
          </a:p>
        </p:txBody>
      </p:sp>
      <p:sp>
        <p:nvSpPr>
          <p:cNvPr id="3" name="Metin kutusu 2"/>
          <p:cNvSpPr txBox="1"/>
          <p:nvPr/>
        </p:nvSpPr>
        <p:spPr>
          <a:xfrm>
            <a:off x="762000" y="2987457"/>
            <a:ext cx="4191000" cy="310854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t>Aslanlı yolun sağ başında bulunan kule içerisindeki kabartmada ayakta duran ve iki eliyle kılıç tutan bir gencin yanında kaya üzerine konmuş kartal figürü görülmektedir. </a:t>
            </a:r>
          </a:p>
          <a:p>
            <a:endParaRPr lang="tr-TR" sz="1400" dirty="0"/>
          </a:p>
          <a:p>
            <a:r>
              <a:rPr lang="tr-TR" sz="1400" dirty="0"/>
              <a:t>Kartal, gücü, istiklâl ve bağımsızlığı, genç ise istiklâli savunan Türk Milleti'ni temsil etmektedir. </a:t>
            </a:r>
          </a:p>
          <a:p>
            <a:endParaRPr lang="tr-TR" sz="1400" dirty="0"/>
          </a:p>
          <a:p>
            <a:r>
              <a:rPr lang="tr-TR" sz="1400" dirty="0"/>
              <a:t>Kabartma, Zühtü </a:t>
            </a:r>
            <a:r>
              <a:rPr lang="tr-TR" sz="1400" dirty="0" err="1"/>
              <a:t>Müridoğlu'nun</a:t>
            </a:r>
            <a:r>
              <a:rPr lang="tr-TR" sz="1400" dirty="0"/>
              <a:t> eseridir. Kule duvarlarında, Atatürk'ün istiklal ile ilgili özlü sözleri yer almaktadır. </a:t>
            </a:r>
          </a:p>
          <a:p>
            <a:endParaRPr lang="tr-TR" sz="1400" dirty="0"/>
          </a:p>
          <a:p>
            <a:r>
              <a:rPr lang="tr-TR" sz="1400" dirty="0"/>
              <a:t>Kule içinde ise Anıtkabir maketi ile birlikte fotoğraflarla Anıtkabir tanıtılmaktadır.</a:t>
            </a:r>
          </a:p>
        </p:txBody>
      </p:sp>
      <p:pic>
        <p:nvPicPr>
          <p:cNvPr id="9218" name="resim1" descr="http://www.tsk.tr/12_anitkabir/images/imagesson/istiklal_dis.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81800" y="1734380"/>
            <a:ext cx="1751493" cy="1313620"/>
          </a:xfrm>
          <a:prstGeom prst="rect">
            <a:avLst/>
          </a:prstGeom>
          <a:noFill/>
          <a:extLst>
            <a:ext uri="{909E8E84-426E-40DD-AFC4-6F175D3DCCD1}">
              <a14:hiddenFill xmlns:a14="http://schemas.microsoft.com/office/drawing/2010/main">
                <a:solidFill>
                  <a:srgbClr val="FFFFFF"/>
                </a:solidFill>
              </a14:hiddenFill>
            </a:ext>
          </a:extLst>
        </p:spPr>
      </p:pic>
      <p:pic>
        <p:nvPicPr>
          <p:cNvPr id="9220" name="resim2" descr="http://www.tsk.tr/12_anitkabir/images/imagesson/istiklal_ic.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781800" y="3581400"/>
            <a:ext cx="17272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resim3" descr="http://www.tsk.tr/12_anitkabir/images/imagesson/istiklal_rolyef.jpg"/>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781800" y="5410200"/>
            <a:ext cx="17272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http://www.tsk.tr/12_anitkabir/images/imagesson/istiklal_rolyef.jpg"/>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798196" y="309549"/>
            <a:ext cx="4407529" cy="587670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6" name="Picture 10" descr="http://www.tsk.tr/12_anitkabir/images/imagesson/istiklal_ic.jpg"/>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152400" y="1361116"/>
            <a:ext cx="5920756" cy="444056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8" name="Picture 12" descr="http://www.tsk.tr/12_anitkabir/images/imagesson/istiklal_dis.jpg"/>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9331" y="1424395"/>
            <a:ext cx="6162059" cy="462154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chemeClr val="bg1">
                    <a:lumMod val="95000"/>
                  </a:schemeClr>
                </a:solidFill>
              </a:rPr>
              <a:t>Resimleri büyütmek için </a:t>
            </a:r>
          </a:p>
          <a:p>
            <a:r>
              <a:rPr lang="tr-TR" sz="1300" dirty="0">
                <a:solidFill>
                  <a:schemeClr val="bg1">
                    <a:lumMod val="95000"/>
                  </a:schemeClr>
                </a:solidFill>
              </a:rPr>
              <a:t>küçük resimlere tıklayın.</a:t>
            </a:r>
          </a:p>
          <a:p>
            <a:endParaRPr lang="tr-TR" sz="1300" dirty="0">
              <a:solidFill>
                <a:schemeClr val="bg1">
                  <a:lumMod val="95000"/>
                </a:schemeClr>
              </a:solidFill>
            </a:endParaRPr>
          </a:p>
          <a:p>
            <a:r>
              <a:rPr lang="tr-TR" sz="1300" dirty="0">
                <a:solidFill>
                  <a:schemeClr val="bg1">
                    <a:lumMod val="95000"/>
                  </a:schemeClr>
                </a:solidFill>
              </a:rPr>
              <a:t>Büyük resmi kapatmak </a:t>
            </a:r>
          </a:p>
          <a:p>
            <a:r>
              <a:rPr lang="tr-TR" sz="1300" dirty="0">
                <a:solidFill>
                  <a:schemeClr val="bg1">
                    <a:lumMod val="95000"/>
                  </a:schemeClr>
                </a:solidFill>
              </a:rPr>
              <a:t>için yine küçük resimlere</a:t>
            </a:r>
          </a:p>
          <a:p>
            <a:r>
              <a:rPr lang="tr-TR" sz="1300" dirty="0">
                <a:solidFill>
                  <a:schemeClr val="bg1">
                    <a:lumMod val="95000"/>
                  </a:schemeClr>
                </a:solidFill>
              </a:rPr>
              <a:t>tıklayın</a:t>
            </a:r>
          </a:p>
          <a:p>
            <a:endParaRPr lang="tr-TR" dirty="0">
              <a:solidFill>
                <a:schemeClr val="bg1">
                  <a:lumMod val="95000"/>
                </a:schemeClr>
              </a:solidFill>
            </a:endParaRPr>
          </a:p>
        </p:txBody>
      </p:sp>
      <p:sp>
        <p:nvSpPr>
          <p:cNvPr id="8" name="Yuvarlatılmış Dikdörtgen 7">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7" name="Yuvarlatılmış Dikdörtgen 16">
            <a:hlinkClick r:id="rId9"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8" name="Yuvarlatılmış Dikdörtgen 17">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9" name="Yuvarlatılmış Dikdörtgen 18">
            <a:hlinkClick r:id="" action="ppaction://hlinkshowjump?jump=lastslide"/>
          </p:cNvPr>
          <p:cNvSpPr/>
          <p:nvPr/>
        </p:nvSpPr>
        <p:spPr>
          <a:xfrm>
            <a:off x="853440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31056577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par>
                          <p:cTn id="14" fill="hold">
                            <p:stCondLst>
                              <p:cond delay="2500"/>
                            </p:stCondLst>
                            <p:childTnLst>
                              <p:par>
                                <p:cTn id="15" presetID="9" presetClass="entr" presetSubtype="0" fill="hold" nodeType="afterEffect">
                                  <p:stCondLst>
                                    <p:cond delay="0"/>
                                  </p:stCondLst>
                                  <p:childTnLst>
                                    <p:set>
                                      <p:cBhvr>
                                        <p:cTn id="16" dur="1" fill="hold">
                                          <p:stCondLst>
                                            <p:cond delay="0"/>
                                          </p:stCondLst>
                                        </p:cTn>
                                        <p:tgtEl>
                                          <p:spTgt spid="9220"/>
                                        </p:tgtEl>
                                        <p:attrNameLst>
                                          <p:attrName>style.visibility</p:attrName>
                                        </p:attrNameLst>
                                      </p:cBhvr>
                                      <p:to>
                                        <p:strVal val="visible"/>
                                      </p:to>
                                    </p:set>
                                    <p:animEffect transition="in" filter="dissolve">
                                      <p:cBhvr>
                                        <p:cTn id="17" dur="1500"/>
                                        <p:tgtEl>
                                          <p:spTgt spid="9220"/>
                                        </p:tgtEl>
                                      </p:cBhvr>
                                    </p:animEffect>
                                  </p:childTnLst>
                                </p:cTn>
                              </p:par>
                            </p:childTnLst>
                          </p:cTn>
                        </p:par>
                        <p:par>
                          <p:cTn id="18" fill="hold">
                            <p:stCondLst>
                              <p:cond delay="4000"/>
                            </p:stCondLst>
                            <p:childTnLst>
                              <p:par>
                                <p:cTn id="19" presetID="9" presetClass="entr" presetSubtype="0" fill="hold" nodeType="afterEffect">
                                  <p:stCondLst>
                                    <p:cond delay="0"/>
                                  </p:stCondLst>
                                  <p:childTnLst>
                                    <p:set>
                                      <p:cBhvr>
                                        <p:cTn id="20" dur="1" fill="hold">
                                          <p:stCondLst>
                                            <p:cond delay="0"/>
                                          </p:stCondLst>
                                        </p:cTn>
                                        <p:tgtEl>
                                          <p:spTgt spid="9222"/>
                                        </p:tgtEl>
                                        <p:attrNameLst>
                                          <p:attrName>style.visibility</p:attrName>
                                        </p:attrNameLst>
                                      </p:cBhvr>
                                      <p:to>
                                        <p:strVal val="visible"/>
                                      </p:to>
                                    </p:set>
                                    <p:animEffect transition="in" filter="dissolve">
                                      <p:cBhvr>
                                        <p:cTn id="21" dur="1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9220"/>
                    </p:tgtEl>
                  </p:cond>
                </p:stCondLst>
                <p:endSync evt="end" delay="0">
                  <p:rtn val="all"/>
                </p:endSync>
                <p:childTnLst>
                  <p:par>
                    <p:cTn id="23" fill="hold">
                      <p:stCondLst>
                        <p:cond delay="0"/>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9226"/>
                                        </p:tgtEl>
                                        <p:attrNameLst>
                                          <p:attrName>style.visibility</p:attrName>
                                        </p:attrNameLst>
                                      </p:cBhvr>
                                      <p:to>
                                        <p:strVal val="visible"/>
                                      </p:to>
                                    </p:set>
                                    <p:anim calcmode="lin" valueType="num">
                                      <p:cBhvr>
                                        <p:cTn id="27" dur="500" fill="hold"/>
                                        <p:tgtEl>
                                          <p:spTgt spid="9226"/>
                                        </p:tgtEl>
                                        <p:attrNameLst>
                                          <p:attrName>ppt_w</p:attrName>
                                        </p:attrNameLst>
                                      </p:cBhvr>
                                      <p:tavLst>
                                        <p:tav tm="0">
                                          <p:val>
                                            <p:fltVal val="0"/>
                                          </p:val>
                                        </p:tav>
                                        <p:tav tm="100000">
                                          <p:val>
                                            <p:strVal val="#ppt_w"/>
                                          </p:val>
                                        </p:tav>
                                      </p:tavLst>
                                    </p:anim>
                                    <p:anim calcmode="lin" valueType="num">
                                      <p:cBhvr>
                                        <p:cTn id="28" dur="500" fill="hold"/>
                                        <p:tgtEl>
                                          <p:spTgt spid="9226"/>
                                        </p:tgtEl>
                                        <p:attrNameLst>
                                          <p:attrName>ppt_h</p:attrName>
                                        </p:attrNameLst>
                                      </p:cBhvr>
                                      <p:tavLst>
                                        <p:tav tm="0">
                                          <p:val>
                                            <p:fltVal val="0"/>
                                          </p:val>
                                        </p:tav>
                                        <p:tav tm="100000">
                                          <p:val>
                                            <p:strVal val="#ppt_h"/>
                                          </p:val>
                                        </p:tav>
                                      </p:tavLst>
                                    </p:anim>
                                    <p:animEffect transition="in" filter="fade">
                                      <p:cBhvr>
                                        <p:cTn id="29" dur="500"/>
                                        <p:tgtEl>
                                          <p:spTgt spid="9226"/>
                                        </p:tgtEl>
                                      </p:cBhvr>
                                    </p:animEffect>
                                  </p:childTnLst>
                                  <p:subTnLst>
                                    <p:set>
                                      <p:cBhvr override="childStyle">
                                        <p:cTn dur="1" fill="hold" display="0" masterRel="nextClick" afterEffect="1"/>
                                        <p:tgtEl>
                                          <p:spTgt spid="9226"/>
                                        </p:tgtEl>
                                        <p:attrNameLst>
                                          <p:attrName>style.visibility</p:attrName>
                                        </p:attrNameLst>
                                      </p:cBhvr>
                                      <p:to>
                                        <p:strVal val="hidden"/>
                                      </p:to>
                                    </p:set>
                                  </p:subTnLst>
                                </p:cTn>
                              </p:par>
                            </p:childTnLst>
                          </p:cTn>
                        </p:par>
                        <p:par>
                          <p:cTn id="30" fill="hold">
                            <p:stCondLst>
                              <p:cond delay="500"/>
                            </p:stCondLst>
                            <p:childTnLst>
                              <p:par>
                                <p:cTn id="31" presetID="17" presetClass="exit" presetSubtype="10" fill="hold" nodeType="afterEffect">
                                  <p:stCondLst>
                                    <p:cond delay="5000"/>
                                  </p:stCondLst>
                                  <p:childTnLst>
                                    <p:anim calcmode="lin" valueType="num">
                                      <p:cBhvr>
                                        <p:cTn id="32" dur="500"/>
                                        <p:tgtEl>
                                          <p:spTgt spid="9226"/>
                                        </p:tgtEl>
                                        <p:attrNameLst>
                                          <p:attrName>ppt_w</p:attrName>
                                        </p:attrNameLst>
                                      </p:cBhvr>
                                      <p:tavLst>
                                        <p:tav tm="0">
                                          <p:val>
                                            <p:strVal val="ppt_w"/>
                                          </p:val>
                                        </p:tav>
                                        <p:tav tm="100000">
                                          <p:val>
                                            <p:fltVal val="0"/>
                                          </p:val>
                                        </p:tav>
                                      </p:tavLst>
                                    </p:anim>
                                    <p:anim calcmode="lin" valueType="num">
                                      <p:cBhvr>
                                        <p:cTn id="33" dur="500"/>
                                        <p:tgtEl>
                                          <p:spTgt spid="9226"/>
                                        </p:tgtEl>
                                        <p:attrNameLst>
                                          <p:attrName>ppt_h</p:attrName>
                                        </p:attrNameLst>
                                      </p:cBhvr>
                                      <p:tavLst>
                                        <p:tav tm="0">
                                          <p:val>
                                            <p:strVal val="ppt_h"/>
                                          </p:val>
                                        </p:tav>
                                        <p:tav tm="100000">
                                          <p:val>
                                            <p:strVal val="ppt_h"/>
                                          </p:val>
                                        </p:tav>
                                      </p:tavLst>
                                    </p:anim>
                                    <p:set>
                                      <p:cBhvr>
                                        <p:cTn id="34" dur="1" fill="hold">
                                          <p:stCondLst>
                                            <p:cond delay="499"/>
                                          </p:stCondLst>
                                        </p:cTn>
                                        <p:tgtEl>
                                          <p:spTgt spid="9226"/>
                                        </p:tgtEl>
                                        <p:attrNameLst>
                                          <p:attrName>style.visibility</p:attrName>
                                        </p:attrNameLst>
                                      </p:cBhvr>
                                      <p:to>
                                        <p:strVal val="hidden"/>
                                      </p:to>
                                    </p:set>
                                  </p:childTnLst>
                                </p:cTn>
                              </p:par>
                            </p:childTnLst>
                          </p:cTn>
                        </p:par>
                      </p:childTnLst>
                    </p:cTn>
                  </p:par>
                </p:childTnLst>
              </p:cTn>
              <p:nextCondLst>
                <p:cond evt="onClick" delay="0">
                  <p:tgtEl>
                    <p:spTgt spid="9220"/>
                  </p:tgtEl>
                </p:cond>
              </p:nextCondLst>
            </p:seq>
            <p:seq concurrent="1" nextAc="seek">
              <p:cTn id="35" restart="whenNotActive" fill="hold" evtFilter="cancelBubble" nodeType="interactiveSeq">
                <p:stCondLst>
                  <p:cond evt="onClick" delay="0">
                    <p:tgtEl>
                      <p:spTgt spid="9222"/>
                    </p:tgtEl>
                  </p:cond>
                </p:stCondLst>
                <p:endSync evt="end" delay="0">
                  <p:rtn val="all"/>
                </p:endSync>
                <p:childTnLst>
                  <p:par>
                    <p:cTn id="36" fill="hold">
                      <p:stCondLst>
                        <p:cond delay="0"/>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9224"/>
                                        </p:tgtEl>
                                        <p:attrNameLst>
                                          <p:attrName>style.visibility</p:attrName>
                                        </p:attrNameLst>
                                      </p:cBhvr>
                                      <p:to>
                                        <p:strVal val="visible"/>
                                      </p:to>
                                    </p:set>
                                    <p:anim calcmode="lin" valueType="num">
                                      <p:cBhvr>
                                        <p:cTn id="40" dur="500" fill="hold"/>
                                        <p:tgtEl>
                                          <p:spTgt spid="9224"/>
                                        </p:tgtEl>
                                        <p:attrNameLst>
                                          <p:attrName>ppt_w</p:attrName>
                                        </p:attrNameLst>
                                      </p:cBhvr>
                                      <p:tavLst>
                                        <p:tav tm="0">
                                          <p:val>
                                            <p:fltVal val="0"/>
                                          </p:val>
                                        </p:tav>
                                        <p:tav tm="100000">
                                          <p:val>
                                            <p:strVal val="#ppt_w"/>
                                          </p:val>
                                        </p:tav>
                                      </p:tavLst>
                                    </p:anim>
                                    <p:anim calcmode="lin" valueType="num">
                                      <p:cBhvr>
                                        <p:cTn id="41" dur="500" fill="hold"/>
                                        <p:tgtEl>
                                          <p:spTgt spid="9224"/>
                                        </p:tgtEl>
                                        <p:attrNameLst>
                                          <p:attrName>ppt_h</p:attrName>
                                        </p:attrNameLst>
                                      </p:cBhvr>
                                      <p:tavLst>
                                        <p:tav tm="0">
                                          <p:val>
                                            <p:fltVal val="0"/>
                                          </p:val>
                                        </p:tav>
                                        <p:tav tm="100000">
                                          <p:val>
                                            <p:strVal val="#ppt_h"/>
                                          </p:val>
                                        </p:tav>
                                      </p:tavLst>
                                    </p:anim>
                                    <p:animEffect transition="in" filter="fade">
                                      <p:cBhvr>
                                        <p:cTn id="42" dur="500"/>
                                        <p:tgtEl>
                                          <p:spTgt spid="9224"/>
                                        </p:tgtEl>
                                      </p:cBhvr>
                                    </p:animEffect>
                                  </p:childTnLst>
                                  <p:subTnLst>
                                    <p:set>
                                      <p:cBhvr override="childStyle">
                                        <p:cTn dur="1" fill="hold" display="0" masterRel="nextClick" afterEffect="1"/>
                                        <p:tgtEl>
                                          <p:spTgt spid="9224"/>
                                        </p:tgtEl>
                                        <p:attrNameLst>
                                          <p:attrName>style.visibility</p:attrName>
                                        </p:attrNameLst>
                                      </p:cBhvr>
                                      <p:to>
                                        <p:strVal val="hidden"/>
                                      </p:to>
                                    </p:set>
                                  </p:subTnLst>
                                </p:cTn>
                              </p:par>
                            </p:childTnLst>
                          </p:cTn>
                        </p:par>
                        <p:par>
                          <p:cTn id="43" fill="hold">
                            <p:stCondLst>
                              <p:cond delay="500"/>
                            </p:stCondLst>
                            <p:childTnLst>
                              <p:par>
                                <p:cTn id="44" presetID="17" presetClass="exit" presetSubtype="10" fill="hold" nodeType="afterEffect">
                                  <p:stCondLst>
                                    <p:cond delay="5000"/>
                                  </p:stCondLst>
                                  <p:childTnLst>
                                    <p:anim calcmode="lin" valueType="num">
                                      <p:cBhvr>
                                        <p:cTn id="45" dur="500"/>
                                        <p:tgtEl>
                                          <p:spTgt spid="9224"/>
                                        </p:tgtEl>
                                        <p:attrNameLst>
                                          <p:attrName>ppt_w</p:attrName>
                                        </p:attrNameLst>
                                      </p:cBhvr>
                                      <p:tavLst>
                                        <p:tav tm="0">
                                          <p:val>
                                            <p:strVal val="ppt_w"/>
                                          </p:val>
                                        </p:tav>
                                        <p:tav tm="100000">
                                          <p:val>
                                            <p:fltVal val="0"/>
                                          </p:val>
                                        </p:tav>
                                      </p:tavLst>
                                    </p:anim>
                                    <p:anim calcmode="lin" valueType="num">
                                      <p:cBhvr>
                                        <p:cTn id="46" dur="500"/>
                                        <p:tgtEl>
                                          <p:spTgt spid="9224"/>
                                        </p:tgtEl>
                                        <p:attrNameLst>
                                          <p:attrName>ppt_h</p:attrName>
                                        </p:attrNameLst>
                                      </p:cBhvr>
                                      <p:tavLst>
                                        <p:tav tm="0">
                                          <p:val>
                                            <p:strVal val="ppt_h"/>
                                          </p:val>
                                        </p:tav>
                                        <p:tav tm="100000">
                                          <p:val>
                                            <p:strVal val="ppt_h"/>
                                          </p:val>
                                        </p:tav>
                                      </p:tavLst>
                                    </p:anim>
                                    <p:set>
                                      <p:cBhvr>
                                        <p:cTn id="47" dur="1" fill="hold">
                                          <p:stCondLst>
                                            <p:cond delay="499"/>
                                          </p:stCondLst>
                                        </p:cTn>
                                        <p:tgtEl>
                                          <p:spTgt spid="9224"/>
                                        </p:tgtEl>
                                        <p:attrNameLst>
                                          <p:attrName>style.visibility</p:attrName>
                                        </p:attrNameLst>
                                      </p:cBhvr>
                                      <p:to>
                                        <p:strVal val="hidden"/>
                                      </p:to>
                                    </p:set>
                                  </p:childTnLst>
                                </p:cTn>
                              </p:par>
                            </p:childTnLst>
                          </p:cTn>
                        </p:par>
                      </p:childTnLst>
                    </p:cTn>
                  </p:par>
                </p:childTnLst>
              </p:cTn>
              <p:nextCondLst>
                <p:cond evt="onClick" delay="0">
                  <p:tgtEl>
                    <p:spTgt spid="9222"/>
                  </p:tgtEl>
                </p:cond>
              </p:nextCondLst>
            </p:seq>
            <p:seq concurrent="1" nextAc="seek">
              <p:cTn id="48" restart="whenNotActive" fill="hold" evtFilter="cancelBubble" nodeType="interactiveSeq">
                <p:stCondLst>
                  <p:cond evt="onClick" delay="0">
                    <p:tgtEl>
                      <p:spTgt spid="9218"/>
                    </p:tgtEl>
                  </p:cond>
                </p:stCondLst>
                <p:endSync evt="end" delay="0">
                  <p:rtn val="all"/>
                </p:endSync>
                <p:childTnLst>
                  <p:par>
                    <p:cTn id="49" fill="hold">
                      <p:stCondLst>
                        <p:cond delay="0"/>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9228"/>
                                        </p:tgtEl>
                                        <p:attrNameLst>
                                          <p:attrName>style.visibility</p:attrName>
                                        </p:attrNameLst>
                                      </p:cBhvr>
                                      <p:to>
                                        <p:strVal val="visible"/>
                                      </p:to>
                                    </p:set>
                                    <p:anim calcmode="lin" valueType="num">
                                      <p:cBhvr>
                                        <p:cTn id="53" dur="500" fill="hold"/>
                                        <p:tgtEl>
                                          <p:spTgt spid="9228"/>
                                        </p:tgtEl>
                                        <p:attrNameLst>
                                          <p:attrName>ppt_w</p:attrName>
                                        </p:attrNameLst>
                                      </p:cBhvr>
                                      <p:tavLst>
                                        <p:tav tm="0">
                                          <p:val>
                                            <p:fltVal val="0"/>
                                          </p:val>
                                        </p:tav>
                                        <p:tav tm="100000">
                                          <p:val>
                                            <p:strVal val="#ppt_w"/>
                                          </p:val>
                                        </p:tav>
                                      </p:tavLst>
                                    </p:anim>
                                    <p:anim calcmode="lin" valueType="num">
                                      <p:cBhvr>
                                        <p:cTn id="54" dur="500" fill="hold"/>
                                        <p:tgtEl>
                                          <p:spTgt spid="9228"/>
                                        </p:tgtEl>
                                        <p:attrNameLst>
                                          <p:attrName>ppt_h</p:attrName>
                                        </p:attrNameLst>
                                      </p:cBhvr>
                                      <p:tavLst>
                                        <p:tav tm="0">
                                          <p:val>
                                            <p:fltVal val="0"/>
                                          </p:val>
                                        </p:tav>
                                        <p:tav tm="100000">
                                          <p:val>
                                            <p:strVal val="#ppt_h"/>
                                          </p:val>
                                        </p:tav>
                                      </p:tavLst>
                                    </p:anim>
                                    <p:animEffect transition="in" filter="fade">
                                      <p:cBhvr>
                                        <p:cTn id="55" dur="500"/>
                                        <p:tgtEl>
                                          <p:spTgt spid="9228"/>
                                        </p:tgtEl>
                                      </p:cBhvr>
                                    </p:animEffect>
                                  </p:childTnLst>
                                  <p:subTnLst>
                                    <p:set>
                                      <p:cBhvr override="childStyle">
                                        <p:cTn dur="1" fill="hold" display="0" masterRel="nextClick" afterEffect="1"/>
                                        <p:tgtEl>
                                          <p:spTgt spid="9228"/>
                                        </p:tgtEl>
                                        <p:attrNameLst>
                                          <p:attrName>style.visibility</p:attrName>
                                        </p:attrNameLst>
                                      </p:cBhvr>
                                      <p:to>
                                        <p:strVal val="hidden"/>
                                      </p:to>
                                    </p:set>
                                  </p:subTnLst>
                                </p:cTn>
                              </p:par>
                            </p:childTnLst>
                          </p:cTn>
                        </p:par>
                        <p:par>
                          <p:cTn id="56" fill="hold">
                            <p:stCondLst>
                              <p:cond delay="500"/>
                            </p:stCondLst>
                            <p:childTnLst>
                              <p:par>
                                <p:cTn id="57" presetID="17" presetClass="exit" presetSubtype="10" fill="hold" nodeType="afterEffect">
                                  <p:stCondLst>
                                    <p:cond delay="5000"/>
                                  </p:stCondLst>
                                  <p:childTnLst>
                                    <p:anim calcmode="lin" valueType="num">
                                      <p:cBhvr>
                                        <p:cTn id="58" dur="500"/>
                                        <p:tgtEl>
                                          <p:spTgt spid="9228"/>
                                        </p:tgtEl>
                                        <p:attrNameLst>
                                          <p:attrName>ppt_w</p:attrName>
                                        </p:attrNameLst>
                                      </p:cBhvr>
                                      <p:tavLst>
                                        <p:tav tm="0">
                                          <p:val>
                                            <p:strVal val="ppt_w"/>
                                          </p:val>
                                        </p:tav>
                                        <p:tav tm="100000">
                                          <p:val>
                                            <p:fltVal val="0"/>
                                          </p:val>
                                        </p:tav>
                                      </p:tavLst>
                                    </p:anim>
                                    <p:anim calcmode="lin" valueType="num">
                                      <p:cBhvr>
                                        <p:cTn id="59" dur="500"/>
                                        <p:tgtEl>
                                          <p:spTgt spid="9228"/>
                                        </p:tgtEl>
                                        <p:attrNameLst>
                                          <p:attrName>ppt_h</p:attrName>
                                        </p:attrNameLst>
                                      </p:cBhvr>
                                      <p:tavLst>
                                        <p:tav tm="0">
                                          <p:val>
                                            <p:strVal val="ppt_h"/>
                                          </p:val>
                                        </p:tav>
                                        <p:tav tm="100000">
                                          <p:val>
                                            <p:strVal val="ppt_h"/>
                                          </p:val>
                                        </p:tav>
                                      </p:tavLst>
                                    </p:anim>
                                    <p:set>
                                      <p:cBhvr>
                                        <p:cTn id="60"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466680" y="1676400"/>
            <a:ext cx="4953000" cy="1066200"/>
          </a:xfrm>
        </p:spPr>
        <p:txBody>
          <a:bodyPr/>
          <a:lstStyle/>
          <a:p>
            <a:r>
              <a:rPr lang="tr-TR" sz="4000" dirty="0"/>
              <a:t>Anıtkabir Komutanlık Karargahı</a:t>
            </a:r>
            <a:endParaRPr lang="en-US" sz="4000" dirty="0"/>
          </a:p>
        </p:txBody>
      </p:sp>
      <p:sp>
        <p:nvSpPr>
          <p:cNvPr id="3" name="Metin kutusu 2"/>
          <p:cNvSpPr txBox="1"/>
          <p:nvPr/>
        </p:nvSpPr>
        <p:spPr>
          <a:xfrm>
            <a:off x="762120" y="3189802"/>
            <a:ext cx="4216560" cy="30777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İdari Kısım</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819900" y="1838326"/>
            <a:ext cx="1600200" cy="1200150"/>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304800" y="1838326"/>
            <a:ext cx="5677988" cy="42584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5"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0" name="Yuvarlatılmış Dikdörtgen 9">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9531109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9218"/>
                    </p:tgtEl>
                  </p:cond>
                </p:stCondLst>
                <p:endSync evt="end" delay="0">
                  <p:rtn val="all"/>
                </p:endSync>
                <p:childTnLst>
                  <p:par>
                    <p:cTn id="15" fill="hold">
                      <p:stCondLst>
                        <p:cond delay="0"/>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228"/>
                                        </p:tgtEl>
                                        <p:attrNameLst>
                                          <p:attrName>style.visibility</p:attrName>
                                        </p:attrNameLst>
                                      </p:cBhvr>
                                      <p:to>
                                        <p:strVal val="visible"/>
                                      </p:to>
                                    </p:set>
                                    <p:animEffect transition="in" filter="wheel(1)">
                                      <p:cBhvr>
                                        <p:cTn id="19" dur="2000"/>
                                        <p:tgtEl>
                                          <p:spTgt spid="9228"/>
                                        </p:tgtEl>
                                      </p:cBhvr>
                                    </p:animEffect>
                                  </p:childTnLst>
                                </p:cTn>
                              </p:par>
                            </p:childTnLst>
                          </p:cTn>
                        </p:par>
                        <p:par>
                          <p:cTn id="20" fill="hold">
                            <p:stCondLst>
                              <p:cond delay="2000"/>
                            </p:stCondLst>
                            <p:childTnLst>
                              <p:par>
                                <p:cTn id="21" presetID="17" presetClass="exit" presetSubtype="10" fill="hold" nodeType="afterEffect">
                                  <p:stCondLst>
                                    <p:cond delay="5000"/>
                                  </p:stCondLst>
                                  <p:childTnLst>
                                    <p:anim calcmode="lin" valueType="num">
                                      <p:cBhvr>
                                        <p:cTn id="22" dur="500"/>
                                        <p:tgtEl>
                                          <p:spTgt spid="9228"/>
                                        </p:tgtEl>
                                        <p:attrNameLst>
                                          <p:attrName>ppt_w</p:attrName>
                                        </p:attrNameLst>
                                      </p:cBhvr>
                                      <p:tavLst>
                                        <p:tav tm="0">
                                          <p:val>
                                            <p:strVal val="ppt_w"/>
                                          </p:val>
                                        </p:tav>
                                        <p:tav tm="100000">
                                          <p:val>
                                            <p:fltVal val="0"/>
                                          </p:val>
                                        </p:tav>
                                      </p:tavLst>
                                    </p:anim>
                                    <p:anim calcmode="lin" valueType="num">
                                      <p:cBhvr>
                                        <p:cTn id="23" dur="500"/>
                                        <p:tgtEl>
                                          <p:spTgt spid="9228"/>
                                        </p:tgtEl>
                                        <p:attrNameLst>
                                          <p:attrName>ppt_h</p:attrName>
                                        </p:attrNameLst>
                                      </p:cBhvr>
                                      <p:tavLst>
                                        <p:tav tm="0">
                                          <p:val>
                                            <p:strVal val="ppt_h"/>
                                          </p:val>
                                        </p:tav>
                                        <p:tav tm="100000">
                                          <p:val>
                                            <p:strVal val="ppt_h"/>
                                          </p:val>
                                        </p:tav>
                                      </p:tavLst>
                                    </p:anim>
                                    <p:set>
                                      <p:cBhvr>
                                        <p:cTn id="2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466680" y="1676400"/>
            <a:ext cx="4953000" cy="1066200"/>
          </a:xfrm>
        </p:spPr>
        <p:txBody>
          <a:bodyPr/>
          <a:lstStyle/>
          <a:p>
            <a:r>
              <a:rPr lang="tr-TR" sz="4000" dirty="0"/>
              <a:t>Dinlenme Salonu</a:t>
            </a:r>
            <a:endParaRPr lang="en-US" sz="4000" dirty="0"/>
          </a:p>
        </p:txBody>
      </p:sp>
      <p:sp>
        <p:nvSpPr>
          <p:cNvPr id="3" name="Metin kutusu 2"/>
          <p:cNvSpPr txBox="1"/>
          <p:nvPr/>
        </p:nvSpPr>
        <p:spPr>
          <a:xfrm>
            <a:off x="762120" y="3189802"/>
            <a:ext cx="421656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Bayrak direğinin </a:t>
            </a:r>
            <a:r>
              <a:rPr lang="tr-TR" sz="1400" dirty="0" err="1">
                <a:solidFill>
                  <a:srgbClr val="000000"/>
                </a:solidFill>
              </a:rPr>
              <a:t>bunluğu</a:t>
            </a:r>
            <a:r>
              <a:rPr lang="tr-TR" sz="1400" dirty="0">
                <a:solidFill>
                  <a:srgbClr val="000000"/>
                </a:solidFill>
              </a:rPr>
              <a:t> bölümden merdivenlerle aşağı indikten sonra sağ tarafta yer almaktadır. </a:t>
            </a:r>
          </a:p>
          <a:p>
            <a:endParaRPr lang="tr-TR" sz="1400" dirty="0">
              <a:solidFill>
                <a:srgbClr val="000000"/>
              </a:solidFill>
            </a:endParaRPr>
          </a:p>
          <a:p>
            <a:r>
              <a:rPr lang="tr-TR" sz="1400" dirty="0">
                <a:solidFill>
                  <a:srgbClr val="000000"/>
                </a:solidFill>
              </a:rPr>
              <a:t>Anıtkabir'e gelen ziyaretçilerin dinlenmesi amacıyla yapılmış olan bu bölümde çeşitli yiyecek ve içecekler satılmaktadır.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819900" y="1838326"/>
            <a:ext cx="1600200" cy="1200150"/>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394380" y="1753053"/>
            <a:ext cx="5677988" cy="42584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5"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0" name="Yuvarlatılmış Dikdörtgen 9">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21399923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9218"/>
                    </p:tgtEl>
                  </p:cond>
                </p:stCondLst>
                <p:endSync evt="end" delay="0">
                  <p:rtn val="all"/>
                </p:endSync>
                <p:childTnLst>
                  <p:par>
                    <p:cTn id="15" fill="hold">
                      <p:stCondLst>
                        <p:cond delay="0"/>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228"/>
                                        </p:tgtEl>
                                        <p:attrNameLst>
                                          <p:attrName>style.visibility</p:attrName>
                                        </p:attrNameLst>
                                      </p:cBhvr>
                                      <p:to>
                                        <p:strVal val="visible"/>
                                      </p:to>
                                    </p:set>
                                    <p:animEffect transition="in" filter="wheel(1)">
                                      <p:cBhvr>
                                        <p:cTn id="19" dur="2000"/>
                                        <p:tgtEl>
                                          <p:spTgt spid="9228"/>
                                        </p:tgtEl>
                                      </p:cBhvr>
                                    </p:animEffect>
                                  </p:childTnLst>
                                </p:cTn>
                              </p:par>
                            </p:childTnLst>
                          </p:cTn>
                        </p:par>
                        <p:par>
                          <p:cTn id="20" fill="hold">
                            <p:stCondLst>
                              <p:cond delay="2000"/>
                            </p:stCondLst>
                            <p:childTnLst>
                              <p:par>
                                <p:cTn id="21" presetID="17" presetClass="exit" presetSubtype="10" fill="hold" nodeType="afterEffect">
                                  <p:stCondLst>
                                    <p:cond delay="5000"/>
                                  </p:stCondLst>
                                  <p:childTnLst>
                                    <p:anim calcmode="lin" valueType="num">
                                      <p:cBhvr>
                                        <p:cTn id="22" dur="500"/>
                                        <p:tgtEl>
                                          <p:spTgt spid="9228"/>
                                        </p:tgtEl>
                                        <p:attrNameLst>
                                          <p:attrName>ppt_w</p:attrName>
                                        </p:attrNameLst>
                                      </p:cBhvr>
                                      <p:tavLst>
                                        <p:tav tm="0">
                                          <p:val>
                                            <p:strVal val="ppt_w"/>
                                          </p:val>
                                        </p:tav>
                                        <p:tav tm="100000">
                                          <p:val>
                                            <p:fltVal val="0"/>
                                          </p:val>
                                        </p:tav>
                                      </p:tavLst>
                                    </p:anim>
                                    <p:anim calcmode="lin" valueType="num">
                                      <p:cBhvr>
                                        <p:cTn id="23" dur="500"/>
                                        <p:tgtEl>
                                          <p:spTgt spid="9228"/>
                                        </p:tgtEl>
                                        <p:attrNameLst>
                                          <p:attrName>ppt_h</p:attrName>
                                        </p:attrNameLst>
                                      </p:cBhvr>
                                      <p:tavLst>
                                        <p:tav tm="0">
                                          <p:val>
                                            <p:strVal val="ppt_h"/>
                                          </p:val>
                                        </p:tav>
                                        <p:tav tm="100000">
                                          <p:val>
                                            <p:strVal val="ppt_h"/>
                                          </p:val>
                                        </p:tav>
                                      </p:tavLst>
                                    </p:anim>
                                    <p:set>
                                      <p:cBhvr>
                                        <p:cTn id="2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466680" y="1676400"/>
            <a:ext cx="4953000" cy="1066200"/>
          </a:xfrm>
        </p:spPr>
        <p:txBody>
          <a:bodyPr/>
          <a:lstStyle/>
          <a:p>
            <a:r>
              <a:rPr lang="tr-TR" sz="4000" dirty="0"/>
              <a:t>Konferans  Salonu</a:t>
            </a:r>
            <a:endParaRPr lang="en-US" sz="4000" dirty="0"/>
          </a:p>
        </p:txBody>
      </p:sp>
      <p:sp>
        <p:nvSpPr>
          <p:cNvPr id="3" name="Metin kutusu 2"/>
          <p:cNvSpPr txBox="1"/>
          <p:nvPr/>
        </p:nvSpPr>
        <p:spPr>
          <a:xfrm>
            <a:off x="762120" y="3189802"/>
            <a:ext cx="4216560" cy="95410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Bu salonda Atatürk'ün yaşamını, hatırasını ve dünya görüşünü anlatmak, tanıtmak, sevdirmek ve benimsetmek amacı ile planlanmış seminer ve konferanslar düzenlenmektedir.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819900" y="1838326"/>
            <a:ext cx="1600200" cy="1200150"/>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440010" y="1838326"/>
            <a:ext cx="5677988" cy="42584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5"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0" name="Yuvarlatılmış Dikdörtgen 9">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12037166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9218"/>
                    </p:tgtEl>
                  </p:cond>
                </p:stCondLst>
                <p:endSync evt="end" delay="0">
                  <p:rtn val="all"/>
                </p:endSync>
                <p:childTnLst>
                  <p:par>
                    <p:cTn id="15" fill="hold">
                      <p:stCondLst>
                        <p:cond delay="0"/>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228"/>
                                        </p:tgtEl>
                                        <p:attrNameLst>
                                          <p:attrName>style.visibility</p:attrName>
                                        </p:attrNameLst>
                                      </p:cBhvr>
                                      <p:to>
                                        <p:strVal val="visible"/>
                                      </p:to>
                                    </p:set>
                                    <p:animEffect transition="in" filter="wheel(1)">
                                      <p:cBhvr>
                                        <p:cTn id="19" dur="2000"/>
                                        <p:tgtEl>
                                          <p:spTgt spid="9228"/>
                                        </p:tgtEl>
                                      </p:cBhvr>
                                    </p:animEffect>
                                  </p:childTnLst>
                                </p:cTn>
                              </p:par>
                            </p:childTnLst>
                          </p:cTn>
                        </p:par>
                        <p:par>
                          <p:cTn id="20" fill="hold">
                            <p:stCondLst>
                              <p:cond delay="2000"/>
                            </p:stCondLst>
                            <p:childTnLst>
                              <p:par>
                                <p:cTn id="21" presetID="17" presetClass="exit" presetSubtype="10" fill="hold" nodeType="afterEffect">
                                  <p:stCondLst>
                                    <p:cond delay="5000"/>
                                  </p:stCondLst>
                                  <p:childTnLst>
                                    <p:anim calcmode="lin" valueType="num">
                                      <p:cBhvr>
                                        <p:cTn id="22" dur="500"/>
                                        <p:tgtEl>
                                          <p:spTgt spid="9228"/>
                                        </p:tgtEl>
                                        <p:attrNameLst>
                                          <p:attrName>ppt_w</p:attrName>
                                        </p:attrNameLst>
                                      </p:cBhvr>
                                      <p:tavLst>
                                        <p:tav tm="0">
                                          <p:val>
                                            <p:strVal val="ppt_w"/>
                                          </p:val>
                                        </p:tav>
                                        <p:tav tm="100000">
                                          <p:val>
                                            <p:fltVal val="0"/>
                                          </p:val>
                                        </p:tav>
                                      </p:tavLst>
                                    </p:anim>
                                    <p:anim calcmode="lin" valueType="num">
                                      <p:cBhvr>
                                        <p:cTn id="23" dur="500"/>
                                        <p:tgtEl>
                                          <p:spTgt spid="9228"/>
                                        </p:tgtEl>
                                        <p:attrNameLst>
                                          <p:attrName>ppt_h</p:attrName>
                                        </p:attrNameLst>
                                      </p:cBhvr>
                                      <p:tavLst>
                                        <p:tav tm="0">
                                          <p:val>
                                            <p:strVal val="ppt_h"/>
                                          </p:val>
                                        </p:tav>
                                        <p:tav tm="100000">
                                          <p:val>
                                            <p:strVal val="ppt_h"/>
                                          </p:val>
                                        </p:tav>
                                      </p:tavLst>
                                    </p:anim>
                                    <p:set>
                                      <p:cBhvr>
                                        <p:cTn id="2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466680" y="1676400"/>
            <a:ext cx="4953000" cy="1066200"/>
          </a:xfrm>
        </p:spPr>
        <p:txBody>
          <a:bodyPr/>
          <a:lstStyle/>
          <a:p>
            <a:r>
              <a:rPr lang="tr-TR" sz="4000" dirty="0"/>
              <a:t>Hitabet Kürsüsü</a:t>
            </a:r>
            <a:endParaRPr lang="en-US" sz="4000" dirty="0"/>
          </a:p>
        </p:txBody>
      </p:sp>
      <p:sp>
        <p:nvSpPr>
          <p:cNvPr id="3" name="Metin kutusu 2"/>
          <p:cNvSpPr txBox="1"/>
          <p:nvPr/>
        </p:nvSpPr>
        <p:spPr>
          <a:xfrm>
            <a:off x="762120" y="3189802"/>
            <a:ext cx="4216560"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Anıtkabir'in en önemli bölümü olan mozoleye çıkan 42 basamaklı merdivenlerin ortasında "hitabet kürsüsü" yer almaktadır. </a:t>
            </a:r>
          </a:p>
          <a:p>
            <a:endParaRPr lang="tr-TR" sz="1400" dirty="0">
              <a:solidFill>
                <a:srgbClr val="000000"/>
              </a:solidFill>
            </a:endParaRPr>
          </a:p>
          <a:p>
            <a:r>
              <a:rPr lang="tr-TR" sz="1400" dirty="0">
                <a:solidFill>
                  <a:srgbClr val="000000"/>
                </a:solidFill>
              </a:rPr>
              <a:t>Mermer kürsünün tören meydanı cephesi dairesel geometrik motiflerle süslü olup, ortasında </a:t>
            </a:r>
            <a:r>
              <a:rPr lang="tr-TR" sz="1400" dirty="0" err="1">
                <a:solidFill>
                  <a:srgbClr val="000000"/>
                </a:solidFill>
              </a:rPr>
              <a:t>ATATÜRK'ün</a:t>
            </a:r>
            <a:r>
              <a:rPr lang="tr-TR" sz="1400" dirty="0">
                <a:solidFill>
                  <a:srgbClr val="000000"/>
                </a:solidFill>
              </a:rPr>
              <a:t> "Hakimiyet Kayıtsız Şartsız Milletindir" sözü yazılıdır.</a:t>
            </a:r>
          </a:p>
          <a:p>
            <a:endParaRPr lang="tr-TR" sz="1400" dirty="0">
              <a:solidFill>
                <a:srgbClr val="000000"/>
              </a:solidFill>
            </a:endParaRPr>
          </a:p>
          <a:p>
            <a:r>
              <a:rPr lang="tr-TR" sz="1400" dirty="0">
                <a:solidFill>
                  <a:srgbClr val="000000"/>
                </a:solidFill>
              </a:rPr>
              <a:t>Kürsü, Kenan </a:t>
            </a:r>
            <a:r>
              <a:rPr lang="tr-TR" sz="1400" dirty="0" err="1">
                <a:solidFill>
                  <a:srgbClr val="000000"/>
                </a:solidFill>
              </a:rPr>
              <a:t>Yontuç'un</a:t>
            </a:r>
            <a:r>
              <a:rPr lang="tr-TR" sz="1400" dirty="0">
                <a:solidFill>
                  <a:srgbClr val="000000"/>
                </a:solidFill>
              </a:rPr>
              <a:t> eseridir.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819900" y="1838326"/>
            <a:ext cx="1600200" cy="1200150"/>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441802" y="1838326"/>
            <a:ext cx="5677988" cy="42584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5"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0" name="Yuvarlatılmış Dikdörtgen 9">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31856649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9218"/>
                    </p:tgtEl>
                  </p:cond>
                </p:stCondLst>
                <p:endSync evt="end" delay="0">
                  <p:rtn val="all"/>
                </p:endSync>
                <p:childTnLst>
                  <p:par>
                    <p:cTn id="15" fill="hold">
                      <p:stCondLst>
                        <p:cond delay="0"/>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228"/>
                                        </p:tgtEl>
                                        <p:attrNameLst>
                                          <p:attrName>style.visibility</p:attrName>
                                        </p:attrNameLst>
                                      </p:cBhvr>
                                      <p:to>
                                        <p:strVal val="visible"/>
                                      </p:to>
                                    </p:set>
                                    <p:animEffect transition="in" filter="wheel(1)">
                                      <p:cBhvr>
                                        <p:cTn id="19" dur="2000"/>
                                        <p:tgtEl>
                                          <p:spTgt spid="9228"/>
                                        </p:tgtEl>
                                      </p:cBhvr>
                                    </p:animEffect>
                                  </p:childTnLst>
                                </p:cTn>
                              </p:par>
                            </p:childTnLst>
                          </p:cTn>
                        </p:par>
                        <p:par>
                          <p:cTn id="20" fill="hold">
                            <p:stCondLst>
                              <p:cond delay="2000"/>
                            </p:stCondLst>
                            <p:childTnLst>
                              <p:par>
                                <p:cTn id="21" presetID="17" presetClass="exit" presetSubtype="10" fill="hold" nodeType="afterEffect">
                                  <p:stCondLst>
                                    <p:cond delay="5000"/>
                                  </p:stCondLst>
                                  <p:childTnLst>
                                    <p:anim calcmode="lin" valueType="num">
                                      <p:cBhvr>
                                        <p:cTn id="22" dur="500"/>
                                        <p:tgtEl>
                                          <p:spTgt spid="9228"/>
                                        </p:tgtEl>
                                        <p:attrNameLst>
                                          <p:attrName>ppt_w</p:attrName>
                                        </p:attrNameLst>
                                      </p:cBhvr>
                                      <p:tavLst>
                                        <p:tav tm="0">
                                          <p:val>
                                            <p:strVal val="ppt_w"/>
                                          </p:val>
                                        </p:tav>
                                        <p:tav tm="100000">
                                          <p:val>
                                            <p:fltVal val="0"/>
                                          </p:val>
                                        </p:tav>
                                      </p:tavLst>
                                    </p:anim>
                                    <p:anim calcmode="lin" valueType="num">
                                      <p:cBhvr>
                                        <p:cTn id="23" dur="500"/>
                                        <p:tgtEl>
                                          <p:spTgt spid="9228"/>
                                        </p:tgtEl>
                                        <p:attrNameLst>
                                          <p:attrName>ppt_h</p:attrName>
                                        </p:attrNameLst>
                                      </p:cBhvr>
                                      <p:tavLst>
                                        <p:tav tm="0">
                                          <p:val>
                                            <p:strVal val="ppt_h"/>
                                          </p:val>
                                        </p:tav>
                                        <p:tav tm="100000">
                                          <p:val>
                                            <p:strVal val="ppt_h"/>
                                          </p:val>
                                        </p:tav>
                                      </p:tavLst>
                                    </p:anim>
                                    <p:set>
                                      <p:cBhvr>
                                        <p:cTn id="2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466680" y="1676400"/>
            <a:ext cx="4953000" cy="1066200"/>
          </a:xfrm>
        </p:spPr>
        <p:txBody>
          <a:bodyPr/>
          <a:lstStyle/>
          <a:p>
            <a:r>
              <a:rPr lang="tr-TR" sz="4000" dirty="0"/>
              <a:t>Barış Parkı</a:t>
            </a:r>
            <a:endParaRPr lang="en-US" sz="4000" dirty="0"/>
          </a:p>
        </p:txBody>
      </p:sp>
      <p:sp>
        <p:nvSpPr>
          <p:cNvPr id="3" name="Metin kutusu 2"/>
          <p:cNvSpPr txBox="1"/>
          <p:nvPr/>
        </p:nvSpPr>
        <p:spPr>
          <a:xfrm>
            <a:off x="496095" y="2708310"/>
            <a:ext cx="4894170" cy="353943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Barış Parkı; Atatürk’ün “Yurtta Sulh, Cihanda Sulh” özdeyişinden ilham alınarak oluşturulmuştur. Barış Parkı’nın çevre düzenlemesine ilişkin uygulama projeleri Prof. Dr. Sadri Aran tarafından hazırlanmıştır. Bu projeye göre; Anıttepe’nin eteklerinde yüksek ve büyük hacimli ağaçlardan yeşil kitleler oluşturulacak, bu kitleler </a:t>
            </a:r>
            <a:r>
              <a:rPr lang="tr-TR" sz="1400" dirty="0" err="1">
                <a:solidFill>
                  <a:srgbClr val="000000"/>
                </a:solidFill>
              </a:rPr>
              <a:t>Anıt’a</a:t>
            </a:r>
            <a:r>
              <a:rPr lang="tr-TR" sz="1400" dirty="0">
                <a:solidFill>
                  <a:srgbClr val="000000"/>
                </a:solidFill>
              </a:rPr>
              <a:t> yaklaştıkça alçalarak renkleri </a:t>
            </a:r>
            <a:r>
              <a:rPr lang="tr-TR" sz="1400" dirty="0" err="1">
                <a:solidFill>
                  <a:srgbClr val="000000"/>
                </a:solidFill>
              </a:rPr>
              <a:t>bozlaşacak</a:t>
            </a:r>
            <a:r>
              <a:rPr lang="tr-TR" sz="1400" dirty="0">
                <a:solidFill>
                  <a:srgbClr val="000000"/>
                </a:solidFill>
              </a:rPr>
              <a:t> ve bozkırın basık formlu ve boz renkli bitki fizyonomisine bürünerek, </a:t>
            </a:r>
            <a:r>
              <a:rPr lang="tr-TR" sz="1400" dirty="0" err="1">
                <a:solidFill>
                  <a:srgbClr val="000000"/>
                </a:solidFill>
              </a:rPr>
              <a:t>Anıt’ın</a:t>
            </a:r>
            <a:r>
              <a:rPr lang="tr-TR" sz="1400" dirty="0">
                <a:solidFill>
                  <a:srgbClr val="000000"/>
                </a:solidFill>
              </a:rPr>
              <a:t> heybetli yapısı önünde adeta sönüp silinecektir.     Barış Parkı, dünyanın 24 ülkesinden (Afganistan, A.B.D., Almanya, Avusturya, Belçika, Çin, Danimarka, Finlandiya, Fransa, Hindistan, Irak, İngiltere, İspanya, İsrail, İsveç, İtalya, Japonya, Kanada, Mısır, Kıbrıs, Norveç, Portekiz, Yugoslavya, Yunanistan) ve Anadolu’nun çeşitli bölgelerinden getirilen ağaçlar ve süs bitkilerinden oluşturulmuştur. Bugün Barış Parkı’nda 104 ayrı türde yaklaşık 49.500 adet süs ağaç, </a:t>
            </a:r>
            <a:r>
              <a:rPr lang="tr-TR" sz="1400" dirty="0" err="1">
                <a:solidFill>
                  <a:srgbClr val="000000"/>
                </a:solidFill>
              </a:rPr>
              <a:t>ağaçcık</a:t>
            </a:r>
            <a:r>
              <a:rPr lang="tr-TR" sz="1400" dirty="0">
                <a:solidFill>
                  <a:srgbClr val="000000"/>
                </a:solidFill>
              </a:rPr>
              <a:t> ve çalısı bulunmaktadır.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819900" y="1838326"/>
            <a:ext cx="1600200" cy="1200150"/>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441802" y="1838326"/>
            <a:ext cx="5677988" cy="42584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5"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0" name="Yuvarlatılmış Dikdörtgen 9">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30106101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9218"/>
                    </p:tgtEl>
                  </p:cond>
                </p:stCondLst>
                <p:endSync evt="end" delay="0">
                  <p:rtn val="all"/>
                </p:endSync>
                <p:childTnLst>
                  <p:par>
                    <p:cTn id="15" fill="hold">
                      <p:stCondLst>
                        <p:cond delay="0"/>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228"/>
                                        </p:tgtEl>
                                        <p:attrNameLst>
                                          <p:attrName>style.visibility</p:attrName>
                                        </p:attrNameLst>
                                      </p:cBhvr>
                                      <p:to>
                                        <p:strVal val="visible"/>
                                      </p:to>
                                    </p:set>
                                    <p:animEffect transition="in" filter="wheel(1)">
                                      <p:cBhvr>
                                        <p:cTn id="19" dur="2000"/>
                                        <p:tgtEl>
                                          <p:spTgt spid="9228"/>
                                        </p:tgtEl>
                                      </p:cBhvr>
                                    </p:animEffect>
                                  </p:childTnLst>
                                </p:cTn>
                              </p:par>
                            </p:childTnLst>
                          </p:cTn>
                        </p:par>
                        <p:par>
                          <p:cTn id="20" fill="hold">
                            <p:stCondLst>
                              <p:cond delay="2000"/>
                            </p:stCondLst>
                            <p:childTnLst>
                              <p:par>
                                <p:cTn id="21" presetID="17" presetClass="exit" presetSubtype="10" fill="hold" nodeType="afterEffect">
                                  <p:stCondLst>
                                    <p:cond delay="5000"/>
                                  </p:stCondLst>
                                  <p:childTnLst>
                                    <p:anim calcmode="lin" valueType="num">
                                      <p:cBhvr>
                                        <p:cTn id="22" dur="500"/>
                                        <p:tgtEl>
                                          <p:spTgt spid="9228"/>
                                        </p:tgtEl>
                                        <p:attrNameLst>
                                          <p:attrName>ppt_w</p:attrName>
                                        </p:attrNameLst>
                                      </p:cBhvr>
                                      <p:tavLst>
                                        <p:tav tm="0">
                                          <p:val>
                                            <p:strVal val="ppt_w"/>
                                          </p:val>
                                        </p:tav>
                                        <p:tav tm="100000">
                                          <p:val>
                                            <p:fltVal val="0"/>
                                          </p:val>
                                        </p:tav>
                                      </p:tavLst>
                                    </p:anim>
                                    <p:anim calcmode="lin" valueType="num">
                                      <p:cBhvr>
                                        <p:cTn id="23" dur="500"/>
                                        <p:tgtEl>
                                          <p:spTgt spid="9228"/>
                                        </p:tgtEl>
                                        <p:attrNameLst>
                                          <p:attrName>ppt_h</p:attrName>
                                        </p:attrNameLst>
                                      </p:cBhvr>
                                      <p:tavLst>
                                        <p:tav tm="0">
                                          <p:val>
                                            <p:strVal val="ppt_h"/>
                                          </p:val>
                                        </p:tav>
                                        <p:tav tm="100000">
                                          <p:val>
                                            <p:strVal val="ppt_h"/>
                                          </p:val>
                                        </p:tav>
                                      </p:tavLst>
                                    </p:anim>
                                    <p:set>
                                      <p:cBhvr>
                                        <p:cTn id="2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1371600" y="2833899"/>
            <a:ext cx="2864887" cy="3477875"/>
          </a:xfrm>
          <a:prstGeom prst="rect">
            <a:avLst/>
          </a:prstGeom>
          <a:noFill/>
        </p:spPr>
        <p:txBody>
          <a:bodyPr wrap="none" rtlCol="0">
            <a:spAutoFit/>
          </a:bodyPr>
          <a:lstStyle/>
          <a:p>
            <a:pPr algn="ctr"/>
            <a:r>
              <a:rPr lang="tr-TR" sz="2000" b="1" dirty="0">
                <a:solidFill>
                  <a:schemeClr val="bg1">
                    <a:lumMod val="95000"/>
                  </a:schemeClr>
                </a:solidFill>
              </a:rPr>
              <a:t>Kaynak : TSK Arşivi</a:t>
            </a:r>
          </a:p>
          <a:p>
            <a:pPr algn="ctr"/>
            <a:endParaRPr lang="tr-TR" sz="2000" b="1" dirty="0">
              <a:solidFill>
                <a:schemeClr val="bg1">
                  <a:lumMod val="95000"/>
                </a:schemeClr>
              </a:solidFill>
            </a:endParaRPr>
          </a:p>
          <a:p>
            <a:pPr algn="ctr"/>
            <a:r>
              <a:rPr lang="tr-TR" sz="2000" b="1" dirty="0">
                <a:solidFill>
                  <a:schemeClr val="bg1">
                    <a:lumMod val="95000"/>
                  </a:schemeClr>
                </a:solidFill>
              </a:rPr>
              <a:t>Slayt Hazırlama</a:t>
            </a:r>
          </a:p>
          <a:p>
            <a:pPr algn="ctr"/>
            <a:endParaRPr lang="tr-TR" sz="2000" b="1" dirty="0">
              <a:solidFill>
                <a:schemeClr val="bg1">
                  <a:lumMod val="95000"/>
                </a:schemeClr>
              </a:solidFill>
            </a:endParaRPr>
          </a:p>
          <a:p>
            <a:pPr algn="ctr"/>
            <a:r>
              <a:rPr lang="tr-TR" sz="2000" b="1" dirty="0">
                <a:solidFill>
                  <a:schemeClr val="bg1">
                    <a:lumMod val="95000"/>
                  </a:schemeClr>
                </a:solidFill>
              </a:rPr>
              <a:t>Muhammet BOZKURT</a:t>
            </a:r>
          </a:p>
          <a:p>
            <a:pPr algn="ctr"/>
            <a:endParaRPr lang="tr-TR" sz="2000" b="1" dirty="0">
              <a:solidFill>
                <a:schemeClr val="bg1">
                  <a:lumMod val="95000"/>
                </a:schemeClr>
              </a:solidFill>
            </a:endParaRPr>
          </a:p>
          <a:p>
            <a:pPr algn="ctr"/>
            <a:r>
              <a:rPr lang="tr-TR" sz="2000" b="1" dirty="0">
                <a:solidFill>
                  <a:schemeClr val="bg1">
                    <a:lumMod val="95000"/>
                  </a:schemeClr>
                </a:solidFill>
              </a:rPr>
              <a:t>info@mebders.com</a:t>
            </a:r>
          </a:p>
          <a:p>
            <a:pPr algn="ctr"/>
            <a:endParaRPr lang="tr-TR" sz="2000" b="1" dirty="0">
              <a:solidFill>
                <a:schemeClr val="bg1">
                  <a:lumMod val="95000"/>
                </a:schemeClr>
              </a:solidFill>
            </a:endParaRPr>
          </a:p>
          <a:p>
            <a:pPr algn="ctr"/>
            <a:r>
              <a:rPr lang="tr-TR" sz="2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hlinkClick r:id="rId2"/>
              </a:rPr>
              <a:t>www.mebders.com</a:t>
            </a:r>
            <a:endParaRPr lang="tr-TR" sz="2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a:p>
            <a:pPr algn="ctr"/>
            <a:endParaRPr lang="tr-TR" sz="2000" b="1" dirty="0">
              <a:solidFill>
                <a:schemeClr val="bg1">
                  <a:lumMod val="95000"/>
                </a:schemeClr>
              </a:solidFill>
            </a:endParaRPr>
          </a:p>
          <a:p>
            <a:pPr algn="ctr"/>
            <a:r>
              <a:rPr lang="tr-TR" sz="2000" b="1" dirty="0">
                <a:solidFill>
                  <a:schemeClr val="bg1">
                    <a:lumMod val="95000"/>
                  </a:schemeClr>
                </a:solidFill>
              </a:rPr>
              <a:t>©</a:t>
            </a:r>
            <a:r>
              <a:rPr lang="tr-TR" sz="2000" b="1" dirty="0">
                <a:solidFill>
                  <a:schemeClr val="accent5">
                    <a:lumMod val="90000"/>
                  </a:schemeClr>
                </a:solidFill>
              </a:rPr>
              <a:t>mebders.com</a:t>
            </a:r>
          </a:p>
        </p:txBody>
      </p:sp>
      <p:sp>
        <p:nvSpPr>
          <p:cNvPr id="11" name="Yuvarlatılmış Dikdörtgen 10">
            <a:hlinkClick r:id="" action="ppaction://hlinkshowjump?jump=endshow"/>
          </p:cNvPr>
          <p:cNvSpPr/>
          <p:nvPr/>
        </p:nvSpPr>
        <p:spPr>
          <a:xfrm>
            <a:off x="4953000" y="632460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cSld>
  <p:clrMapOvr>
    <a:masterClrMapping/>
  </p:clrMapOvr>
  <mc:AlternateContent xmlns:mc="http://schemas.openxmlformats.org/markup-compatibility/2006" xmlns:p14="http://schemas.microsoft.com/office/powerpoint/2010/main">
    <mc:Choice Requires="p14">
      <p:transition spd="slow" p14:dur="2000" advClick="0">
        <p:sndAc>
          <p:endSnd/>
        </p:sndAc>
      </p:transition>
    </mc:Choice>
    <mc:Fallback xmlns="">
      <p:transition spd="slow" advClick="0">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533400" y="1981200"/>
            <a:ext cx="4495800" cy="762000"/>
          </a:xfrm>
        </p:spPr>
        <p:txBody>
          <a:bodyPr/>
          <a:lstStyle/>
          <a:p>
            <a:r>
              <a:rPr lang="tr-TR" sz="4000" dirty="0"/>
              <a:t>Hürriyet Kulesi</a:t>
            </a:r>
            <a:endParaRPr lang="en-US" sz="4000" dirty="0"/>
          </a:p>
        </p:txBody>
      </p:sp>
      <p:sp>
        <p:nvSpPr>
          <p:cNvPr id="3" name="Metin kutusu 2"/>
          <p:cNvSpPr txBox="1"/>
          <p:nvPr/>
        </p:nvSpPr>
        <p:spPr>
          <a:xfrm>
            <a:off x="762000" y="2987457"/>
            <a:ext cx="4191000" cy="310854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Aslanlı </a:t>
            </a:r>
            <a:r>
              <a:rPr lang="tr-TR" sz="1400" dirty="0" err="1">
                <a:solidFill>
                  <a:srgbClr val="000000"/>
                </a:solidFill>
              </a:rPr>
              <a:t>Yol'un</a:t>
            </a:r>
            <a:r>
              <a:rPr lang="tr-TR" sz="1400" dirty="0">
                <a:solidFill>
                  <a:srgbClr val="000000"/>
                </a:solidFill>
              </a:rPr>
              <a:t> sol başında bulunan Hürriyet Kulesi içindeki kabartmada; elinde "Hürriyet Beyannamesi" tutan melek figürü ile yanında şaha kalkmış bir at tasvir edilmiştir. </a:t>
            </a:r>
          </a:p>
          <a:p>
            <a:endParaRPr lang="tr-TR" sz="1400" dirty="0">
              <a:solidFill>
                <a:srgbClr val="000000"/>
              </a:solidFill>
            </a:endParaRPr>
          </a:p>
          <a:p>
            <a:r>
              <a:rPr lang="tr-TR" sz="1400" dirty="0">
                <a:solidFill>
                  <a:srgbClr val="000000"/>
                </a:solidFill>
              </a:rPr>
              <a:t>Melek bağımsızlığın kutsallığını, at ise bağımsızlığı sembolize etmektedir. </a:t>
            </a:r>
          </a:p>
          <a:p>
            <a:r>
              <a:rPr lang="tr-TR" sz="1400" dirty="0">
                <a:solidFill>
                  <a:srgbClr val="000000"/>
                </a:solidFill>
              </a:rPr>
              <a:t>Kabartma Zühtü </a:t>
            </a:r>
            <a:r>
              <a:rPr lang="tr-TR" sz="1400" dirty="0" err="1">
                <a:solidFill>
                  <a:srgbClr val="000000"/>
                </a:solidFill>
              </a:rPr>
              <a:t>Müridoğlu'nun</a:t>
            </a:r>
            <a:r>
              <a:rPr lang="tr-TR" sz="1400" dirty="0">
                <a:solidFill>
                  <a:srgbClr val="000000"/>
                </a:solidFill>
              </a:rPr>
              <a:t> eseridir. Kule duvarlarında Atatürk'ün Hürriyet ile ilgili özlü sözleri yer almaktadır. </a:t>
            </a:r>
          </a:p>
          <a:p>
            <a:endParaRPr lang="tr-TR" sz="1400" dirty="0">
              <a:solidFill>
                <a:srgbClr val="000000"/>
              </a:solidFill>
            </a:endParaRPr>
          </a:p>
          <a:p>
            <a:r>
              <a:rPr lang="tr-TR" sz="1400" dirty="0">
                <a:solidFill>
                  <a:srgbClr val="000000"/>
                </a:solidFill>
              </a:rPr>
              <a:t>Kule içerisinde ise Anıtkabir'in inşaat çalışmalarını gösteren fotoğraf sergisi ile inşaatta kullanılan taş örnekleri bulunmaktadır.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81800" y="1734380"/>
            <a:ext cx="1751493" cy="1313619"/>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6781800" y="3581400"/>
            <a:ext cx="17272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p:cNvPicPr>
            <a:picLocks noChangeAspect="1" noChangeArrowheads="1"/>
          </p:cNvPicPr>
          <p:nvPr/>
        </p:nvPicPr>
        <p:blipFill>
          <a:blip r:embed="rId5" cstate="email">
            <a:extLst>
              <a:ext uri="{28A0092B-C50C-407E-A947-70E740481C1C}">
                <a14:useLocalDpi xmlns:a14="http://schemas.microsoft.com/office/drawing/2010/main" val="0"/>
              </a:ext>
            </a:extLst>
          </a:blip>
          <a:stretch>
            <a:fillRect/>
          </a:stretch>
        </p:blipFill>
        <p:spPr bwMode="auto">
          <a:xfrm>
            <a:off x="6858000" y="5410200"/>
            <a:ext cx="16002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p:cNvPicPr>
            <a:picLocks noChangeAspect="1" noChangeArrowheads="1"/>
          </p:cNvPicPr>
          <p:nvPr/>
        </p:nvPicPr>
        <p:blipFill>
          <a:blip r:embed="rId6" cstate="email">
            <a:extLst>
              <a:ext uri="{28A0092B-C50C-407E-A947-70E740481C1C}">
                <a14:useLocalDpi xmlns:a14="http://schemas.microsoft.com/office/drawing/2010/main" val="0"/>
              </a:ext>
            </a:extLst>
          </a:blip>
          <a:stretch>
            <a:fillRect/>
          </a:stretch>
        </p:blipFill>
        <p:spPr bwMode="auto">
          <a:xfrm>
            <a:off x="603059" y="249775"/>
            <a:ext cx="4407528" cy="587670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6" name="Picture 10"/>
          <p:cNvPicPr>
            <a:picLocks noChangeAspect="1" noChangeArrowheads="1"/>
          </p:cNvPicPr>
          <p:nvPr/>
        </p:nvPicPr>
        <p:blipFill>
          <a:blip r:embed="rId7" cstate="email">
            <a:extLst>
              <a:ext uri="{28A0092B-C50C-407E-A947-70E740481C1C}">
                <a14:useLocalDpi xmlns:a14="http://schemas.microsoft.com/office/drawing/2010/main" val="0"/>
              </a:ext>
            </a:extLst>
          </a:blip>
          <a:stretch>
            <a:fillRect/>
          </a:stretch>
        </p:blipFill>
        <p:spPr bwMode="auto">
          <a:xfrm>
            <a:off x="342022" y="1701570"/>
            <a:ext cx="5920756" cy="444056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8" name="Picture 12"/>
          <p:cNvPicPr>
            <a:picLocks noChangeAspect="1" noChangeArrowheads="1"/>
          </p:cNvPicPr>
          <p:nvPr/>
        </p:nvPicPr>
        <p:blipFill>
          <a:blip r:embed="rId8" cstate="email">
            <a:extLst>
              <a:ext uri="{28A0092B-C50C-407E-A947-70E740481C1C}">
                <a14:useLocalDpi xmlns:a14="http://schemas.microsoft.com/office/drawing/2010/main" val="0"/>
              </a:ext>
            </a:extLst>
          </a:blip>
          <a:stretch>
            <a:fillRect/>
          </a:stretch>
        </p:blipFill>
        <p:spPr bwMode="auto">
          <a:xfrm>
            <a:off x="146734" y="1436356"/>
            <a:ext cx="6162059" cy="462154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9"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4" name="Yuvarlatılmış Dikdörtgen 13">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28142512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par>
                          <p:cTn id="14" fill="hold">
                            <p:stCondLst>
                              <p:cond delay="2500"/>
                            </p:stCondLst>
                            <p:childTnLst>
                              <p:par>
                                <p:cTn id="15" presetID="9" presetClass="entr" presetSubtype="0" fill="hold" nodeType="afterEffect">
                                  <p:stCondLst>
                                    <p:cond delay="0"/>
                                  </p:stCondLst>
                                  <p:childTnLst>
                                    <p:set>
                                      <p:cBhvr>
                                        <p:cTn id="16" dur="1" fill="hold">
                                          <p:stCondLst>
                                            <p:cond delay="0"/>
                                          </p:stCondLst>
                                        </p:cTn>
                                        <p:tgtEl>
                                          <p:spTgt spid="9220"/>
                                        </p:tgtEl>
                                        <p:attrNameLst>
                                          <p:attrName>style.visibility</p:attrName>
                                        </p:attrNameLst>
                                      </p:cBhvr>
                                      <p:to>
                                        <p:strVal val="visible"/>
                                      </p:to>
                                    </p:set>
                                    <p:animEffect transition="in" filter="dissolve">
                                      <p:cBhvr>
                                        <p:cTn id="17" dur="1500"/>
                                        <p:tgtEl>
                                          <p:spTgt spid="9220"/>
                                        </p:tgtEl>
                                      </p:cBhvr>
                                    </p:animEffect>
                                  </p:childTnLst>
                                </p:cTn>
                              </p:par>
                            </p:childTnLst>
                          </p:cTn>
                        </p:par>
                        <p:par>
                          <p:cTn id="18" fill="hold">
                            <p:stCondLst>
                              <p:cond delay="4000"/>
                            </p:stCondLst>
                            <p:childTnLst>
                              <p:par>
                                <p:cTn id="19" presetID="9" presetClass="entr" presetSubtype="0" fill="hold" nodeType="afterEffect">
                                  <p:stCondLst>
                                    <p:cond delay="0"/>
                                  </p:stCondLst>
                                  <p:childTnLst>
                                    <p:set>
                                      <p:cBhvr>
                                        <p:cTn id="20" dur="1" fill="hold">
                                          <p:stCondLst>
                                            <p:cond delay="0"/>
                                          </p:stCondLst>
                                        </p:cTn>
                                        <p:tgtEl>
                                          <p:spTgt spid="9222"/>
                                        </p:tgtEl>
                                        <p:attrNameLst>
                                          <p:attrName>style.visibility</p:attrName>
                                        </p:attrNameLst>
                                      </p:cBhvr>
                                      <p:to>
                                        <p:strVal val="visible"/>
                                      </p:to>
                                    </p:set>
                                    <p:animEffect transition="in" filter="dissolve">
                                      <p:cBhvr>
                                        <p:cTn id="21" dur="1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9220"/>
                    </p:tgtEl>
                  </p:cond>
                </p:stCondLst>
                <p:endSync evt="end" delay="0">
                  <p:rtn val="all"/>
                </p:endSync>
                <p:childTnLst>
                  <p:par>
                    <p:cTn id="23" fill="hold">
                      <p:stCondLst>
                        <p:cond delay="0"/>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9226"/>
                                        </p:tgtEl>
                                        <p:attrNameLst>
                                          <p:attrName>style.visibility</p:attrName>
                                        </p:attrNameLst>
                                      </p:cBhvr>
                                      <p:to>
                                        <p:strVal val="visible"/>
                                      </p:to>
                                    </p:set>
                                    <p:animEffect transition="in" filter="wheel(1)">
                                      <p:cBhvr>
                                        <p:cTn id="27" dur="2000"/>
                                        <p:tgtEl>
                                          <p:spTgt spid="9226"/>
                                        </p:tgtEl>
                                      </p:cBhvr>
                                    </p:animEffect>
                                  </p:childTnLst>
                                </p:cTn>
                              </p:par>
                            </p:childTnLst>
                          </p:cTn>
                        </p:par>
                        <p:par>
                          <p:cTn id="28" fill="hold">
                            <p:stCondLst>
                              <p:cond delay="2000"/>
                            </p:stCondLst>
                            <p:childTnLst>
                              <p:par>
                                <p:cTn id="29" presetID="17" presetClass="exit" presetSubtype="10" fill="hold" nodeType="afterEffect">
                                  <p:stCondLst>
                                    <p:cond delay="5000"/>
                                  </p:stCondLst>
                                  <p:childTnLst>
                                    <p:anim calcmode="lin" valueType="num">
                                      <p:cBhvr>
                                        <p:cTn id="30" dur="500"/>
                                        <p:tgtEl>
                                          <p:spTgt spid="9226"/>
                                        </p:tgtEl>
                                        <p:attrNameLst>
                                          <p:attrName>ppt_w</p:attrName>
                                        </p:attrNameLst>
                                      </p:cBhvr>
                                      <p:tavLst>
                                        <p:tav tm="0">
                                          <p:val>
                                            <p:strVal val="ppt_w"/>
                                          </p:val>
                                        </p:tav>
                                        <p:tav tm="100000">
                                          <p:val>
                                            <p:fltVal val="0"/>
                                          </p:val>
                                        </p:tav>
                                      </p:tavLst>
                                    </p:anim>
                                    <p:anim calcmode="lin" valueType="num">
                                      <p:cBhvr>
                                        <p:cTn id="31" dur="500"/>
                                        <p:tgtEl>
                                          <p:spTgt spid="9226"/>
                                        </p:tgtEl>
                                        <p:attrNameLst>
                                          <p:attrName>ppt_h</p:attrName>
                                        </p:attrNameLst>
                                      </p:cBhvr>
                                      <p:tavLst>
                                        <p:tav tm="0">
                                          <p:val>
                                            <p:strVal val="ppt_h"/>
                                          </p:val>
                                        </p:tav>
                                        <p:tav tm="100000">
                                          <p:val>
                                            <p:strVal val="ppt_h"/>
                                          </p:val>
                                        </p:tav>
                                      </p:tavLst>
                                    </p:anim>
                                    <p:set>
                                      <p:cBhvr>
                                        <p:cTn id="32" dur="1" fill="hold">
                                          <p:stCondLst>
                                            <p:cond delay="499"/>
                                          </p:stCondLst>
                                        </p:cTn>
                                        <p:tgtEl>
                                          <p:spTgt spid="9226"/>
                                        </p:tgtEl>
                                        <p:attrNameLst>
                                          <p:attrName>style.visibility</p:attrName>
                                        </p:attrNameLst>
                                      </p:cBhvr>
                                      <p:to>
                                        <p:strVal val="hidden"/>
                                      </p:to>
                                    </p:set>
                                  </p:childTnLst>
                                </p:cTn>
                              </p:par>
                            </p:childTnLst>
                          </p:cTn>
                        </p:par>
                      </p:childTnLst>
                    </p:cTn>
                  </p:par>
                </p:childTnLst>
              </p:cTn>
              <p:nextCondLst>
                <p:cond evt="onClick" delay="0">
                  <p:tgtEl>
                    <p:spTgt spid="9220"/>
                  </p:tgtEl>
                </p:cond>
              </p:nextCondLst>
            </p:seq>
            <p:seq concurrent="1" nextAc="seek">
              <p:cTn id="33" restart="whenNotActive" fill="hold" evtFilter="cancelBubble" nodeType="interactiveSeq">
                <p:stCondLst>
                  <p:cond evt="onClick" delay="0">
                    <p:tgtEl>
                      <p:spTgt spid="9222"/>
                    </p:tgtEl>
                  </p:cond>
                </p:stCondLst>
                <p:endSync evt="end" delay="0">
                  <p:rtn val="all"/>
                </p:endSync>
                <p:childTnLst>
                  <p:par>
                    <p:cTn id="34" fill="hold">
                      <p:stCondLst>
                        <p:cond delay="0"/>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9224"/>
                                        </p:tgtEl>
                                        <p:attrNameLst>
                                          <p:attrName>style.visibility</p:attrName>
                                        </p:attrNameLst>
                                      </p:cBhvr>
                                      <p:to>
                                        <p:strVal val="visible"/>
                                      </p:to>
                                    </p:set>
                                    <p:animEffect transition="in" filter="wheel(1)">
                                      <p:cBhvr>
                                        <p:cTn id="38" dur="2000"/>
                                        <p:tgtEl>
                                          <p:spTgt spid="9224"/>
                                        </p:tgtEl>
                                      </p:cBhvr>
                                    </p:animEffect>
                                  </p:childTnLst>
                                </p:cTn>
                              </p:par>
                            </p:childTnLst>
                          </p:cTn>
                        </p:par>
                        <p:par>
                          <p:cTn id="39" fill="hold">
                            <p:stCondLst>
                              <p:cond delay="2000"/>
                            </p:stCondLst>
                            <p:childTnLst>
                              <p:par>
                                <p:cTn id="40" presetID="17" presetClass="exit" presetSubtype="10" fill="hold" nodeType="afterEffect">
                                  <p:stCondLst>
                                    <p:cond delay="5000"/>
                                  </p:stCondLst>
                                  <p:childTnLst>
                                    <p:anim calcmode="lin" valueType="num">
                                      <p:cBhvr>
                                        <p:cTn id="41" dur="500"/>
                                        <p:tgtEl>
                                          <p:spTgt spid="9224"/>
                                        </p:tgtEl>
                                        <p:attrNameLst>
                                          <p:attrName>ppt_w</p:attrName>
                                        </p:attrNameLst>
                                      </p:cBhvr>
                                      <p:tavLst>
                                        <p:tav tm="0">
                                          <p:val>
                                            <p:strVal val="ppt_w"/>
                                          </p:val>
                                        </p:tav>
                                        <p:tav tm="100000">
                                          <p:val>
                                            <p:fltVal val="0"/>
                                          </p:val>
                                        </p:tav>
                                      </p:tavLst>
                                    </p:anim>
                                    <p:anim calcmode="lin" valueType="num">
                                      <p:cBhvr>
                                        <p:cTn id="42" dur="500"/>
                                        <p:tgtEl>
                                          <p:spTgt spid="9224"/>
                                        </p:tgtEl>
                                        <p:attrNameLst>
                                          <p:attrName>ppt_h</p:attrName>
                                        </p:attrNameLst>
                                      </p:cBhvr>
                                      <p:tavLst>
                                        <p:tav tm="0">
                                          <p:val>
                                            <p:strVal val="ppt_h"/>
                                          </p:val>
                                        </p:tav>
                                        <p:tav tm="100000">
                                          <p:val>
                                            <p:strVal val="ppt_h"/>
                                          </p:val>
                                        </p:tav>
                                      </p:tavLst>
                                    </p:anim>
                                    <p:set>
                                      <p:cBhvr>
                                        <p:cTn id="43" dur="1" fill="hold">
                                          <p:stCondLst>
                                            <p:cond delay="499"/>
                                          </p:stCondLst>
                                        </p:cTn>
                                        <p:tgtEl>
                                          <p:spTgt spid="9224"/>
                                        </p:tgtEl>
                                        <p:attrNameLst>
                                          <p:attrName>style.visibility</p:attrName>
                                        </p:attrNameLst>
                                      </p:cBhvr>
                                      <p:to>
                                        <p:strVal val="hidden"/>
                                      </p:to>
                                    </p:set>
                                  </p:childTnLst>
                                </p:cTn>
                              </p:par>
                            </p:childTnLst>
                          </p:cTn>
                        </p:par>
                      </p:childTnLst>
                    </p:cTn>
                  </p:par>
                </p:childTnLst>
              </p:cTn>
              <p:nextCondLst>
                <p:cond evt="onClick" delay="0">
                  <p:tgtEl>
                    <p:spTgt spid="9222"/>
                  </p:tgtEl>
                </p:cond>
              </p:nextCondLst>
            </p:seq>
            <p:seq concurrent="1" nextAc="seek">
              <p:cTn id="44" restart="whenNotActive" fill="hold" evtFilter="cancelBubble" nodeType="interactiveSeq">
                <p:stCondLst>
                  <p:cond evt="onClick" delay="0">
                    <p:tgtEl>
                      <p:spTgt spid="9218"/>
                    </p:tgtEl>
                  </p:cond>
                </p:stCondLst>
                <p:endSync evt="end" delay="0">
                  <p:rtn val="all"/>
                </p:endSync>
                <p:childTnLst>
                  <p:par>
                    <p:cTn id="45" fill="hold">
                      <p:stCondLst>
                        <p:cond delay="0"/>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9228"/>
                                        </p:tgtEl>
                                        <p:attrNameLst>
                                          <p:attrName>style.visibility</p:attrName>
                                        </p:attrNameLst>
                                      </p:cBhvr>
                                      <p:to>
                                        <p:strVal val="visible"/>
                                      </p:to>
                                    </p:set>
                                    <p:animEffect transition="in" filter="wheel(1)">
                                      <p:cBhvr>
                                        <p:cTn id="49" dur="2000"/>
                                        <p:tgtEl>
                                          <p:spTgt spid="9228"/>
                                        </p:tgtEl>
                                      </p:cBhvr>
                                    </p:animEffect>
                                  </p:childTnLst>
                                </p:cTn>
                              </p:par>
                            </p:childTnLst>
                          </p:cTn>
                        </p:par>
                        <p:par>
                          <p:cTn id="50" fill="hold">
                            <p:stCondLst>
                              <p:cond delay="2000"/>
                            </p:stCondLst>
                            <p:childTnLst>
                              <p:par>
                                <p:cTn id="51" presetID="17" presetClass="exit" presetSubtype="10" fill="hold" nodeType="afterEffect">
                                  <p:stCondLst>
                                    <p:cond delay="5000"/>
                                  </p:stCondLst>
                                  <p:childTnLst>
                                    <p:anim calcmode="lin" valueType="num">
                                      <p:cBhvr>
                                        <p:cTn id="52" dur="500"/>
                                        <p:tgtEl>
                                          <p:spTgt spid="9228"/>
                                        </p:tgtEl>
                                        <p:attrNameLst>
                                          <p:attrName>ppt_w</p:attrName>
                                        </p:attrNameLst>
                                      </p:cBhvr>
                                      <p:tavLst>
                                        <p:tav tm="0">
                                          <p:val>
                                            <p:strVal val="ppt_w"/>
                                          </p:val>
                                        </p:tav>
                                        <p:tav tm="100000">
                                          <p:val>
                                            <p:fltVal val="0"/>
                                          </p:val>
                                        </p:tav>
                                      </p:tavLst>
                                    </p:anim>
                                    <p:anim calcmode="lin" valueType="num">
                                      <p:cBhvr>
                                        <p:cTn id="53" dur="500"/>
                                        <p:tgtEl>
                                          <p:spTgt spid="9228"/>
                                        </p:tgtEl>
                                        <p:attrNameLst>
                                          <p:attrName>ppt_h</p:attrName>
                                        </p:attrNameLst>
                                      </p:cBhvr>
                                      <p:tavLst>
                                        <p:tav tm="0">
                                          <p:val>
                                            <p:strVal val="ppt_h"/>
                                          </p:val>
                                        </p:tav>
                                        <p:tav tm="100000">
                                          <p:val>
                                            <p:strVal val="ppt_h"/>
                                          </p:val>
                                        </p:tav>
                                      </p:tavLst>
                                    </p:anim>
                                    <p:set>
                                      <p:cBhvr>
                                        <p:cTn id="5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533400" y="1981200"/>
            <a:ext cx="4495800" cy="762000"/>
          </a:xfrm>
        </p:spPr>
        <p:txBody>
          <a:bodyPr/>
          <a:lstStyle/>
          <a:p>
            <a:r>
              <a:rPr lang="tr-TR" sz="4000" dirty="0"/>
              <a:t>Kadın Heykel Grubu</a:t>
            </a:r>
            <a:endParaRPr lang="en-US" sz="4000" dirty="0"/>
          </a:p>
        </p:txBody>
      </p:sp>
      <p:sp>
        <p:nvSpPr>
          <p:cNvPr id="3" name="Metin kutusu 2"/>
          <p:cNvSpPr txBox="1"/>
          <p:nvPr/>
        </p:nvSpPr>
        <p:spPr>
          <a:xfrm>
            <a:off x="783000" y="3403450"/>
            <a:ext cx="4191000" cy="246221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İstiklal kulesinin önünde, ulusal giysiler giymiş üç kadından;</a:t>
            </a:r>
          </a:p>
          <a:p>
            <a:r>
              <a:rPr lang="tr-TR" sz="1400" dirty="0">
                <a:solidFill>
                  <a:srgbClr val="000000"/>
                </a:solidFill>
              </a:rPr>
              <a:t> kenardakiler bereketli topraklarımızı simgeleyen buğday başaklarından oluşan ve yere kadar uzanan kalın bir çelenk tutmaktadır. </a:t>
            </a:r>
          </a:p>
          <a:p>
            <a:endParaRPr lang="tr-TR" sz="1400" dirty="0">
              <a:solidFill>
                <a:srgbClr val="000000"/>
              </a:solidFill>
            </a:endParaRPr>
          </a:p>
          <a:p>
            <a:r>
              <a:rPr lang="tr-TR" sz="1400" dirty="0">
                <a:solidFill>
                  <a:srgbClr val="000000"/>
                </a:solidFill>
              </a:rPr>
              <a:t>Soldaki kadın, ileri uzattığı elindeki kapla Atatürk'e Tanrıdan rahmet dilemekte, ortadaki kadın eliyle yüzünü kapatmış ağlamaktadır. </a:t>
            </a:r>
          </a:p>
          <a:p>
            <a:endParaRPr lang="tr-TR" sz="1400" dirty="0">
              <a:solidFill>
                <a:srgbClr val="000000"/>
              </a:solidFill>
            </a:endParaRPr>
          </a:p>
          <a:p>
            <a:r>
              <a:rPr lang="tr-TR" sz="1400" dirty="0">
                <a:solidFill>
                  <a:srgbClr val="000000"/>
                </a:solidFill>
              </a:rPr>
              <a:t>Heykel grubu Hüseyin Özkan'ın eseridir.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81801" y="1752600"/>
            <a:ext cx="1751492" cy="1278457"/>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495301" y="725570"/>
            <a:ext cx="5410200" cy="535575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5"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4" name="Yuvarlatılmış Dikdörtgen 13">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5539815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9218"/>
                    </p:tgtEl>
                  </p:cond>
                </p:stCondLst>
                <p:endSync evt="end" delay="0">
                  <p:rtn val="all"/>
                </p:endSync>
                <p:childTnLst>
                  <p:par>
                    <p:cTn id="15" fill="hold">
                      <p:stCondLst>
                        <p:cond delay="0"/>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228"/>
                                        </p:tgtEl>
                                        <p:attrNameLst>
                                          <p:attrName>style.visibility</p:attrName>
                                        </p:attrNameLst>
                                      </p:cBhvr>
                                      <p:to>
                                        <p:strVal val="visible"/>
                                      </p:to>
                                    </p:set>
                                    <p:animEffect transition="in" filter="wheel(1)">
                                      <p:cBhvr>
                                        <p:cTn id="19" dur="2000"/>
                                        <p:tgtEl>
                                          <p:spTgt spid="9228"/>
                                        </p:tgtEl>
                                      </p:cBhvr>
                                    </p:animEffect>
                                  </p:childTnLst>
                                </p:cTn>
                              </p:par>
                            </p:childTnLst>
                          </p:cTn>
                        </p:par>
                        <p:par>
                          <p:cTn id="20" fill="hold">
                            <p:stCondLst>
                              <p:cond delay="2000"/>
                            </p:stCondLst>
                            <p:childTnLst>
                              <p:par>
                                <p:cTn id="21" presetID="17" presetClass="exit" presetSubtype="10" fill="hold" nodeType="afterEffect">
                                  <p:stCondLst>
                                    <p:cond delay="5000"/>
                                  </p:stCondLst>
                                  <p:childTnLst>
                                    <p:anim calcmode="lin" valueType="num">
                                      <p:cBhvr>
                                        <p:cTn id="22" dur="500"/>
                                        <p:tgtEl>
                                          <p:spTgt spid="9228"/>
                                        </p:tgtEl>
                                        <p:attrNameLst>
                                          <p:attrName>ppt_w</p:attrName>
                                        </p:attrNameLst>
                                      </p:cBhvr>
                                      <p:tavLst>
                                        <p:tav tm="0">
                                          <p:val>
                                            <p:strVal val="ppt_w"/>
                                          </p:val>
                                        </p:tav>
                                        <p:tav tm="100000">
                                          <p:val>
                                            <p:fltVal val="0"/>
                                          </p:val>
                                        </p:tav>
                                      </p:tavLst>
                                    </p:anim>
                                    <p:anim calcmode="lin" valueType="num">
                                      <p:cBhvr>
                                        <p:cTn id="23" dur="500"/>
                                        <p:tgtEl>
                                          <p:spTgt spid="9228"/>
                                        </p:tgtEl>
                                        <p:attrNameLst>
                                          <p:attrName>ppt_h</p:attrName>
                                        </p:attrNameLst>
                                      </p:cBhvr>
                                      <p:tavLst>
                                        <p:tav tm="0">
                                          <p:val>
                                            <p:strVal val="ppt_h"/>
                                          </p:val>
                                        </p:tav>
                                        <p:tav tm="100000">
                                          <p:val>
                                            <p:strVal val="ppt_h"/>
                                          </p:val>
                                        </p:tav>
                                      </p:tavLst>
                                    </p:anim>
                                    <p:set>
                                      <p:cBhvr>
                                        <p:cTn id="2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533400" y="1981200"/>
            <a:ext cx="4495800" cy="762000"/>
          </a:xfrm>
        </p:spPr>
        <p:txBody>
          <a:bodyPr/>
          <a:lstStyle/>
          <a:p>
            <a:r>
              <a:rPr lang="tr-TR" sz="4000" dirty="0"/>
              <a:t>Erkek Heykel Grubu</a:t>
            </a:r>
            <a:endParaRPr lang="en-US" sz="4000" dirty="0"/>
          </a:p>
        </p:txBody>
      </p:sp>
      <p:sp>
        <p:nvSpPr>
          <p:cNvPr id="3" name="Metin kutusu 2"/>
          <p:cNvSpPr txBox="1"/>
          <p:nvPr/>
        </p:nvSpPr>
        <p:spPr>
          <a:xfrm>
            <a:off x="783000" y="3403450"/>
            <a:ext cx="4191000"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Hürriyet Kulesi'nin önünde üç erkek heykelinden oluşan bu grupta, sağdaki erkek başında miğferi ve kalın kaputu ile Türk askeri, yani Mehmetçik, onun yanında elinde kitabıyla Türk gençliği ve aydın insanı, biraz gerisinde ise yerel kıyafetlerle Türk Köylüsü temsil edilmiştir. </a:t>
            </a:r>
          </a:p>
          <a:p>
            <a:endParaRPr lang="tr-TR" sz="1400" dirty="0">
              <a:solidFill>
                <a:srgbClr val="000000"/>
              </a:solidFill>
            </a:endParaRPr>
          </a:p>
          <a:p>
            <a:r>
              <a:rPr lang="tr-TR" sz="1400" dirty="0">
                <a:solidFill>
                  <a:srgbClr val="000000"/>
                </a:solidFill>
              </a:rPr>
              <a:t>Heykel grubu, Hüseyin Özkan'ın eseridir.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858000" y="1828800"/>
            <a:ext cx="1600199" cy="1202257"/>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533400" y="457200"/>
            <a:ext cx="5322235" cy="566713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5"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0" name="Yuvarlatılmış Dikdörtgen 9">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18342244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9218"/>
                    </p:tgtEl>
                  </p:cond>
                </p:stCondLst>
                <p:endSync evt="end" delay="0">
                  <p:rtn val="all"/>
                </p:endSync>
                <p:childTnLst>
                  <p:par>
                    <p:cTn id="15" fill="hold">
                      <p:stCondLst>
                        <p:cond delay="0"/>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228"/>
                                        </p:tgtEl>
                                        <p:attrNameLst>
                                          <p:attrName>style.visibility</p:attrName>
                                        </p:attrNameLst>
                                      </p:cBhvr>
                                      <p:to>
                                        <p:strVal val="visible"/>
                                      </p:to>
                                    </p:set>
                                    <p:animEffect transition="in" filter="wheel(1)">
                                      <p:cBhvr>
                                        <p:cTn id="19" dur="2000"/>
                                        <p:tgtEl>
                                          <p:spTgt spid="9228"/>
                                        </p:tgtEl>
                                      </p:cBhvr>
                                    </p:animEffect>
                                  </p:childTnLst>
                                </p:cTn>
                              </p:par>
                            </p:childTnLst>
                          </p:cTn>
                        </p:par>
                        <p:par>
                          <p:cTn id="20" fill="hold">
                            <p:stCondLst>
                              <p:cond delay="2000"/>
                            </p:stCondLst>
                            <p:childTnLst>
                              <p:par>
                                <p:cTn id="21" presetID="17" presetClass="exit" presetSubtype="10" fill="hold" nodeType="afterEffect">
                                  <p:stCondLst>
                                    <p:cond delay="5000"/>
                                  </p:stCondLst>
                                  <p:childTnLst>
                                    <p:anim calcmode="lin" valueType="num">
                                      <p:cBhvr>
                                        <p:cTn id="22" dur="500"/>
                                        <p:tgtEl>
                                          <p:spTgt spid="9228"/>
                                        </p:tgtEl>
                                        <p:attrNameLst>
                                          <p:attrName>ppt_w</p:attrName>
                                        </p:attrNameLst>
                                      </p:cBhvr>
                                      <p:tavLst>
                                        <p:tav tm="0">
                                          <p:val>
                                            <p:strVal val="ppt_w"/>
                                          </p:val>
                                        </p:tav>
                                        <p:tav tm="100000">
                                          <p:val>
                                            <p:fltVal val="0"/>
                                          </p:val>
                                        </p:tav>
                                      </p:tavLst>
                                    </p:anim>
                                    <p:anim calcmode="lin" valueType="num">
                                      <p:cBhvr>
                                        <p:cTn id="23" dur="500"/>
                                        <p:tgtEl>
                                          <p:spTgt spid="9228"/>
                                        </p:tgtEl>
                                        <p:attrNameLst>
                                          <p:attrName>ppt_h</p:attrName>
                                        </p:attrNameLst>
                                      </p:cBhvr>
                                      <p:tavLst>
                                        <p:tav tm="0">
                                          <p:val>
                                            <p:strVal val="ppt_h"/>
                                          </p:val>
                                        </p:tav>
                                        <p:tav tm="100000">
                                          <p:val>
                                            <p:strVal val="ppt_h"/>
                                          </p:val>
                                        </p:tav>
                                      </p:tavLst>
                                    </p:anim>
                                    <p:set>
                                      <p:cBhvr>
                                        <p:cTn id="2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533400" y="1981200"/>
            <a:ext cx="4495800" cy="762000"/>
          </a:xfrm>
        </p:spPr>
        <p:txBody>
          <a:bodyPr/>
          <a:lstStyle/>
          <a:p>
            <a:r>
              <a:rPr lang="tr-TR" sz="4000" dirty="0"/>
              <a:t>Aslanlı Yol</a:t>
            </a:r>
            <a:endParaRPr lang="en-US" sz="4000" dirty="0"/>
          </a:p>
        </p:txBody>
      </p:sp>
      <p:sp>
        <p:nvSpPr>
          <p:cNvPr id="3" name="Metin kutusu 2"/>
          <p:cNvSpPr txBox="1"/>
          <p:nvPr/>
        </p:nvSpPr>
        <p:spPr>
          <a:xfrm>
            <a:off x="762000" y="2895600"/>
            <a:ext cx="4203900" cy="332398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Anıtkabir'e Tandoğan kapısından girildiğinde Barış Parkı içerisinde uzanan yoldan Aslanlı Yol başındaki 26 basamaklı geniş merdivenlere ulaşılır. </a:t>
            </a:r>
          </a:p>
          <a:p>
            <a:r>
              <a:rPr lang="tr-TR" sz="1400" dirty="0">
                <a:solidFill>
                  <a:srgbClr val="000000"/>
                </a:solidFill>
              </a:rPr>
              <a:t>Merdivenin hemen başında karşılıklı olarak İstiklâl ve Hürriyet kuleleri ile üçlü kadın ve erkek heykel grupları yer almaktadır. </a:t>
            </a:r>
          </a:p>
          <a:p>
            <a:r>
              <a:rPr lang="tr-TR" sz="1400" dirty="0">
                <a:solidFill>
                  <a:srgbClr val="000000"/>
                </a:solidFill>
              </a:rPr>
              <a:t>Ziyaretçileri Atatürk'ün yüce huzuruna hazırlamak için yapılmış olan 262 m. uzunluğundaki yolun iki yanında oturmuş pozisyonda 24 aslan heykeli bulunmaktadır. Anadolu'nun eski uygarlıklarından Hititler' de ve Türk mitolojisinde kudreti simgeleyen aslanlar, Türk Milletinin birlik ve bütünlüğünü temsilen çift yapılmışlardır. </a:t>
            </a:r>
          </a:p>
          <a:p>
            <a:r>
              <a:rPr lang="tr-TR" sz="1400" dirty="0">
                <a:solidFill>
                  <a:srgbClr val="000000"/>
                </a:solidFill>
              </a:rPr>
              <a:t>Aslanlar Türk </a:t>
            </a:r>
            <a:r>
              <a:rPr lang="tr-TR" sz="1400" dirty="0" err="1">
                <a:solidFill>
                  <a:srgbClr val="000000"/>
                </a:solidFill>
              </a:rPr>
              <a:t>Ulusu'nun</a:t>
            </a:r>
            <a:r>
              <a:rPr lang="tr-TR" sz="1400" dirty="0">
                <a:solidFill>
                  <a:srgbClr val="000000"/>
                </a:solidFill>
              </a:rPr>
              <a:t> kuvvet ve kudretini simgelemektedir. Heykeller Hüseyin Özkan'ın eseridir.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81800" y="1829854"/>
            <a:ext cx="167639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304800" y="1803184"/>
            <a:ext cx="5791830" cy="43438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5"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0" name="Yuvarlatılmış Dikdörtgen 9">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36364780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9218"/>
                    </p:tgtEl>
                  </p:cond>
                </p:stCondLst>
                <p:endSync evt="end" delay="0">
                  <p:rtn val="all"/>
                </p:endSync>
                <p:childTnLst>
                  <p:par>
                    <p:cTn id="15" fill="hold">
                      <p:stCondLst>
                        <p:cond delay="0"/>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228"/>
                                        </p:tgtEl>
                                        <p:attrNameLst>
                                          <p:attrName>style.visibility</p:attrName>
                                        </p:attrNameLst>
                                      </p:cBhvr>
                                      <p:to>
                                        <p:strVal val="visible"/>
                                      </p:to>
                                    </p:set>
                                    <p:animEffect transition="in" filter="wheel(1)">
                                      <p:cBhvr>
                                        <p:cTn id="19" dur="2000"/>
                                        <p:tgtEl>
                                          <p:spTgt spid="9228"/>
                                        </p:tgtEl>
                                      </p:cBhvr>
                                    </p:animEffect>
                                  </p:childTnLst>
                                </p:cTn>
                              </p:par>
                            </p:childTnLst>
                          </p:cTn>
                        </p:par>
                        <p:par>
                          <p:cTn id="20" fill="hold">
                            <p:stCondLst>
                              <p:cond delay="2000"/>
                            </p:stCondLst>
                            <p:childTnLst>
                              <p:par>
                                <p:cTn id="21" presetID="17" presetClass="exit" presetSubtype="10" fill="hold" nodeType="afterEffect">
                                  <p:stCondLst>
                                    <p:cond delay="5000"/>
                                  </p:stCondLst>
                                  <p:childTnLst>
                                    <p:anim calcmode="lin" valueType="num">
                                      <p:cBhvr>
                                        <p:cTn id="22" dur="500"/>
                                        <p:tgtEl>
                                          <p:spTgt spid="9228"/>
                                        </p:tgtEl>
                                        <p:attrNameLst>
                                          <p:attrName>ppt_w</p:attrName>
                                        </p:attrNameLst>
                                      </p:cBhvr>
                                      <p:tavLst>
                                        <p:tav tm="0">
                                          <p:val>
                                            <p:strVal val="ppt_w"/>
                                          </p:val>
                                        </p:tav>
                                        <p:tav tm="100000">
                                          <p:val>
                                            <p:fltVal val="0"/>
                                          </p:val>
                                        </p:tav>
                                      </p:tavLst>
                                    </p:anim>
                                    <p:anim calcmode="lin" valueType="num">
                                      <p:cBhvr>
                                        <p:cTn id="23" dur="500"/>
                                        <p:tgtEl>
                                          <p:spTgt spid="9228"/>
                                        </p:tgtEl>
                                        <p:attrNameLst>
                                          <p:attrName>ppt_h</p:attrName>
                                        </p:attrNameLst>
                                      </p:cBhvr>
                                      <p:tavLst>
                                        <p:tav tm="0">
                                          <p:val>
                                            <p:strVal val="ppt_h"/>
                                          </p:val>
                                        </p:tav>
                                        <p:tav tm="100000">
                                          <p:val>
                                            <p:strVal val="ppt_h"/>
                                          </p:val>
                                        </p:tav>
                                      </p:tavLst>
                                    </p:anim>
                                    <p:set>
                                      <p:cBhvr>
                                        <p:cTn id="2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533400" y="1981200"/>
            <a:ext cx="4495800" cy="762000"/>
          </a:xfrm>
        </p:spPr>
        <p:txBody>
          <a:bodyPr/>
          <a:lstStyle/>
          <a:p>
            <a:r>
              <a:rPr lang="tr-TR" sz="4000" dirty="0"/>
              <a:t>Tören Meydanı</a:t>
            </a:r>
            <a:endParaRPr lang="en-US" sz="4000" dirty="0"/>
          </a:p>
        </p:txBody>
      </p:sp>
      <p:sp>
        <p:nvSpPr>
          <p:cNvPr id="3" name="Metin kutusu 2"/>
          <p:cNvSpPr txBox="1"/>
          <p:nvPr/>
        </p:nvSpPr>
        <p:spPr>
          <a:xfrm>
            <a:off x="770100" y="3270589"/>
            <a:ext cx="4203900" cy="138499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Aslanlı yolun sonunda yer alan tören meydanı 129 x 84.25 metre boyutlarındadır. </a:t>
            </a:r>
          </a:p>
          <a:p>
            <a:endParaRPr lang="tr-TR" sz="1400" dirty="0">
              <a:solidFill>
                <a:srgbClr val="000000"/>
              </a:solidFill>
            </a:endParaRPr>
          </a:p>
          <a:p>
            <a:r>
              <a:rPr lang="tr-TR" sz="1400" dirty="0">
                <a:solidFill>
                  <a:srgbClr val="000000"/>
                </a:solidFill>
              </a:rPr>
              <a:t>15 bin kişi kapasiteli olup, zemini; siyah, kırmızı, sarı ve beyaz renkte traverten taşlardan oluşan 373 adet halı ve kilim deseniyle bezenmiştir.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819900" y="1829854"/>
            <a:ext cx="1638300" cy="1200149"/>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304800" y="1791150"/>
            <a:ext cx="5791829" cy="43438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5"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0" name="Yuvarlatılmış Dikdörtgen 9">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29150321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9218"/>
                    </p:tgtEl>
                  </p:cond>
                </p:stCondLst>
                <p:endSync evt="end" delay="0">
                  <p:rtn val="all"/>
                </p:endSync>
                <p:childTnLst>
                  <p:par>
                    <p:cTn id="15" fill="hold">
                      <p:stCondLst>
                        <p:cond delay="0"/>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228"/>
                                        </p:tgtEl>
                                        <p:attrNameLst>
                                          <p:attrName>style.visibility</p:attrName>
                                        </p:attrNameLst>
                                      </p:cBhvr>
                                      <p:to>
                                        <p:strVal val="visible"/>
                                      </p:to>
                                    </p:set>
                                    <p:animEffect transition="in" filter="wheel(1)">
                                      <p:cBhvr>
                                        <p:cTn id="19" dur="2000"/>
                                        <p:tgtEl>
                                          <p:spTgt spid="9228"/>
                                        </p:tgtEl>
                                      </p:cBhvr>
                                    </p:animEffect>
                                  </p:childTnLst>
                                </p:cTn>
                              </p:par>
                            </p:childTnLst>
                          </p:cTn>
                        </p:par>
                        <p:par>
                          <p:cTn id="20" fill="hold">
                            <p:stCondLst>
                              <p:cond delay="2000"/>
                            </p:stCondLst>
                            <p:childTnLst>
                              <p:par>
                                <p:cTn id="21" presetID="17" presetClass="exit" presetSubtype="10" fill="hold" nodeType="afterEffect">
                                  <p:stCondLst>
                                    <p:cond delay="5000"/>
                                  </p:stCondLst>
                                  <p:childTnLst>
                                    <p:anim calcmode="lin" valueType="num">
                                      <p:cBhvr>
                                        <p:cTn id="22" dur="500"/>
                                        <p:tgtEl>
                                          <p:spTgt spid="9228"/>
                                        </p:tgtEl>
                                        <p:attrNameLst>
                                          <p:attrName>ppt_w</p:attrName>
                                        </p:attrNameLst>
                                      </p:cBhvr>
                                      <p:tavLst>
                                        <p:tav tm="0">
                                          <p:val>
                                            <p:strVal val="ppt_w"/>
                                          </p:val>
                                        </p:tav>
                                        <p:tav tm="100000">
                                          <p:val>
                                            <p:fltVal val="0"/>
                                          </p:val>
                                        </p:tav>
                                      </p:tavLst>
                                    </p:anim>
                                    <p:anim calcmode="lin" valueType="num">
                                      <p:cBhvr>
                                        <p:cTn id="23" dur="500"/>
                                        <p:tgtEl>
                                          <p:spTgt spid="9228"/>
                                        </p:tgtEl>
                                        <p:attrNameLst>
                                          <p:attrName>ppt_h</p:attrName>
                                        </p:attrNameLst>
                                      </p:cBhvr>
                                      <p:tavLst>
                                        <p:tav tm="0">
                                          <p:val>
                                            <p:strVal val="ppt_h"/>
                                          </p:val>
                                        </p:tav>
                                        <p:tav tm="100000">
                                          <p:val>
                                            <p:strVal val="ppt_h"/>
                                          </p:val>
                                        </p:tav>
                                      </p:tavLst>
                                    </p:anim>
                                    <p:set>
                                      <p:cBhvr>
                                        <p:cTn id="2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8" name="Rectangle 4"/>
          <p:cNvSpPr>
            <a:spLocks noGrp="1" noChangeArrowheads="1"/>
          </p:cNvSpPr>
          <p:nvPr>
            <p:ph type="ctrTitle"/>
          </p:nvPr>
        </p:nvSpPr>
        <p:spPr>
          <a:xfrm>
            <a:off x="533400" y="1981200"/>
            <a:ext cx="4495800" cy="762000"/>
          </a:xfrm>
        </p:spPr>
        <p:txBody>
          <a:bodyPr/>
          <a:lstStyle/>
          <a:p>
            <a:r>
              <a:rPr lang="tr-TR" sz="4000" dirty="0"/>
              <a:t>Mehmetçik Kulesi</a:t>
            </a:r>
            <a:endParaRPr lang="en-US" sz="4000" dirty="0"/>
          </a:p>
        </p:txBody>
      </p:sp>
      <p:sp>
        <p:nvSpPr>
          <p:cNvPr id="3" name="Metin kutusu 2"/>
          <p:cNvSpPr txBox="1"/>
          <p:nvPr/>
        </p:nvSpPr>
        <p:spPr>
          <a:xfrm>
            <a:off x="762000" y="2987457"/>
            <a:ext cx="4191000" cy="310854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400" dirty="0">
                <a:solidFill>
                  <a:srgbClr val="000000"/>
                </a:solidFill>
              </a:rPr>
              <a:t>Aslanlı yolun bitiminde sağda yer alan kulenin dış yüzeyinde, cepheye gitmekte olan Mehmetçik ile elini asker oğlunun omzuna atmış, onu vatan için savaşa gönderen anne tasvir edilmiştir. </a:t>
            </a:r>
          </a:p>
          <a:p>
            <a:endParaRPr lang="tr-TR" sz="1400" dirty="0">
              <a:solidFill>
                <a:srgbClr val="000000"/>
              </a:solidFill>
            </a:endParaRPr>
          </a:p>
          <a:p>
            <a:r>
              <a:rPr lang="tr-TR" sz="1400" dirty="0">
                <a:solidFill>
                  <a:srgbClr val="000000"/>
                </a:solidFill>
              </a:rPr>
              <a:t>Kabartma Zühtü </a:t>
            </a:r>
            <a:r>
              <a:rPr lang="tr-TR" sz="1400" dirty="0" err="1">
                <a:solidFill>
                  <a:srgbClr val="000000"/>
                </a:solidFill>
              </a:rPr>
              <a:t>Müridoğlu'nun</a:t>
            </a:r>
            <a:r>
              <a:rPr lang="tr-TR" sz="1400" dirty="0">
                <a:solidFill>
                  <a:srgbClr val="000000"/>
                </a:solidFill>
              </a:rPr>
              <a:t> eseridir. Kulenin duvarlarında Atatürk'ün Mehmetçik ve Türk kadınları hakkında söylediği özlü sözler yer almaktadır. </a:t>
            </a:r>
          </a:p>
          <a:p>
            <a:endParaRPr lang="tr-TR" sz="1400" dirty="0">
              <a:solidFill>
                <a:srgbClr val="000000"/>
              </a:solidFill>
            </a:endParaRPr>
          </a:p>
          <a:p>
            <a:r>
              <a:rPr lang="tr-TR" sz="1400" dirty="0">
                <a:solidFill>
                  <a:srgbClr val="000000"/>
                </a:solidFill>
              </a:rPr>
              <a:t>Kulenin içerisinde ise; </a:t>
            </a:r>
            <a:r>
              <a:rPr lang="tr-TR" sz="1400" dirty="0" err="1">
                <a:solidFill>
                  <a:srgbClr val="000000"/>
                </a:solidFill>
              </a:rPr>
              <a:t>Sinevizyon</a:t>
            </a:r>
            <a:r>
              <a:rPr lang="tr-TR" sz="1400" dirty="0">
                <a:solidFill>
                  <a:srgbClr val="000000"/>
                </a:solidFill>
              </a:rPr>
              <a:t> Salonu bulunmaktadır. </a:t>
            </a:r>
          </a:p>
          <a:p>
            <a:endParaRPr lang="tr-TR" sz="1400" dirty="0">
              <a:solidFill>
                <a:srgbClr val="000000"/>
              </a:solidFill>
            </a:endParaRPr>
          </a:p>
          <a:p>
            <a:r>
              <a:rPr lang="tr-TR" sz="1400" dirty="0" err="1">
                <a:solidFill>
                  <a:srgbClr val="000000"/>
                </a:solidFill>
              </a:rPr>
              <a:t>Sinevizyon</a:t>
            </a:r>
            <a:r>
              <a:rPr lang="tr-TR" sz="1400" dirty="0">
                <a:solidFill>
                  <a:srgbClr val="000000"/>
                </a:solidFill>
              </a:rPr>
              <a:t> Salonu’nda Atatürk ve Anıtkabir konulu gösterimler yapılmaktadır.</a:t>
            </a:r>
          </a:p>
        </p:txBody>
      </p:sp>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val="0"/>
              </a:ext>
            </a:extLst>
          </a:blip>
          <a:stretch>
            <a:fillRect/>
          </a:stretch>
        </p:blipFill>
        <p:spPr bwMode="auto">
          <a:xfrm>
            <a:off x="6781800" y="1734380"/>
            <a:ext cx="1751492" cy="1313619"/>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6781800" y="3581400"/>
            <a:ext cx="17272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p:cNvPicPr>
            <a:picLocks noChangeAspect="1" noChangeArrowheads="1"/>
          </p:cNvPicPr>
          <p:nvPr/>
        </p:nvPicPr>
        <p:blipFill>
          <a:blip r:embed="rId5" cstate="email">
            <a:extLst>
              <a:ext uri="{28A0092B-C50C-407E-A947-70E740481C1C}">
                <a14:useLocalDpi xmlns:a14="http://schemas.microsoft.com/office/drawing/2010/main" val="0"/>
              </a:ext>
            </a:extLst>
          </a:blip>
          <a:stretch>
            <a:fillRect/>
          </a:stretch>
        </p:blipFill>
        <p:spPr bwMode="auto">
          <a:xfrm>
            <a:off x="6879242" y="5454650"/>
            <a:ext cx="1556608" cy="12065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p:cNvPicPr>
            <a:picLocks noChangeAspect="1" noChangeArrowheads="1"/>
          </p:cNvPicPr>
          <p:nvPr/>
        </p:nvPicPr>
        <p:blipFill>
          <a:blip r:embed="rId6" cstate="email">
            <a:extLst>
              <a:ext uri="{28A0092B-C50C-407E-A947-70E740481C1C}">
                <a14:useLocalDpi xmlns:a14="http://schemas.microsoft.com/office/drawing/2010/main" val="0"/>
              </a:ext>
            </a:extLst>
          </a:blip>
          <a:stretch>
            <a:fillRect/>
          </a:stretch>
        </p:blipFill>
        <p:spPr bwMode="auto">
          <a:xfrm>
            <a:off x="762000" y="219296"/>
            <a:ext cx="4407528" cy="587670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6" name="Picture 10"/>
          <p:cNvPicPr>
            <a:picLocks noChangeAspect="1" noChangeArrowheads="1"/>
          </p:cNvPicPr>
          <p:nvPr/>
        </p:nvPicPr>
        <p:blipFill>
          <a:blip r:embed="rId7" cstate="email">
            <a:extLst>
              <a:ext uri="{28A0092B-C50C-407E-A947-70E740481C1C}">
                <a14:useLocalDpi xmlns:a14="http://schemas.microsoft.com/office/drawing/2010/main" val="0"/>
              </a:ext>
            </a:extLst>
          </a:blip>
          <a:stretch>
            <a:fillRect/>
          </a:stretch>
        </p:blipFill>
        <p:spPr bwMode="auto">
          <a:xfrm>
            <a:off x="342022" y="1669918"/>
            <a:ext cx="5920756" cy="444056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28" name="Picture 12"/>
          <p:cNvPicPr>
            <a:picLocks noChangeAspect="1" noChangeArrowheads="1"/>
          </p:cNvPicPr>
          <p:nvPr/>
        </p:nvPicPr>
        <p:blipFill>
          <a:blip r:embed="rId8" cstate="email">
            <a:extLst>
              <a:ext uri="{28A0092B-C50C-407E-A947-70E740481C1C}">
                <a14:useLocalDpi xmlns:a14="http://schemas.microsoft.com/office/drawing/2010/main" val="0"/>
              </a:ext>
            </a:extLst>
          </a:blip>
          <a:stretch>
            <a:fillRect/>
          </a:stretch>
        </p:blipFill>
        <p:spPr bwMode="auto">
          <a:xfrm>
            <a:off x="221371" y="1466680"/>
            <a:ext cx="6162058" cy="462154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7" name="Metin kutusu 6"/>
          <p:cNvSpPr txBox="1"/>
          <p:nvPr/>
        </p:nvSpPr>
        <p:spPr>
          <a:xfrm>
            <a:off x="6717671" y="168057"/>
            <a:ext cx="1815622" cy="1032923"/>
          </a:xfrm>
          <a:prstGeom prst="rect">
            <a:avLst/>
          </a:prstGeom>
          <a:noFill/>
        </p:spPr>
        <p:txBody>
          <a:bodyPr wrap="none" rtlCol="0">
            <a:normAutofit fontScale="92500" lnSpcReduction="20000"/>
          </a:bodyPr>
          <a:lstStyle/>
          <a:p>
            <a:r>
              <a:rPr lang="tr-TR" sz="1300" dirty="0">
                <a:solidFill>
                  <a:srgbClr val="FFFFFF">
                    <a:lumMod val="95000"/>
                  </a:srgbClr>
                </a:solidFill>
              </a:rPr>
              <a:t>Resimleri büyütmek için </a:t>
            </a:r>
          </a:p>
          <a:p>
            <a:r>
              <a:rPr lang="tr-TR" sz="1300" dirty="0">
                <a:solidFill>
                  <a:srgbClr val="FFFFFF">
                    <a:lumMod val="95000"/>
                  </a:srgbClr>
                </a:solidFill>
              </a:rPr>
              <a:t>küçük resimlere tıklayın.</a:t>
            </a:r>
          </a:p>
          <a:p>
            <a:endParaRPr lang="tr-TR" sz="1300" dirty="0">
              <a:solidFill>
                <a:srgbClr val="FFFFFF">
                  <a:lumMod val="95000"/>
                </a:srgbClr>
              </a:solidFill>
            </a:endParaRPr>
          </a:p>
          <a:p>
            <a:r>
              <a:rPr lang="tr-TR" sz="1300" dirty="0">
                <a:solidFill>
                  <a:srgbClr val="FFFFFF">
                    <a:lumMod val="95000"/>
                  </a:srgbClr>
                </a:solidFill>
              </a:rPr>
              <a:t>Büyük resmi kapatmak </a:t>
            </a:r>
          </a:p>
          <a:p>
            <a:r>
              <a:rPr lang="tr-TR" sz="1300" dirty="0">
                <a:solidFill>
                  <a:srgbClr val="FFFFFF">
                    <a:lumMod val="95000"/>
                  </a:srgbClr>
                </a:solidFill>
              </a:rPr>
              <a:t>için yine küçük resimlere</a:t>
            </a:r>
          </a:p>
          <a:p>
            <a:r>
              <a:rPr lang="tr-TR" sz="1300" dirty="0">
                <a:solidFill>
                  <a:srgbClr val="FFFFFF">
                    <a:lumMod val="95000"/>
                  </a:srgbClr>
                </a:solidFill>
              </a:rPr>
              <a:t>tıklayın</a:t>
            </a:r>
          </a:p>
          <a:p>
            <a:endParaRPr lang="tr-TR" dirty="0">
              <a:solidFill>
                <a:srgbClr val="FFFFFF">
                  <a:lumMod val="95000"/>
                </a:srgbClr>
              </a:solidFill>
            </a:endParaRPr>
          </a:p>
        </p:txBody>
      </p:sp>
      <p:sp>
        <p:nvSpPr>
          <p:cNvPr id="11" name="Yuvarlatılmış Dikdörtgen 10">
            <a:hlinkClick r:id="" action="ppaction://hlinkshowjump?jump=previousslide"/>
          </p:cNvPr>
          <p:cNvSpPr/>
          <p:nvPr/>
        </p:nvSpPr>
        <p:spPr>
          <a:xfrm>
            <a:off x="466680" y="6327664"/>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Önceki</a:t>
            </a:r>
          </a:p>
        </p:txBody>
      </p:sp>
      <p:sp>
        <p:nvSpPr>
          <p:cNvPr id="12" name="Yuvarlatılmış Dikdörtgen 11">
            <a:hlinkClick r:id="rId9" action="ppaction://hlinksldjump"/>
          </p:cNvPr>
          <p:cNvSpPr/>
          <p:nvPr/>
        </p:nvSpPr>
        <p:spPr>
          <a:xfrm>
            <a:off x="2438400" y="6327049"/>
            <a:ext cx="864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a:solidFill>
                  <a:srgbClr val="7E0000"/>
                </a:solidFill>
              </a:rPr>
              <a:t>Anasayfa</a:t>
            </a:r>
            <a:endParaRPr lang="tr-TR" sz="1200" dirty="0">
              <a:solidFill>
                <a:srgbClr val="7E0000"/>
              </a:solidFill>
            </a:endParaRPr>
          </a:p>
        </p:txBody>
      </p:sp>
      <p:sp>
        <p:nvSpPr>
          <p:cNvPr id="13" name="Yuvarlatılmış Dikdörtgen 12">
            <a:hlinkClick r:id="" action="ppaction://hlinkshowjump?jump=nextslide"/>
          </p:cNvPr>
          <p:cNvSpPr/>
          <p:nvPr/>
        </p:nvSpPr>
        <p:spPr>
          <a:xfrm>
            <a:off x="4614000" y="6324600"/>
            <a:ext cx="720000" cy="28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Sonraki</a:t>
            </a:r>
          </a:p>
        </p:txBody>
      </p:sp>
      <p:sp>
        <p:nvSpPr>
          <p:cNvPr id="14" name="Yuvarlatılmış Dikdörtgen 13">
            <a:hlinkClick r:id="" action="ppaction://hlinkshowjump?jump=lastslide"/>
          </p:cNvPr>
          <p:cNvSpPr/>
          <p:nvPr/>
        </p:nvSpPr>
        <p:spPr>
          <a:xfrm>
            <a:off x="8583930" y="6372570"/>
            <a:ext cx="560070" cy="3146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a:solidFill>
                  <a:srgbClr val="7E0000"/>
                </a:solidFill>
              </a:rPr>
              <a:t>Çıkış</a:t>
            </a:r>
          </a:p>
        </p:txBody>
      </p:sp>
    </p:spTree>
    <p:extLst>
      <p:ext uri="{BB962C8B-B14F-4D97-AF65-F5344CB8AC3E}">
        <p14:creationId xmlns:p14="http://schemas.microsoft.com/office/powerpoint/2010/main" val="2586549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1500"/>
                                        <p:tgtEl>
                                          <p:spTgt spid="9218"/>
                                        </p:tgtEl>
                                      </p:cBhvr>
                                    </p:animEffect>
                                  </p:childTnLst>
                                </p:cTn>
                              </p:par>
                            </p:childTnLst>
                          </p:cTn>
                        </p:par>
                        <p:par>
                          <p:cTn id="14" fill="hold">
                            <p:stCondLst>
                              <p:cond delay="2500"/>
                            </p:stCondLst>
                            <p:childTnLst>
                              <p:par>
                                <p:cTn id="15" presetID="9" presetClass="entr" presetSubtype="0" fill="hold" nodeType="afterEffect">
                                  <p:stCondLst>
                                    <p:cond delay="0"/>
                                  </p:stCondLst>
                                  <p:childTnLst>
                                    <p:set>
                                      <p:cBhvr>
                                        <p:cTn id="16" dur="1" fill="hold">
                                          <p:stCondLst>
                                            <p:cond delay="0"/>
                                          </p:stCondLst>
                                        </p:cTn>
                                        <p:tgtEl>
                                          <p:spTgt spid="9220"/>
                                        </p:tgtEl>
                                        <p:attrNameLst>
                                          <p:attrName>style.visibility</p:attrName>
                                        </p:attrNameLst>
                                      </p:cBhvr>
                                      <p:to>
                                        <p:strVal val="visible"/>
                                      </p:to>
                                    </p:set>
                                    <p:animEffect transition="in" filter="dissolve">
                                      <p:cBhvr>
                                        <p:cTn id="17" dur="1500"/>
                                        <p:tgtEl>
                                          <p:spTgt spid="9220"/>
                                        </p:tgtEl>
                                      </p:cBhvr>
                                    </p:animEffect>
                                  </p:childTnLst>
                                </p:cTn>
                              </p:par>
                            </p:childTnLst>
                          </p:cTn>
                        </p:par>
                        <p:par>
                          <p:cTn id="18" fill="hold">
                            <p:stCondLst>
                              <p:cond delay="4000"/>
                            </p:stCondLst>
                            <p:childTnLst>
                              <p:par>
                                <p:cTn id="19" presetID="9" presetClass="entr" presetSubtype="0" fill="hold" nodeType="afterEffect">
                                  <p:stCondLst>
                                    <p:cond delay="0"/>
                                  </p:stCondLst>
                                  <p:childTnLst>
                                    <p:set>
                                      <p:cBhvr>
                                        <p:cTn id="20" dur="1" fill="hold">
                                          <p:stCondLst>
                                            <p:cond delay="0"/>
                                          </p:stCondLst>
                                        </p:cTn>
                                        <p:tgtEl>
                                          <p:spTgt spid="9222"/>
                                        </p:tgtEl>
                                        <p:attrNameLst>
                                          <p:attrName>style.visibility</p:attrName>
                                        </p:attrNameLst>
                                      </p:cBhvr>
                                      <p:to>
                                        <p:strVal val="visible"/>
                                      </p:to>
                                    </p:set>
                                    <p:animEffect transition="in" filter="dissolve">
                                      <p:cBhvr>
                                        <p:cTn id="21" dur="1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9220"/>
                    </p:tgtEl>
                  </p:cond>
                </p:stCondLst>
                <p:endSync evt="end" delay="0">
                  <p:rtn val="all"/>
                </p:endSync>
                <p:childTnLst>
                  <p:par>
                    <p:cTn id="23" fill="hold">
                      <p:stCondLst>
                        <p:cond delay="0"/>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9226"/>
                                        </p:tgtEl>
                                        <p:attrNameLst>
                                          <p:attrName>style.visibility</p:attrName>
                                        </p:attrNameLst>
                                      </p:cBhvr>
                                      <p:to>
                                        <p:strVal val="visible"/>
                                      </p:to>
                                    </p:set>
                                    <p:animEffect transition="in" filter="wheel(1)">
                                      <p:cBhvr>
                                        <p:cTn id="27" dur="2000"/>
                                        <p:tgtEl>
                                          <p:spTgt spid="9226"/>
                                        </p:tgtEl>
                                      </p:cBhvr>
                                    </p:animEffect>
                                  </p:childTnLst>
                                </p:cTn>
                              </p:par>
                            </p:childTnLst>
                          </p:cTn>
                        </p:par>
                        <p:par>
                          <p:cTn id="28" fill="hold">
                            <p:stCondLst>
                              <p:cond delay="2000"/>
                            </p:stCondLst>
                            <p:childTnLst>
                              <p:par>
                                <p:cTn id="29" presetID="17" presetClass="exit" presetSubtype="10" fill="hold" nodeType="afterEffect">
                                  <p:stCondLst>
                                    <p:cond delay="5000"/>
                                  </p:stCondLst>
                                  <p:childTnLst>
                                    <p:anim calcmode="lin" valueType="num">
                                      <p:cBhvr>
                                        <p:cTn id="30" dur="500"/>
                                        <p:tgtEl>
                                          <p:spTgt spid="9226"/>
                                        </p:tgtEl>
                                        <p:attrNameLst>
                                          <p:attrName>ppt_w</p:attrName>
                                        </p:attrNameLst>
                                      </p:cBhvr>
                                      <p:tavLst>
                                        <p:tav tm="0">
                                          <p:val>
                                            <p:strVal val="ppt_w"/>
                                          </p:val>
                                        </p:tav>
                                        <p:tav tm="100000">
                                          <p:val>
                                            <p:fltVal val="0"/>
                                          </p:val>
                                        </p:tav>
                                      </p:tavLst>
                                    </p:anim>
                                    <p:anim calcmode="lin" valueType="num">
                                      <p:cBhvr>
                                        <p:cTn id="31" dur="500"/>
                                        <p:tgtEl>
                                          <p:spTgt spid="9226"/>
                                        </p:tgtEl>
                                        <p:attrNameLst>
                                          <p:attrName>ppt_h</p:attrName>
                                        </p:attrNameLst>
                                      </p:cBhvr>
                                      <p:tavLst>
                                        <p:tav tm="0">
                                          <p:val>
                                            <p:strVal val="ppt_h"/>
                                          </p:val>
                                        </p:tav>
                                        <p:tav tm="100000">
                                          <p:val>
                                            <p:strVal val="ppt_h"/>
                                          </p:val>
                                        </p:tav>
                                      </p:tavLst>
                                    </p:anim>
                                    <p:set>
                                      <p:cBhvr>
                                        <p:cTn id="32" dur="1" fill="hold">
                                          <p:stCondLst>
                                            <p:cond delay="499"/>
                                          </p:stCondLst>
                                        </p:cTn>
                                        <p:tgtEl>
                                          <p:spTgt spid="9226"/>
                                        </p:tgtEl>
                                        <p:attrNameLst>
                                          <p:attrName>style.visibility</p:attrName>
                                        </p:attrNameLst>
                                      </p:cBhvr>
                                      <p:to>
                                        <p:strVal val="hidden"/>
                                      </p:to>
                                    </p:set>
                                  </p:childTnLst>
                                </p:cTn>
                              </p:par>
                            </p:childTnLst>
                          </p:cTn>
                        </p:par>
                      </p:childTnLst>
                    </p:cTn>
                  </p:par>
                </p:childTnLst>
              </p:cTn>
              <p:nextCondLst>
                <p:cond evt="onClick" delay="0">
                  <p:tgtEl>
                    <p:spTgt spid="9220"/>
                  </p:tgtEl>
                </p:cond>
              </p:nextCondLst>
            </p:seq>
            <p:seq concurrent="1" nextAc="seek">
              <p:cTn id="33" restart="whenNotActive" fill="hold" evtFilter="cancelBubble" nodeType="interactiveSeq">
                <p:stCondLst>
                  <p:cond evt="onClick" delay="0">
                    <p:tgtEl>
                      <p:spTgt spid="9222"/>
                    </p:tgtEl>
                  </p:cond>
                </p:stCondLst>
                <p:endSync evt="end" delay="0">
                  <p:rtn val="all"/>
                </p:endSync>
                <p:childTnLst>
                  <p:par>
                    <p:cTn id="34" fill="hold">
                      <p:stCondLst>
                        <p:cond delay="0"/>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9224"/>
                                        </p:tgtEl>
                                        <p:attrNameLst>
                                          <p:attrName>style.visibility</p:attrName>
                                        </p:attrNameLst>
                                      </p:cBhvr>
                                      <p:to>
                                        <p:strVal val="visible"/>
                                      </p:to>
                                    </p:set>
                                    <p:animEffect transition="in" filter="wheel(1)">
                                      <p:cBhvr>
                                        <p:cTn id="38" dur="2000"/>
                                        <p:tgtEl>
                                          <p:spTgt spid="9224"/>
                                        </p:tgtEl>
                                      </p:cBhvr>
                                    </p:animEffect>
                                  </p:childTnLst>
                                </p:cTn>
                              </p:par>
                            </p:childTnLst>
                          </p:cTn>
                        </p:par>
                        <p:par>
                          <p:cTn id="39" fill="hold">
                            <p:stCondLst>
                              <p:cond delay="2000"/>
                            </p:stCondLst>
                            <p:childTnLst>
                              <p:par>
                                <p:cTn id="40" presetID="17" presetClass="exit" presetSubtype="10" fill="hold" nodeType="afterEffect">
                                  <p:stCondLst>
                                    <p:cond delay="5000"/>
                                  </p:stCondLst>
                                  <p:childTnLst>
                                    <p:anim calcmode="lin" valueType="num">
                                      <p:cBhvr>
                                        <p:cTn id="41" dur="500"/>
                                        <p:tgtEl>
                                          <p:spTgt spid="9224"/>
                                        </p:tgtEl>
                                        <p:attrNameLst>
                                          <p:attrName>ppt_w</p:attrName>
                                        </p:attrNameLst>
                                      </p:cBhvr>
                                      <p:tavLst>
                                        <p:tav tm="0">
                                          <p:val>
                                            <p:strVal val="ppt_w"/>
                                          </p:val>
                                        </p:tav>
                                        <p:tav tm="100000">
                                          <p:val>
                                            <p:fltVal val="0"/>
                                          </p:val>
                                        </p:tav>
                                      </p:tavLst>
                                    </p:anim>
                                    <p:anim calcmode="lin" valueType="num">
                                      <p:cBhvr>
                                        <p:cTn id="42" dur="500"/>
                                        <p:tgtEl>
                                          <p:spTgt spid="9224"/>
                                        </p:tgtEl>
                                        <p:attrNameLst>
                                          <p:attrName>ppt_h</p:attrName>
                                        </p:attrNameLst>
                                      </p:cBhvr>
                                      <p:tavLst>
                                        <p:tav tm="0">
                                          <p:val>
                                            <p:strVal val="ppt_h"/>
                                          </p:val>
                                        </p:tav>
                                        <p:tav tm="100000">
                                          <p:val>
                                            <p:strVal val="ppt_h"/>
                                          </p:val>
                                        </p:tav>
                                      </p:tavLst>
                                    </p:anim>
                                    <p:set>
                                      <p:cBhvr>
                                        <p:cTn id="43" dur="1" fill="hold">
                                          <p:stCondLst>
                                            <p:cond delay="499"/>
                                          </p:stCondLst>
                                        </p:cTn>
                                        <p:tgtEl>
                                          <p:spTgt spid="9224"/>
                                        </p:tgtEl>
                                        <p:attrNameLst>
                                          <p:attrName>style.visibility</p:attrName>
                                        </p:attrNameLst>
                                      </p:cBhvr>
                                      <p:to>
                                        <p:strVal val="hidden"/>
                                      </p:to>
                                    </p:set>
                                  </p:childTnLst>
                                </p:cTn>
                              </p:par>
                            </p:childTnLst>
                          </p:cTn>
                        </p:par>
                      </p:childTnLst>
                    </p:cTn>
                  </p:par>
                </p:childTnLst>
              </p:cTn>
              <p:nextCondLst>
                <p:cond evt="onClick" delay="0">
                  <p:tgtEl>
                    <p:spTgt spid="9222"/>
                  </p:tgtEl>
                </p:cond>
              </p:nextCondLst>
            </p:seq>
            <p:seq concurrent="1" nextAc="seek">
              <p:cTn id="44" restart="whenNotActive" fill="hold" evtFilter="cancelBubble" nodeType="interactiveSeq">
                <p:stCondLst>
                  <p:cond evt="onClick" delay="0">
                    <p:tgtEl>
                      <p:spTgt spid="9218"/>
                    </p:tgtEl>
                  </p:cond>
                </p:stCondLst>
                <p:endSync evt="end" delay="0">
                  <p:rtn val="all"/>
                </p:endSync>
                <p:childTnLst>
                  <p:par>
                    <p:cTn id="45" fill="hold">
                      <p:stCondLst>
                        <p:cond delay="0"/>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9228"/>
                                        </p:tgtEl>
                                        <p:attrNameLst>
                                          <p:attrName>style.visibility</p:attrName>
                                        </p:attrNameLst>
                                      </p:cBhvr>
                                      <p:to>
                                        <p:strVal val="visible"/>
                                      </p:to>
                                    </p:set>
                                    <p:animEffect transition="in" filter="wheel(1)">
                                      <p:cBhvr>
                                        <p:cTn id="49" dur="2000"/>
                                        <p:tgtEl>
                                          <p:spTgt spid="9228"/>
                                        </p:tgtEl>
                                      </p:cBhvr>
                                    </p:animEffect>
                                  </p:childTnLst>
                                </p:cTn>
                              </p:par>
                            </p:childTnLst>
                          </p:cTn>
                        </p:par>
                        <p:par>
                          <p:cTn id="50" fill="hold">
                            <p:stCondLst>
                              <p:cond delay="2000"/>
                            </p:stCondLst>
                            <p:childTnLst>
                              <p:par>
                                <p:cTn id="51" presetID="17" presetClass="exit" presetSubtype="10" fill="hold" nodeType="afterEffect">
                                  <p:stCondLst>
                                    <p:cond delay="5000"/>
                                  </p:stCondLst>
                                  <p:childTnLst>
                                    <p:anim calcmode="lin" valueType="num">
                                      <p:cBhvr>
                                        <p:cTn id="52" dur="500"/>
                                        <p:tgtEl>
                                          <p:spTgt spid="9228"/>
                                        </p:tgtEl>
                                        <p:attrNameLst>
                                          <p:attrName>ppt_w</p:attrName>
                                        </p:attrNameLst>
                                      </p:cBhvr>
                                      <p:tavLst>
                                        <p:tav tm="0">
                                          <p:val>
                                            <p:strVal val="ppt_w"/>
                                          </p:val>
                                        </p:tav>
                                        <p:tav tm="100000">
                                          <p:val>
                                            <p:fltVal val="0"/>
                                          </p:val>
                                        </p:tav>
                                      </p:tavLst>
                                    </p:anim>
                                    <p:anim calcmode="lin" valueType="num">
                                      <p:cBhvr>
                                        <p:cTn id="53" dur="500"/>
                                        <p:tgtEl>
                                          <p:spTgt spid="9228"/>
                                        </p:tgtEl>
                                        <p:attrNameLst>
                                          <p:attrName>ppt_h</p:attrName>
                                        </p:attrNameLst>
                                      </p:cBhvr>
                                      <p:tavLst>
                                        <p:tav tm="0">
                                          <p:val>
                                            <p:strVal val="ppt_h"/>
                                          </p:val>
                                        </p:tav>
                                        <p:tav tm="100000">
                                          <p:val>
                                            <p:strVal val="ppt_h"/>
                                          </p:val>
                                        </p:tav>
                                      </p:tavLst>
                                    </p:anim>
                                    <p:set>
                                      <p:cBhvr>
                                        <p:cTn id="54" dur="1" fill="hold">
                                          <p:stCondLst>
                                            <p:cond delay="499"/>
                                          </p:stCondLst>
                                        </p:cTn>
                                        <p:tgtEl>
                                          <p:spTgt spid="9228"/>
                                        </p:tgtEl>
                                        <p:attrNameLst>
                                          <p:attrName>style.visibility</p:attrName>
                                        </p:attrNameLst>
                                      </p:cBhvr>
                                      <p:to>
                                        <p:strVal val="hidden"/>
                                      </p:to>
                                    </p:set>
                                  </p:childTnLst>
                                </p:cTn>
                              </p:par>
                            </p:childTnLst>
                          </p:cTn>
                        </p:par>
                      </p:childTnLst>
                    </p:cTn>
                  </p:par>
                </p:childTnLst>
              </p:cTn>
              <p:nextCondLst>
                <p:cond evt="onClick" delay="0">
                  <p:tgtEl>
                    <p:spTgt spid="9218"/>
                  </p:tgtEl>
                </p:cond>
              </p:nextCondLst>
            </p:seq>
          </p:childTnLst>
        </p:cTn>
      </p:par>
    </p:tnLst>
    <p:bldLst>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8565dfb03c8d913df0eda37d8fad2da53866ca62"/>
</p:tagLst>
</file>

<file path=ppt/theme/theme1.xml><?xml version="1.0" encoding="utf-8"?>
<a:theme xmlns:a="http://schemas.openxmlformats.org/drawingml/2006/main" name="Office Teması">
  <a:themeElements>
    <a:clrScheme name="Office Teması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eması">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Office Teması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eması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eması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eması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eması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eması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eması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eması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eması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eması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eması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eması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1388</TotalTime>
  <Words>3043</Words>
  <Application>Microsoft Office PowerPoint</Application>
  <PresentationFormat>Ekran Gösterisi (4:3)</PresentationFormat>
  <Paragraphs>531</Paragraphs>
  <Slides>35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35</vt:i4>
      </vt:variant>
    </vt:vector>
  </HeadingPairs>
  <TitlesOfParts>
    <vt:vector size="38" baseType="lpstr">
      <vt:lpstr>Arial</vt:lpstr>
      <vt:lpstr>Times New Roman</vt:lpstr>
      <vt:lpstr>Office Teması</vt:lpstr>
      <vt:lpstr>ANITKABİR</vt:lpstr>
      <vt:lpstr>PowerPoint Sunusu</vt:lpstr>
      <vt:lpstr>İstiklal Kulesi</vt:lpstr>
      <vt:lpstr>Hürriyet Kulesi</vt:lpstr>
      <vt:lpstr>Kadın Heykel Grubu</vt:lpstr>
      <vt:lpstr>Erkek Heykel Grubu</vt:lpstr>
      <vt:lpstr>Aslanlı Yol</vt:lpstr>
      <vt:lpstr>Tören Meydanı</vt:lpstr>
      <vt:lpstr>Mehmetçik Kulesi</vt:lpstr>
      <vt:lpstr>Anıtkabir Kitaplığı</vt:lpstr>
      <vt:lpstr>Zafer Kulesi</vt:lpstr>
      <vt:lpstr>İsmet İnönü Lahti</vt:lpstr>
      <vt:lpstr>Barış Kulesi</vt:lpstr>
      <vt:lpstr>23 Nisan Kulesi</vt:lpstr>
      <vt:lpstr>Bayrak Direği ve Bayrak</vt:lpstr>
      <vt:lpstr>Misak-ı Milli Kulesi</vt:lpstr>
      <vt:lpstr>Atatürk ve Kurtuluş Savaşı Müzesi</vt:lpstr>
      <vt:lpstr>İnkılap Kulesi</vt:lpstr>
      <vt:lpstr>Cumhuriyet Kulesi</vt:lpstr>
      <vt:lpstr>Atatürk Özel Kitaplığı</vt:lpstr>
      <vt:lpstr>Müdafaa-i Hukuk Kulesi</vt:lpstr>
      <vt:lpstr>Sakarya Meydan Muharebesi Kabartması</vt:lpstr>
      <vt:lpstr>Başkomutan Meydan Muharebesi Kabartması</vt:lpstr>
      <vt:lpstr>Mozole</vt:lpstr>
      <vt:lpstr>Şeref Holü</vt:lpstr>
      <vt:lpstr>Mezar Odası</vt:lpstr>
      <vt:lpstr>Atatürk’ün Lahdi</vt:lpstr>
      <vt:lpstr>Aslan Heykel Grubu</vt:lpstr>
      <vt:lpstr>Müze Komutanlık Karargahı</vt:lpstr>
      <vt:lpstr>Anıtkabir Komutanlık Karargahı</vt:lpstr>
      <vt:lpstr>Dinlenme Salonu</vt:lpstr>
      <vt:lpstr>Konferans  Salonu</vt:lpstr>
      <vt:lpstr>Hitabet Kürsüsü</vt:lpstr>
      <vt:lpstr>Barış Parkı</vt:lpstr>
      <vt:lpstr>PowerPoint Sunusu</vt:lpstr>
    </vt:vector>
  </TitlesOfParts>
  <Company>eclipsed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Anıt Kabir Slaytı</dc:title>
  <dc:creator>www.mebders.com</dc:creator>
  <cp:lastModifiedBy>Muhammet Bozkurt</cp:lastModifiedBy>
  <cp:revision>44</cp:revision>
  <dcterms:created xsi:type="dcterms:W3CDTF">2003-01-29T22:13:07Z</dcterms:created>
  <dcterms:modified xsi:type="dcterms:W3CDTF">2018-11-04T14:03:10Z</dcterms:modified>
  <cp:contentStatus/>
</cp:coreProperties>
</file>