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9" r:id="rId4"/>
    <p:sldId id="263" r:id="rId5"/>
    <p:sldId id="270" r:id="rId6"/>
    <p:sldId id="271" r:id="rId7"/>
    <p:sldId id="272" r:id="rId8"/>
    <p:sldId id="273" r:id="rId9"/>
    <p:sldId id="274" r:id="rId10"/>
    <p:sldId id="275" r:id="rId11"/>
    <p:sldId id="26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p:scale>
          <a:sx n="90" d="100"/>
          <a:sy n="90" d="100"/>
        </p:scale>
        <p:origin x="12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9/15/2017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BD862E7-95FA-4FC4-9EC5-DDBFA8DC7417}" type="datetimeFigureOut">
              <a:rPr lang="en-US" dirty="0"/>
              <a:t>9/15/2017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B987F2-A784-4F72-BB57-0E9EACDE722E}" type="datetimeFigureOut">
              <a:rPr lang="en-US" dirty="0"/>
              <a:t>9/15/2017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0BBD51E-4B19-444E-85C0-DBD7EB6263F4}" type="datetimeFigureOut">
              <a:rPr lang="en-US" dirty="0"/>
              <a:t>9/15/2017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0D7255A-4AD5-4D3E-9A0A-689DA3BA976C}" type="datetimeFigureOut">
              <a:rPr lang="en-US" dirty="0"/>
              <a:t>9/15/2017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EE0AD15-87AC-45B2-9EE5-8D165AF83CD7}" type="datetimeFigureOut">
              <a:rPr lang="en-US" dirty="0"/>
              <a:t>9/15/2017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FCC40CCD-F0D6-4CC2-A4C8-2D7D0D875F02}" type="datetimeFigureOut">
              <a:rPr lang="en-US" dirty="0"/>
              <a:t>9/15/2017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9/15/2017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9/15/2017</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AA39ACE-9343-4EBE-B5CA-AEA240A1DC53}" type="datetimeFigureOut">
              <a:rPr lang="en-US" dirty="0"/>
              <a:t>9/15/2017</a:t>
            </a:fld>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9A00F7B-89C5-4DF7-A309-6263220147D4}" type="datetimeFigureOut">
              <a:rPr lang="en-US" dirty="0"/>
              <a:t>9/15/2017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9/15/2017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9/15/2017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9/15/2017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9/15/2017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DCB01F-D966-4C62-B900-0BE008A90C98}" type="datetimeFigureOut">
              <a:rPr lang="en-US" dirty="0"/>
              <a:t>9/15/2017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73A0EA-7DC7-4964-BB97-B173EF3B859A}" type="datetimeFigureOut">
              <a:rPr lang="en-US" dirty="0"/>
              <a:t>9/15/2017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9/15/2017</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jp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733709"/>
            <a:ext cx="8824456" cy="1373070"/>
          </a:xfrm>
        </p:spPr>
        <p:txBody>
          <a:bodyPr/>
          <a:lstStyle/>
          <a:p>
            <a:r>
              <a:rPr lang="tr-TR" sz="3500" dirty="0"/>
              <a:t>Depremin Çocuk Üzerindeki Etkileri, Çocuklarımıza Nasıl Yardımcı Olabiliriz?</a:t>
            </a:r>
            <a:endParaRPr lang="tr-TR" sz="3500" dirty="0"/>
          </a:p>
        </p:txBody>
      </p:sp>
      <p:sp>
        <p:nvSpPr>
          <p:cNvPr id="3" name="Subtitle 2"/>
          <p:cNvSpPr>
            <a:spLocks noGrp="1"/>
          </p:cNvSpPr>
          <p:nvPr>
            <p:ph type="subTitle" idx="1"/>
          </p:nvPr>
        </p:nvSpPr>
        <p:spPr/>
        <p:txBody>
          <a:bodyPr/>
          <a:lstStyle/>
          <a:p>
            <a:r>
              <a:rPr lang="tr-TR" dirty="0"/>
              <a:t>Doç Dr. Nilgün SARP</a:t>
            </a:r>
            <a:endParaRPr lang="tr-TR" dirty="0"/>
          </a:p>
        </p:txBody>
      </p:sp>
      <p:sp>
        <p:nvSpPr>
          <p:cNvPr id="4" name="Right Arrow 3">
            <a:hlinkClick r:id="" action="ppaction://hlinkshowjump?jump=nextslide"/>
          </p:cNvPr>
          <p:cNvSpPr/>
          <p:nvPr/>
        </p:nvSpPr>
        <p:spPr>
          <a:xfrm>
            <a:off x="10213848" y="3218688"/>
            <a:ext cx="97840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tr-TR"/>
          </a:p>
        </p:txBody>
      </p:sp>
      <p:sp>
        <p:nvSpPr>
          <p:cNvPr id="5" name="Subtitle 2"/>
          <p:cNvSpPr txBox="1">
            <a:spLocks/>
          </p:cNvSpPr>
          <p:nvPr/>
        </p:nvSpPr>
        <p:spPr>
          <a:xfrm>
            <a:off x="0" y="6349732"/>
            <a:ext cx="4002520" cy="443137"/>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dirty="0" smtClean="0"/>
              <a:t>Milli Eğitim Dergisi </a:t>
            </a:r>
            <a:r>
              <a:rPr lang="tr-TR" dirty="0" smtClean="0"/>
              <a:t>144 </a:t>
            </a:r>
            <a:r>
              <a:rPr lang="tr-TR" dirty="0" smtClean="0"/>
              <a:t>Nolu Sayı</a:t>
            </a:r>
            <a:endParaRPr lang="tr-TR" dirty="0"/>
          </a:p>
        </p:txBody>
      </p:sp>
    </p:spTree>
    <p:extLst>
      <p:ext uri="{BB962C8B-B14F-4D97-AF65-F5344CB8AC3E}">
        <p14:creationId xmlns:p14="http://schemas.microsoft.com/office/powerpoint/2010/main" val="14758069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0988"/>
            <a:ext cx="12191999" cy="6677012"/>
          </a:xfrm>
          <a:prstGeom prst="rect">
            <a:avLst/>
          </a:prstGeom>
        </p:spPr>
      </p:pic>
      <p:pic>
        <p:nvPicPr>
          <p:cNvPr id="7" name="Picture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7" y="1724580"/>
            <a:ext cx="10437812" cy="321164"/>
          </a:xfrm>
          <a:prstGeom prst="rect">
            <a:avLst/>
          </a:prstGeom>
        </p:spPr>
      </p:pic>
      <p:pic>
        <p:nvPicPr>
          <p:cNvPr id="8" name="Picture 7"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9002" y="1725574"/>
            <a:ext cx="1602997" cy="144270"/>
          </a:xfrm>
          <a:prstGeom prst="rect">
            <a:avLst/>
          </a:prstGeom>
        </p:spPr>
      </p:pic>
      <p:sp>
        <p:nvSpPr>
          <p:cNvPr id="9" name="Rectangle 8"/>
          <p:cNvSpPr/>
          <p:nvPr/>
        </p:nvSpPr>
        <p:spPr bwMode="ltGray">
          <a:xfrm>
            <a:off x="3176" y="36394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9003" y="36394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Slide Number Placeholder 5"/>
          <p:cNvSpPr txBox="1">
            <a:spLocks/>
          </p:cNvSpPr>
          <p:nvPr/>
        </p:nvSpPr>
        <p:spPr>
          <a:xfrm>
            <a:off x="10732631" y="507567"/>
            <a:ext cx="1154151" cy="109078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800" b="0" i="0" u="none" strike="noStrike" kern="1200" cap="none" spc="0" normalizeH="0" baseline="0" noProof="0" smtClean="0">
                <a:ln>
                  <a:noFill/>
                </a:ln>
                <a:solidFill>
                  <a:prstClr val="white"/>
                </a:solidFill>
                <a:effectLst/>
                <a:uLnTx/>
                <a:uFillTx/>
                <a:latin typeface="Trebuchet MS" panose="020B0603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 name="Title 1"/>
          <p:cNvSpPr>
            <a:spLocks noGrp="1"/>
          </p:cNvSpPr>
          <p:nvPr>
            <p:ph type="title" idx="4294967295"/>
          </p:nvPr>
        </p:nvSpPr>
        <p:spPr>
          <a:xfrm>
            <a:off x="0" y="323785"/>
            <a:ext cx="9613861" cy="1080938"/>
          </a:xfrm>
        </p:spPr>
        <p:txBody>
          <a:bodyPr>
            <a:noAutofit/>
          </a:bodyPr>
          <a:lstStyle/>
          <a:p>
            <a:r>
              <a:rPr lang="tr-TR" sz="4000" dirty="0" smtClean="0"/>
              <a:t>Sonuç</a:t>
            </a:r>
            <a:endParaRPr lang="tr-TR" sz="4000" dirty="0"/>
          </a:p>
        </p:txBody>
      </p:sp>
      <p:sp>
        <p:nvSpPr>
          <p:cNvPr id="6" name="Right Arrow 5">
            <a:hlinkClick r:id="" action="ppaction://hlinkshowjump?jump=nextslide"/>
          </p:cNvPr>
          <p:cNvSpPr/>
          <p:nvPr/>
        </p:nvSpPr>
        <p:spPr>
          <a:xfrm>
            <a:off x="10930618" y="805721"/>
            <a:ext cx="97840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4" name="Oval 13"/>
          <p:cNvSpPr/>
          <p:nvPr/>
        </p:nvSpPr>
        <p:spPr>
          <a:xfrm>
            <a:off x="1615699" y="2318783"/>
            <a:ext cx="731520" cy="7315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S</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5" name="Oval 14"/>
          <p:cNvSpPr/>
          <p:nvPr/>
        </p:nvSpPr>
        <p:spPr>
          <a:xfrm>
            <a:off x="1615699" y="3173601"/>
            <a:ext cx="731520" cy="73152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O</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6" name="Oval 15"/>
          <p:cNvSpPr/>
          <p:nvPr/>
        </p:nvSpPr>
        <p:spPr>
          <a:xfrm>
            <a:off x="1615699" y="4048431"/>
            <a:ext cx="731520" cy="73152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N</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9" name="Rectangle 18"/>
          <p:cNvSpPr/>
          <p:nvPr/>
        </p:nvSpPr>
        <p:spPr>
          <a:xfrm>
            <a:off x="4199002" y="2828677"/>
            <a:ext cx="7036276" cy="2859648"/>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lang="tr-TR" kern="0" dirty="0">
                <a:solidFill>
                  <a:srgbClr val="3C4743">
                    <a:lumMod val="50000"/>
                  </a:srgbClr>
                </a:solidFill>
                <a:latin typeface="Calibri" panose="020F0502020204030204"/>
              </a:rPr>
              <a:t>	Geleceğimizin güvencesi olan çocuklarımızın hem bedensel hem ruhsal yönden daha iyi gelişmesi için yapılacak çalışmalar, sarf edilecek çabalar hepimizin görevidir.</a:t>
            </a:r>
          </a:p>
          <a:p>
            <a:pPr lvl="0" algn="just" defTabSz="914400"/>
            <a:endParaRPr lang="tr-TR" kern="0" dirty="0">
              <a:solidFill>
                <a:srgbClr val="3C4743">
                  <a:lumMod val="50000"/>
                </a:srgbClr>
              </a:solidFill>
              <a:latin typeface="Calibri" panose="020F0502020204030204"/>
            </a:endParaRPr>
          </a:p>
          <a:p>
            <a:pPr lvl="0" algn="just" defTabSz="914400"/>
            <a:r>
              <a:rPr lang="tr-TR" kern="0" dirty="0">
                <a:solidFill>
                  <a:srgbClr val="3C4743">
                    <a:lumMod val="50000"/>
                  </a:srgbClr>
                </a:solidFill>
                <a:latin typeface="Calibri" panose="020F0502020204030204"/>
              </a:rPr>
              <a:t>Depremin, çocuğun ruh sağlığına yapabileceği etkiler bazı kimselere çok küçük, basit bir konu gibi gelebilir. Ancak küçük birikimler insanın ruh sağlığının bozulmasında büyük etkiler yapabilir. Bu noktadan hareketle problemin başından çözümlenmesi hem anne-babanın, hem de konuyla ilgili sorumluların bir görevidir.</a:t>
            </a:r>
            <a:endParaRPr kumimoji="0" lang="tr-TR" sz="1800" b="0" i="0" u="none" strike="noStrike" kern="0" cap="none" spc="0" normalizeH="0" baseline="0" noProof="0" dirty="0" smtClean="0">
              <a:ln>
                <a:noFill/>
              </a:ln>
              <a:solidFill>
                <a:srgbClr val="3C4743">
                  <a:lumMod val="50000"/>
                </a:srgbClr>
              </a:solidFill>
              <a:effectLst/>
              <a:uLnTx/>
              <a:uFillTx/>
              <a:latin typeface="Calibri" panose="020F0502020204030204"/>
              <a:ea typeface="+mn-ea"/>
              <a:cs typeface="+mn-cs"/>
            </a:endParaRPr>
          </a:p>
        </p:txBody>
      </p:sp>
      <p:sp>
        <p:nvSpPr>
          <p:cNvPr id="17" name="Oval 16"/>
          <p:cNvSpPr/>
          <p:nvPr/>
        </p:nvSpPr>
        <p:spPr>
          <a:xfrm>
            <a:off x="1615699" y="4906465"/>
            <a:ext cx="731520" cy="73152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U</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8" name="Title 1"/>
          <p:cNvSpPr txBox="1">
            <a:spLocks/>
          </p:cNvSpPr>
          <p:nvPr/>
        </p:nvSpPr>
        <p:spPr>
          <a:xfrm>
            <a:off x="104150" y="1202966"/>
            <a:ext cx="4486138" cy="5216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tr-TR" sz="2500" b="0" i="0" u="none" strike="noStrike" kern="1200" cap="none" spc="0" normalizeH="0" baseline="0" noProof="0" dirty="0">
              <a:ln>
                <a:noFill/>
              </a:ln>
              <a:solidFill>
                <a:srgbClr val="DDCC64">
                  <a:lumMod val="75000"/>
                </a:srgbClr>
              </a:solidFill>
              <a:effectLst/>
              <a:uLnTx/>
              <a:uFillTx/>
              <a:latin typeface="Trebuchet MS" panose="020B0603020202020204"/>
              <a:ea typeface="+mj-ea"/>
              <a:cs typeface="+mj-cs"/>
            </a:endParaRPr>
          </a:p>
        </p:txBody>
      </p:sp>
      <p:sp>
        <p:nvSpPr>
          <p:cNvPr id="21" name="Oval 20"/>
          <p:cNvSpPr/>
          <p:nvPr/>
        </p:nvSpPr>
        <p:spPr>
          <a:xfrm>
            <a:off x="1615699" y="5764499"/>
            <a:ext cx="731520" cy="73152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Ç</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7110109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additive="base">
                                        <p:cTn id="22" dur="500" fill="hold"/>
                                        <p:tgtEl>
                                          <p:spTgt spid="17"/>
                                        </p:tgtEl>
                                        <p:attrNameLst>
                                          <p:attrName>ppt_x</p:attrName>
                                        </p:attrNameLst>
                                      </p:cBhvr>
                                      <p:tavLst>
                                        <p:tav tm="0">
                                          <p:val>
                                            <p:strVal val="#ppt_x"/>
                                          </p:val>
                                        </p:tav>
                                        <p:tav tm="100000">
                                          <p:val>
                                            <p:strVal val="#ppt_x"/>
                                          </p:val>
                                        </p:tav>
                                      </p:tavLst>
                                    </p:anim>
                                    <p:anim calcmode="lin" valueType="num">
                                      <p:cBhvr additive="base">
                                        <p:cTn id="23" dur="500" fill="hold"/>
                                        <p:tgtEl>
                                          <p:spTgt spid="17"/>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ppt_x"/>
                                          </p:val>
                                        </p:tav>
                                        <p:tav tm="100000">
                                          <p:val>
                                            <p:strVal val="#ppt_x"/>
                                          </p:val>
                                        </p:tav>
                                      </p:tavLst>
                                    </p:anim>
                                    <p:anim calcmode="lin" valueType="num">
                                      <p:cBhvr additive="base">
                                        <p:cTn id="28" dur="500" fill="hold"/>
                                        <p:tgtEl>
                                          <p:spTgt spid="21"/>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2" presetClass="entr" presetSubtype="1" fill="hold" grpId="0" nodeType="afterEffect">
                                  <p:stCondLst>
                                    <p:cond delay="0"/>
                                  </p:stCondLst>
                                  <p:childTnLst>
                                    <p:set>
                                      <p:cBhvr>
                                        <p:cTn id="31" dur="1" fill="hold">
                                          <p:stCondLst>
                                            <p:cond delay="0"/>
                                          </p:stCondLst>
                                        </p:cTn>
                                        <p:tgtEl>
                                          <p:spTgt spid="19">
                                            <p:bg/>
                                          </p:spTgt>
                                        </p:tgtEl>
                                        <p:attrNameLst>
                                          <p:attrName>style.visibility</p:attrName>
                                        </p:attrNameLst>
                                      </p:cBhvr>
                                      <p:to>
                                        <p:strVal val="visible"/>
                                      </p:to>
                                    </p:set>
                                    <p:animEffect transition="in" filter="wipe(up)">
                                      <p:cBhvr>
                                        <p:cTn id="32" dur="2000"/>
                                        <p:tgtEl>
                                          <p:spTgt spid="19">
                                            <p:bg/>
                                          </p:spTgt>
                                        </p:tgtEl>
                                      </p:cBhvr>
                                    </p:animEffect>
                                  </p:childTnLst>
                                </p:cTn>
                              </p:par>
                            </p:childTnLst>
                          </p:cTn>
                        </p:par>
                        <p:par>
                          <p:cTn id="33" fill="hold">
                            <p:stCondLst>
                              <p:cond delay="4500"/>
                            </p:stCondLst>
                            <p:childTnLst>
                              <p:par>
                                <p:cTn id="34" presetID="22" presetClass="entr" presetSubtype="1" fill="hold" grpId="0" nodeType="afterEffect">
                                  <p:stCondLst>
                                    <p:cond delay="0"/>
                                  </p:stCondLst>
                                  <p:childTnLst>
                                    <p:set>
                                      <p:cBhvr>
                                        <p:cTn id="35" dur="1" fill="hold">
                                          <p:stCondLst>
                                            <p:cond delay="0"/>
                                          </p:stCondLst>
                                        </p:cTn>
                                        <p:tgtEl>
                                          <p:spTgt spid="19">
                                            <p:txEl>
                                              <p:pRg st="0" end="0"/>
                                            </p:txEl>
                                          </p:spTgt>
                                        </p:tgtEl>
                                        <p:attrNameLst>
                                          <p:attrName>style.visibility</p:attrName>
                                        </p:attrNameLst>
                                      </p:cBhvr>
                                      <p:to>
                                        <p:strVal val="visible"/>
                                      </p:to>
                                    </p:set>
                                    <p:animEffect transition="in" filter="wipe(up)">
                                      <p:cBhvr>
                                        <p:cTn id="36" dur="2000"/>
                                        <p:tgtEl>
                                          <p:spTgt spid="19">
                                            <p:txEl>
                                              <p:pRg st="0" end="0"/>
                                            </p:txEl>
                                          </p:spTgt>
                                        </p:tgtEl>
                                      </p:cBhvr>
                                    </p:animEffect>
                                  </p:childTnLst>
                                </p:cTn>
                              </p:par>
                            </p:childTnLst>
                          </p:cTn>
                        </p:par>
                        <p:par>
                          <p:cTn id="37" fill="hold">
                            <p:stCondLst>
                              <p:cond delay="6500"/>
                            </p:stCondLst>
                            <p:childTnLst>
                              <p:par>
                                <p:cTn id="38" presetID="22" presetClass="entr" presetSubtype="1" fill="hold" grpId="0" nodeType="afterEffect">
                                  <p:stCondLst>
                                    <p:cond delay="0"/>
                                  </p:stCondLst>
                                  <p:childTnLst>
                                    <p:set>
                                      <p:cBhvr>
                                        <p:cTn id="39" dur="1" fill="hold">
                                          <p:stCondLst>
                                            <p:cond delay="0"/>
                                          </p:stCondLst>
                                        </p:cTn>
                                        <p:tgtEl>
                                          <p:spTgt spid="19">
                                            <p:txEl>
                                              <p:pRg st="2" end="2"/>
                                            </p:txEl>
                                          </p:spTgt>
                                        </p:tgtEl>
                                        <p:attrNameLst>
                                          <p:attrName>style.visibility</p:attrName>
                                        </p:attrNameLst>
                                      </p:cBhvr>
                                      <p:to>
                                        <p:strVal val="visible"/>
                                      </p:to>
                                    </p:set>
                                    <p:animEffect transition="in" filter="wipe(up)">
                                      <p:cBhvr>
                                        <p:cTn id="40" dur="2000"/>
                                        <p:tgtEl>
                                          <p:spTgt spid="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9" grpId="0" build="p" animBg="1"/>
      <p:bldP spid="17" grpId="0" animBg="1"/>
      <p:bldP spid="2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733709"/>
            <a:ext cx="8824456" cy="1373070"/>
          </a:xfrm>
        </p:spPr>
        <p:txBody>
          <a:bodyPr/>
          <a:lstStyle/>
          <a:p>
            <a:r>
              <a:rPr lang="tr-TR" sz="3500" dirty="0"/>
              <a:t>Depremin Çocuk Üzerindeki Etkileri, Çocuklarımıza Nasıl Yardımcı Olabiliriz?</a:t>
            </a:r>
            <a:endParaRPr lang="tr-TR" sz="3500" dirty="0"/>
          </a:p>
        </p:txBody>
      </p:sp>
      <p:sp>
        <p:nvSpPr>
          <p:cNvPr id="3" name="Subtitle 2"/>
          <p:cNvSpPr>
            <a:spLocks noGrp="1"/>
          </p:cNvSpPr>
          <p:nvPr>
            <p:ph type="subTitle" idx="1"/>
          </p:nvPr>
        </p:nvSpPr>
        <p:spPr>
          <a:xfrm>
            <a:off x="680322" y="4394039"/>
            <a:ext cx="8144134" cy="396325"/>
          </a:xfrm>
        </p:spPr>
        <p:txBody>
          <a:bodyPr/>
          <a:lstStyle/>
          <a:p>
            <a:r>
              <a:rPr lang="tr-TR" dirty="0"/>
              <a:t>Doç Dr. Nilgün SARP</a:t>
            </a:r>
            <a:endParaRPr lang="tr-TR" dirty="0"/>
          </a:p>
        </p:txBody>
      </p:sp>
      <p:sp>
        <p:nvSpPr>
          <p:cNvPr id="4" name="Right Arrow 3">
            <a:hlinkClick r:id="" action="ppaction://hlinkshowjump?jump=endshow"/>
          </p:cNvPr>
          <p:cNvSpPr/>
          <p:nvPr/>
        </p:nvSpPr>
        <p:spPr>
          <a:xfrm>
            <a:off x="10213848" y="3218688"/>
            <a:ext cx="97840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5" name="Subtitle 2"/>
          <p:cNvSpPr txBox="1">
            <a:spLocks/>
          </p:cNvSpPr>
          <p:nvPr/>
        </p:nvSpPr>
        <p:spPr>
          <a:xfrm>
            <a:off x="680322" y="4879461"/>
            <a:ext cx="8144134" cy="396325"/>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dirty="0" smtClean="0"/>
              <a:t>Sunu Hazırlama : www.mebders.com</a:t>
            </a:r>
            <a:endParaRPr lang="tr-TR" dirty="0"/>
          </a:p>
        </p:txBody>
      </p:sp>
    </p:spTree>
    <p:extLst>
      <p:ext uri="{BB962C8B-B14F-4D97-AF65-F5344CB8AC3E}">
        <p14:creationId xmlns:p14="http://schemas.microsoft.com/office/powerpoint/2010/main" val="893081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142" y="3677505"/>
            <a:ext cx="4592914" cy="3057569"/>
          </a:xfrm>
          <a:prstGeom prst="rect">
            <a:avLst/>
          </a:prstGeom>
          <a:ln>
            <a:noFill/>
          </a:ln>
          <a:effectLst>
            <a:outerShdw blurRad="190500" algn="tl" rotWithShape="0">
              <a:srgbClr val="000000">
                <a:alpha val="70000"/>
              </a:srgbClr>
            </a:outerShdw>
          </a:effectLst>
          <a:scene3d>
            <a:camera prst="orthographicFront"/>
            <a:lightRig rig="threePt" dir="t"/>
          </a:scene3d>
          <a:sp3d>
            <a:bevelT w="139700" prst="cross"/>
          </a:sp3d>
        </p:spPr>
      </p:pic>
      <p:pic>
        <p:nvPicPr>
          <p:cNvPr id="14" name="Picture 13"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7" y="1724580"/>
            <a:ext cx="10437812" cy="321164"/>
          </a:xfrm>
          <a:prstGeom prst="rect">
            <a:avLst/>
          </a:prstGeom>
        </p:spPr>
      </p:pic>
      <p:pic>
        <p:nvPicPr>
          <p:cNvPr id="15" name="Picture 14"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9002" y="1725574"/>
            <a:ext cx="1602997" cy="144270"/>
          </a:xfrm>
          <a:prstGeom prst="rect">
            <a:avLst/>
          </a:prstGeom>
        </p:spPr>
      </p:pic>
      <p:sp>
        <p:nvSpPr>
          <p:cNvPr id="16" name="Rectangle 15"/>
          <p:cNvSpPr/>
          <p:nvPr/>
        </p:nvSpPr>
        <p:spPr bwMode="ltGray">
          <a:xfrm>
            <a:off x="3176" y="36394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9003" y="36394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Slide Number Placeholder 5"/>
          <p:cNvSpPr txBox="1">
            <a:spLocks/>
          </p:cNvSpPr>
          <p:nvPr/>
        </p:nvSpPr>
        <p:spPr>
          <a:xfrm>
            <a:off x="10732631" y="507567"/>
            <a:ext cx="1154151" cy="109078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tr-TR" dirty="0" smtClean="0"/>
              <a:t>2</a:t>
            </a:r>
            <a:endParaRPr lang="en-US" dirty="0"/>
          </a:p>
        </p:txBody>
      </p:sp>
      <p:sp>
        <p:nvSpPr>
          <p:cNvPr id="19" name="Title 1"/>
          <p:cNvSpPr txBox="1">
            <a:spLocks/>
          </p:cNvSpPr>
          <p:nvPr/>
        </p:nvSpPr>
        <p:spPr>
          <a:xfrm>
            <a:off x="683497" y="507568"/>
            <a:ext cx="9613861" cy="10809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r>
              <a:rPr lang="tr-TR" dirty="0" smtClean="0"/>
              <a:t>Giriş</a:t>
            </a:r>
            <a:endParaRPr lang="tr-TR" dirty="0"/>
          </a:p>
        </p:txBody>
      </p:sp>
      <p:sp>
        <p:nvSpPr>
          <p:cNvPr id="20" name="Right Arrow 19">
            <a:hlinkClick r:id="" action="ppaction://hlinkshowjump?jump=nextslide"/>
          </p:cNvPr>
          <p:cNvSpPr/>
          <p:nvPr/>
        </p:nvSpPr>
        <p:spPr>
          <a:xfrm>
            <a:off x="10930618" y="805721"/>
            <a:ext cx="97840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1" name="Rectangle 10"/>
          <p:cNvSpPr/>
          <p:nvPr/>
        </p:nvSpPr>
        <p:spPr>
          <a:xfrm>
            <a:off x="4526280" y="1927220"/>
            <a:ext cx="7360502" cy="3650620"/>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lang="tr-TR" kern="0" dirty="0">
                <a:solidFill>
                  <a:srgbClr val="3C4743">
                    <a:lumMod val="50000"/>
                  </a:srgbClr>
                </a:solidFill>
                <a:latin typeface="Calibri" panose="020F0502020204030204"/>
              </a:rPr>
              <a:t>	</a:t>
            </a:r>
            <a:r>
              <a:rPr lang="tr-TR" kern="0" dirty="0">
                <a:solidFill>
                  <a:srgbClr val="3C4743">
                    <a:lumMod val="50000"/>
                  </a:srgbClr>
                </a:solidFill>
                <a:latin typeface="Calibri" panose="020F0502020204030204"/>
              </a:rPr>
              <a:t>Ülkemizin en etkili deprem kuşaklarından birinin üzerinde bulunduğu bilinen bir gerçektir. Bu gerçek nedeniyle yıllardır bir çok deprem yaşanmıştır. Bu depremlerde ne yazık ki binlerce çocuk evsiz, barksız, anasız, babasız kalmıştır. </a:t>
            </a:r>
            <a:endParaRPr lang="tr-TR" kern="0" dirty="0" smtClean="0">
              <a:solidFill>
                <a:srgbClr val="3C4743">
                  <a:lumMod val="50000"/>
                </a:srgbClr>
              </a:solidFill>
              <a:latin typeface="Calibri" panose="020F0502020204030204"/>
            </a:endParaRPr>
          </a:p>
          <a:p>
            <a:pPr lvl="0" algn="just" defTabSz="914400"/>
            <a:endParaRPr lang="tr-TR" kern="0" dirty="0">
              <a:solidFill>
                <a:srgbClr val="3C4743">
                  <a:lumMod val="50000"/>
                </a:srgbClr>
              </a:solidFill>
              <a:latin typeface="Calibri" panose="020F0502020204030204"/>
            </a:endParaRPr>
          </a:p>
          <a:p>
            <a:pPr lvl="0" algn="just" defTabSz="914400"/>
            <a:r>
              <a:rPr lang="tr-TR" kern="0" dirty="0" smtClean="0">
                <a:solidFill>
                  <a:srgbClr val="3C4743">
                    <a:lumMod val="50000"/>
                  </a:srgbClr>
                </a:solidFill>
                <a:latin typeface="Calibri" panose="020F0502020204030204"/>
              </a:rPr>
              <a:t>	Bu </a:t>
            </a:r>
            <a:r>
              <a:rPr lang="tr-TR" kern="0" dirty="0">
                <a:solidFill>
                  <a:srgbClr val="3C4743">
                    <a:lumMod val="50000"/>
                  </a:srgbClr>
                </a:solidFill>
                <a:latin typeface="Calibri" panose="020F0502020204030204"/>
              </a:rPr>
              <a:t>çocuklar için şimdiye kadar yapılanlar sadece onlara sıcak bir yuva temini olmuştur. Ancak depremin çocukların ruh sağlığı üzerine yaptığı etkiler henüz ülkemizde araştıralamamıştır. Veya deprem şoku geçiren çocukların durumları ve onlara yapılacak yardımlar henüz hiç yazılmamıştır. Oysa başta Amerika Birleşik Devletleri Sivil Savunma Teşkilâtı olmak üzere tüm gelişmiş ülkelerde çocuklara ve aileye yönelik afetlerle ilgili yayınlar hizmetin ilk sırasında yer almaktadır.</a:t>
            </a:r>
            <a:endParaRPr kumimoji="0" sz="1800" b="0" i="0" u="none" strike="noStrike" kern="0" cap="none" spc="0" normalizeH="0" baseline="0" noProof="0" dirty="0" smtClean="0">
              <a:ln>
                <a:noFill/>
              </a:ln>
              <a:solidFill>
                <a:srgbClr val="3C4743">
                  <a:lumMod val="5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53758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par>
                          <p:cTn id="8" fill="hold">
                            <p:stCondLst>
                              <p:cond delay="1000"/>
                            </p:stCondLst>
                            <p:childTnLst>
                              <p:par>
                                <p:cTn id="9" presetID="22" presetClass="entr" presetSubtype="2" fill="hold" grpId="0" nodeType="afterEffect">
                                  <p:stCondLst>
                                    <p:cond delay="1000"/>
                                  </p:stCondLst>
                                  <p:childTnLst>
                                    <p:set>
                                      <p:cBhvr>
                                        <p:cTn id="10" dur="1" fill="hold">
                                          <p:stCondLst>
                                            <p:cond delay="0"/>
                                          </p:stCondLst>
                                        </p:cTn>
                                        <p:tgtEl>
                                          <p:spTgt spid="11"/>
                                        </p:tgtEl>
                                        <p:attrNameLst>
                                          <p:attrName>style.visibility</p:attrName>
                                        </p:attrNameLst>
                                      </p:cBhvr>
                                      <p:to>
                                        <p:strVal val="visible"/>
                                      </p:to>
                                    </p:set>
                                    <p:animEffect transition="in" filter="wipe(right)">
                                      <p:cBhvr>
                                        <p:cTn id="11"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8561" y="2529972"/>
            <a:ext cx="4588617" cy="3441463"/>
          </a:xfrm>
          <a:prstGeom prst="rect">
            <a:avLst/>
          </a:prstGeom>
          <a:ln>
            <a:noFill/>
          </a:ln>
          <a:effectLst>
            <a:outerShdw blurRad="190500" algn="tl" rotWithShape="0">
              <a:srgbClr val="000000">
                <a:alpha val="70000"/>
              </a:srgbClr>
            </a:outerShdw>
          </a:effectLst>
          <a:scene3d>
            <a:camera prst="orthographicFront"/>
            <a:lightRig rig="threePt" dir="t"/>
          </a:scene3d>
          <a:sp3d>
            <a:bevelT w="139700" prst="cross"/>
          </a:sp3d>
        </p:spPr>
      </p:pic>
      <p:pic>
        <p:nvPicPr>
          <p:cNvPr id="14" name="Picture 13"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7" y="1724580"/>
            <a:ext cx="10437812" cy="321164"/>
          </a:xfrm>
          <a:prstGeom prst="rect">
            <a:avLst/>
          </a:prstGeom>
        </p:spPr>
      </p:pic>
      <p:pic>
        <p:nvPicPr>
          <p:cNvPr id="15" name="Picture 14"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9002" y="1725574"/>
            <a:ext cx="1602997" cy="144270"/>
          </a:xfrm>
          <a:prstGeom prst="rect">
            <a:avLst/>
          </a:prstGeom>
        </p:spPr>
      </p:pic>
      <p:sp>
        <p:nvSpPr>
          <p:cNvPr id="16" name="Rectangle 15"/>
          <p:cNvSpPr/>
          <p:nvPr/>
        </p:nvSpPr>
        <p:spPr bwMode="ltGray">
          <a:xfrm>
            <a:off x="3176" y="36394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9003" y="36394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Slide Number Placeholder 5"/>
          <p:cNvSpPr txBox="1">
            <a:spLocks/>
          </p:cNvSpPr>
          <p:nvPr/>
        </p:nvSpPr>
        <p:spPr>
          <a:xfrm>
            <a:off x="10732631" y="507567"/>
            <a:ext cx="1154151" cy="109078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white"/>
                </a:solidFill>
                <a:effectLst/>
                <a:uLnTx/>
                <a:uFillTx/>
                <a:latin typeface="Trebuchet MS" panose="020B0603020202020204"/>
                <a:ea typeface="+mn-ea"/>
                <a:cs typeface="+mn-cs"/>
              </a:rPr>
              <a:t>2</a:t>
            </a: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9" name="Title 1"/>
          <p:cNvSpPr txBox="1">
            <a:spLocks/>
          </p:cNvSpPr>
          <p:nvPr/>
        </p:nvSpPr>
        <p:spPr>
          <a:xfrm>
            <a:off x="683497" y="507568"/>
            <a:ext cx="9613861" cy="10809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tr-TR" sz="3600" b="0" i="0" u="none" strike="noStrike" kern="1200" cap="none" spc="0" normalizeH="0" baseline="0" noProof="0" dirty="0" smtClean="0">
                <a:ln>
                  <a:noFill/>
                </a:ln>
                <a:solidFill>
                  <a:prstClr val="white"/>
                </a:solidFill>
                <a:effectLst/>
                <a:uLnTx/>
                <a:uFillTx/>
                <a:latin typeface="Trebuchet MS" panose="020B0603020202020204"/>
                <a:ea typeface="+mj-ea"/>
                <a:cs typeface="+mj-cs"/>
              </a:rPr>
              <a:t>Giriş</a:t>
            </a:r>
            <a:endParaRPr kumimoji="0" lang="tr-TR" sz="3600" b="0" i="0" u="none" strike="noStrike" kern="1200" cap="none" spc="0" normalizeH="0" baseline="0" noProof="0" dirty="0">
              <a:ln>
                <a:noFill/>
              </a:ln>
              <a:solidFill>
                <a:prstClr val="white"/>
              </a:solidFill>
              <a:effectLst/>
              <a:uLnTx/>
              <a:uFillTx/>
              <a:latin typeface="Trebuchet MS" panose="020B0603020202020204"/>
              <a:ea typeface="+mj-ea"/>
              <a:cs typeface="+mj-cs"/>
            </a:endParaRPr>
          </a:p>
        </p:txBody>
      </p:sp>
      <p:sp>
        <p:nvSpPr>
          <p:cNvPr id="20" name="Right Arrow 19">
            <a:hlinkClick r:id="" action="ppaction://hlinkshowjump?jump=nextslide"/>
          </p:cNvPr>
          <p:cNvSpPr/>
          <p:nvPr/>
        </p:nvSpPr>
        <p:spPr>
          <a:xfrm>
            <a:off x="10930618" y="805721"/>
            <a:ext cx="97840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1" name="Rectangle 10"/>
          <p:cNvSpPr/>
          <p:nvPr/>
        </p:nvSpPr>
        <p:spPr>
          <a:xfrm>
            <a:off x="3176" y="1875766"/>
            <a:ext cx="7360502" cy="4579897"/>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Deprem Şoku Nedir?</a:t>
            </a:r>
          </a:p>
          <a:p>
            <a:pPr lvl="0" algn="just" defTabSz="914400"/>
            <a:endParaRPr lang="tr-TR" kern="0" dirty="0">
              <a:solidFill>
                <a:srgbClr val="3C4743">
                  <a:lumMod val="50000"/>
                </a:srgbClr>
              </a:solidFill>
              <a:latin typeface="Calibri" panose="020F0502020204030204"/>
            </a:endParaRPr>
          </a:p>
          <a:p>
            <a:pPr lvl="0" algn="just" defTabSz="914400"/>
            <a:r>
              <a:rPr lang="tr-TR" kern="0" dirty="0" smtClean="0">
                <a:solidFill>
                  <a:srgbClr val="3C4743">
                    <a:lumMod val="50000"/>
                  </a:srgbClr>
                </a:solidFill>
                <a:latin typeface="Calibri" panose="020F0502020204030204"/>
              </a:rPr>
              <a:t>	Deprem </a:t>
            </a:r>
            <a:r>
              <a:rPr lang="tr-TR" kern="0" dirty="0">
                <a:solidFill>
                  <a:srgbClr val="3C4743">
                    <a:lumMod val="50000"/>
                  </a:srgbClr>
                </a:solidFill>
                <a:latin typeface="Calibri" panose="020F0502020204030204"/>
              </a:rPr>
              <a:t>şoku; Özellikle okul öncesi ve ilkokul çocuklarında bir deprem olayı sonrasında; çocuğun yaşadığı korkular, çocuğun gelişimindeki gerileyen davranışlar ve bazı psikolojik problemlerdir.</a:t>
            </a:r>
          </a:p>
          <a:p>
            <a:pPr lvl="0" algn="just" defTabSz="914400"/>
            <a:endParaRPr lang="tr-TR" kern="0" dirty="0">
              <a:solidFill>
                <a:srgbClr val="3C4743">
                  <a:lumMod val="50000"/>
                </a:srgbClr>
              </a:solidFill>
              <a:latin typeface="Calibri" panose="020F0502020204030204"/>
            </a:endParaRPr>
          </a:p>
          <a:p>
            <a:pPr lvl="0" algn="just" defTabSz="914400"/>
            <a:r>
              <a:rPr lang="tr-TR" kern="0" dirty="0" smtClean="0">
                <a:solidFill>
                  <a:srgbClr val="3C4743">
                    <a:lumMod val="50000"/>
                  </a:srgbClr>
                </a:solidFill>
                <a:latin typeface="Calibri" panose="020F0502020204030204"/>
              </a:rPr>
              <a:t>	Her </a:t>
            </a:r>
            <a:r>
              <a:rPr lang="tr-TR" kern="0" dirty="0">
                <a:solidFill>
                  <a:srgbClr val="3C4743">
                    <a:lumMod val="50000"/>
                  </a:srgbClr>
                </a:solidFill>
                <a:latin typeface="Calibri" panose="020F0502020204030204"/>
              </a:rPr>
              <a:t>çocukta deprem şoku olur mu? Deprem olayı başından geçen her çocuğun deprem şokunu yaşayacağı düşünülmemelidir. Deprem felâketini çok normal atlatan çocuklar olabileceği gibi, bu felâketten az etkilenen veya çok etkilenen çocuklar da olabilir. </a:t>
            </a:r>
            <a:endParaRPr lang="tr-TR" kern="0" dirty="0" smtClean="0">
              <a:solidFill>
                <a:srgbClr val="3C4743">
                  <a:lumMod val="50000"/>
                </a:srgbClr>
              </a:solidFill>
              <a:latin typeface="Calibri" panose="020F0502020204030204"/>
            </a:endParaRPr>
          </a:p>
          <a:p>
            <a:pPr lvl="0" algn="just" defTabSz="914400"/>
            <a:endParaRPr lang="tr-TR" kern="0" dirty="0">
              <a:solidFill>
                <a:srgbClr val="3C4743">
                  <a:lumMod val="50000"/>
                </a:srgbClr>
              </a:solidFill>
              <a:latin typeface="Calibri" panose="020F0502020204030204"/>
            </a:endParaRPr>
          </a:p>
          <a:p>
            <a:pPr lvl="0" algn="just" defTabSz="914400"/>
            <a:r>
              <a:rPr lang="tr-TR" kern="0" dirty="0" smtClean="0">
                <a:solidFill>
                  <a:srgbClr val="3C4743">
                    <a:lumMod val="50000"/>
                  </a:srgbClr>
                </a:solidFill>
                <a:latin typeface="Calibri" panose="020F0502020204030204"/>
              </a:rPr>
              <a:t>	Çocuğun </a:t>
            </a:r>
            <a:r>
              <a:rPr lang="tr-TR" kern="0" dirty="0">
                <a:solidFill>
                  <a:srgbClr val="3C4743">
                    <a:lumMod val="50000"/>
                  </a:srgbClr>
                </a:solidFill>
                <a:latin typeface="Calibri" panose="020F0502020204030204"/>
              </a:rPr>
              <a:t>etkilenme düzeyi, onun yaşına, gelişimine ve ailesi ile olan ilişkilerine bağlıdır. Deprem şoku ile ilgili sorunları ve çözüm yollarını incelemeden önce bu sorunu sıklıkla yaşayan yaş grubu çocuklarının özelliklerinin bilinmesi yararlı olabilir </a:t>
            </a:r>
            <a:endParaRPr kumimoji="0" sz="1800" b="0" i="0" u="none" strike="noStrike" kern="0" cap="none" spc="0" normalizeH="0" baseline="0" noProof="0" dirty="0" smtClean="0">
              <a:ln>
                <a:noFill/>
              </a:ln>
              <a:solidFill>
                <a:srgbClr val="3C4743">
                  <a:lumMod val="5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90632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par>
                          <p:cTn id="8" fill="hold">
                            <p:stCondLst>
                              <p:cond delay="1000"/>
                            </p:stCondLst>
                            <p:childTnLst>
                              <p:par>
                                <p:cTn id="9" presetID="22" presetClass="entr" presetSubtype="2" fill="hold" grpId="0" nodeType="afterEffect">
                                  <p:stCondLst>
                                    <p:cond delay="1000"/>
                                  </p:stCondLst>
                                  <p:childTnLst>
                                    <p:set>
                                      <p:cBhvr>
                                        <p:cTn id="10" dur="1" fill="hold">
                                          <p:stCondLst>
                                            <p:cond delay="0"/>
                                          </p:stCondLst>
                                        </p:cTn>
                                        <p:tgtEl>
                                          <p:spTgt spid="11"/>
                                        </p:tgtEl>
                                        <p:attrNameLst>
                                          <p:attrName>style.visibility</p:attrName>
                                        </p:attrNameLst>
                                      </p:cBhvr>
                                      <p:to>
                                        <p:strVal val="visible"/>
                                      </p:to>
                                    </p:set>
                                    <p:animEffect transition="in" filter="wipe(right)">
                                      <p:cBhvr>
                                        <p:cTn id="11"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204"/>
            <a:ext cx="12191999" cy="6827519"/>
          </a:xfrm>
          <a:prstGeom prst="rect">
            <a:avLst/>
          </a:prstGeom>
        </p:spPr>
      </p:pic>
      <p:pic>
        <p:nvPicPr>
          <p:cNvPr id="7" name="Picture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7" y="1724580"/>
            <a:ext cx="10437812" cy="321164"/>
          </a:xfrm>
          <a:prstGeom prst="rect">
            <a:avLst/>
          </a:prstGeom>
        </p:spPr>
      </p:pic>
      <p:pic>
        <p:nvPicPr>
          <p:cNvPr id="8" name="Picture 7"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9002" y="1725574"/>
            <a:ext cx="1602997" cy="144270"/>
          </a:xfrm>
          <a:prstGeom prst="rect">
            <a:avLst/>
          </a:prstGeom>
        </p:spPr>
      </p:pic>
      <p:sp>
        <p:nvSpPr>
          <p:cNvPr id="9" name="Rectangle 8"/>
          <p:cNvSpPr/>
          <p:nvPr/>
        </p:nvSpPr>
        <p:spPr bwMode="ltGray">
          <a:xfrm>
            <a:off x="3176" y="36394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9003" y="36394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Slide Number Placeholder 5"/>
          <p:cNvSpPr txBox="1">
            <a:spLocks/>
          </p:cNvSpPr>
          <p:nvPr/>
        </p:nvSpPr>
        <p:spPr>
          <a:xfrm>
            <a:off x="10732631" y="507567"/>
            <a:ext cx="1154151" cy="109078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800" b="0" i="0" u="none" strike="noStrike" kern="1200" cap="none" spc="0" normalizeH="0" baseline="0" noProof="0" smtClean="0">
                <a:ln>
                  <a:noFill/>
                </a:ln>
                <a:solidFill>
                  <a:prstClr val="white"/>
                </a:solidFill>
                <a:effectLst/>
                <a:uLnTx/>
                <a:uFillTx/>
                <a:latin typeface="Trebuchet MS" panose="020B0603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 name="Title 1"/>
          <p:cNvSpPr>
            <a:spLocks noGrp="1"/>
          </p:cNvSpPr>
          <p:nvPr>
            <p:ph type="title" idx="4294967295"/>
          </p:nvPr>
        </p:nvSpPr>
        <p:spPr>
          <a:xfrm>
            <a:off x="0" y="323785"/>
            <a:ext cx="9613861" cy="1080938"/>
          </a:xfrm>
        </p:spPr>
        <p:txBody>
          <a:bodyPr>
            <a:noAutofit/>
          </a:bodyPr>
          <a:lstStyle/>
          <a:p>
            <a:r>
              <a:rPr lang="tr-TR" sz="3000" dirty="0" smtClean="0"/>
              <a:t>Okulöncesi ve İlkokul Çağı Çocuklarının Özellikleri</a:t>
            </a:r>
            <a:endParaRPr lang="tr-TR" sz="3000" dirty="0"/>
          </a:p>
        </p:txBody>
      </p:sp>
      <p:sp>
        <p:nvSpPr>
          <p:cNvPr id="6" name="Right Arrow 5">
            <a:hlinkClick r:id="" action="ppaction://hlinkshowjump?jump=nextslide"/>
          </p:cNvPr>
          <p:cNvSpPr/>
          <p:nvPr/>
        </p:nvSpPr>
        <p:spPr>
          <a:xfrm>
            <a:off x="10930618" y="805721"/>
            <a:ext cx="97840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4" name="Oval 13"/>
          <p:cNvSpPr/>
          <p:nvPr/>
        </p:nvSpPr>
        <p:spPr>
          <a:xfrm>
            <a:off x="0" y="1707611"/>
            <a:ext cx="731520" cy="7315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Ç</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5" name="Oval 14"/>
          <p:cNvSpPr/>
          <p:nvPr/>
        </p:nvSpPr>
        <p:spPr>
          <a:xfrm>
            <a:off x="449884" y="2315697"/>
            <a:ext cx="731520" cy="73152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O</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6" name="Oval 15"/>
          <p:cNvSpPr/>
          <p:nvPr/>
        </p:nvSpPr>
        <p:spPr>
          <a:xfrm>
            <a:off x="917066" y="2940529"/>
            <a:ext cx="731520" cy="73152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C</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9" name="Rectangle 18"/>
          <p:cNvSpPr/>
          <p:nvPr/>
        </p:nvSpPr>
        <p:spPr>
          <a:xfrm>
            <a:off x="4987476" y="1839943"/>
            <a:ext cx="7036276" cy="4879833"/>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lang="tr-TR" kern="0" dirty="0" smtClean="0">
                <a:solidFill>
                  <a:srgbClr val="3C4743">
                    <a:lumMod val="50000"/>
                  </a:srgbClr>
                </a:solidFill>
                <a:latin typeface="Calibri" panose="020F0502020204030204"/>
              </a:rPr>
              <a:t>	Okul </a:t>
            </a:r>
            <a:r>
              <a:rPr lang="tr-TR" kern="0" dirty="0">
                <a:solidFill>
                  <a:srgbClr val="3C4743">
                    <a:lumMod val="50000"/>
                  </a:srgbClr>
                </a:solidFill>
                <a:latin typeface="Calibri" panose="020F0502020204030204"/>
              </a:rPr>
              <a:t>öncesi çağda (3-6 yaş) çocuk çok meraklıdır, yaşam doludur, durmadan sorular sorar, her şeyi öğrenmek ister. Yaramazlıkları sevimli yaramazlıklardır. Yorulmadan, usanmadan oyunlar oynar. Oyunlarında arkadaşları da yer alabilir. Masallara, öykülere ilgi duyar, korkulu öykülerden etkilenir. Öcüler, cinler, hayaletler onun için gerçek korkutucu yaratıklardır. </a:t>
            </a:r>
            <a:endParaRPr lang="tr-TR" kern="0" dirty="0" smtClean="0">
              <a:solidFill>
                <a:srgbClr val="3C4743">
                  <a:lumMod val="50000"/>
                </a:srgbClr>
              </a:solidFill>
              <a:latin typeface="Calibri" panose="020F0502020204030204"/>
            </a:endParaRPr>
          </a:p>
          <a:p>
            <a:pPr lvl="0" algn="just" defTabSz="914400"/>
            <a:endParaRPr lang="tr-TR" kern="0" dirty="0">
              <a:solidFill>
                <a:srgbClr val="3C4743">
                  <a:lumMod val="50000"/>
                </a:srgbClr>
              </a:solidFill>
              <a:latin typeface="Calibri" panose="020F0502020204030204"/>
            </a:endParaRPr>
          </a:p>
          <a:p>
            <a:pPr lvl="0" algn="just" defTabSz="914400"/>
            <a:r>
              <a:rPr lang="tr-TR" kern="0" dirty="0" smtClean="0">
                <a:solidFill>
                  <a:srgbClr val="3C4743">
                    <a:lumMod val="50000"/>
                  </a:srgbClr>
                </a:solidFill>
                <a:latin typeface="Calibri" panose="020F0502020204030204"/>
              </a:rPr>
              <a:t>	Bu </a:t>
            </a:r>
            <a:r>
              <a:rPr lang="tr-TR" kern="0" dirty="0">
                <a:solidFill>
                  <a:srgbClr val="3C4743">
                    <a:lumMod val="50000"/>
                  </a:srgbClr>
                </a:solidFill>
                <a:latin typeface="Calibri" panose="020F0502020204030204"/>
              </a:rPr>
              <a:t>çağ çocuğunun canlı bir hayal gücü vardır. Duyduklarını abartır. Olmamış şeyleri olmuş gibi anlatır. Kendiğinden bir şeyler uydurur. Dinlemez görünürken duyar ve duyduğunu unutmaz. Çok canlı hayal gücü nedeni ile kolay korkar, çabuk etkilenir. Deneylerinin az, düşünce yeteneklerinin kısıtlı oluşu nedeni ile her şeye kolay kanar. Gerçekle, gerçek olmayanı karıştırır.</a:t>
            </a:r>
          </a:p>
          <a:p>
            <a:pPr lvl="0" algn="just" defTabSz="914400"/>
            <a:endParaRPr lang="tr-TR" kern="0" dirty="0">
              <a:solidFill>
                <a:srgbClr val="3C4743">
                  <a:lumMod val="50000"/>
                </a:srgbClr>
              </a:solidFill>
              <a:latin typeface="Calibri" panose="020F0502020204030204"/>
            </a:endParaRPr>
          </a:p>
          <a:p>
            <a:pPr lvl="0" algn="just" defTabSz="914400"/>
            <a:r>
              <a:rPr lang="tr-TR" kern="0" dirty="0" smtClean="0">
                <a:solidFill>
                  <a:srgbClr val="3C4743">
                    <a:lumMod val="50000"/>
                  </a:srgbClr>
                </a:solidFill>
                <a:latin typeface="Calibri" panose="020F0502020204030204"/>
              </a:rPr>
              <a:t>	Bu </a:t>
            </a:r>
            <a:r>
              <a:rPr lang="tr-TR" kern="0" dirty="0">
                <a:solidFill>
                  <a:srgbClr val="3C4743">
                    <a:lumMod val="50000"/>
                  </a:srgbClr>
                </a:solidFill>
                <a:latin typeface="Calibri" panose="020F0502020204030204"/>
              </a:rPr>
              <a:t>çağ çocuğu çizikler, sıyrıklar ve küçük yaralanmalardan çok etkilenir. Bir damla kan görse paniğe kapılır ve yardım ister.</a:t>
            </a:r>
            <a:endParaRPr lang="tr-TR" kern="0" dirty="0" smtClean="0">
              <a:solidFill>
                <a:srgbClr val="3C4743">
                  <a:lumMod val="50000"/>
                </a:srgbClr>
              </a:solidFill>
              <a:latin typeface="Calibri" panose="020F0502020204030204"/>
            </a:endParaRPr>
          </a:p>
        </p:txBody>
      </p:sp>
      <p:sp>
        <p:nvSpPr>
          <p:cNvPr id="17" name="Oval 16"/>
          <p:cNvSpPr/>
          <p:nvPr/>
        </p:nvSpPr>
        <p:spPr>
          <a:xfrm>
            <a:off x="1351404" y="3581550"/>
            <a:ext cx="731520" cy="73152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U</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8" name="Title 1"/>
          <p:cNvSpPr txBox="1">
            <a:spLocks/>
          </p:cNvSpPr>
          <p:nvPr/>
        </p:nvSpPr>
        <p:spPr>
          <a:xfrm>
            <a:off x="104150" y="1202966"/>
            <a:ext cx="4486138" cy="5216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endParaRPr lang="tr-TR" sz="2500" dirty="0">
              <a:solidFill>
                <a:schemeClr val="accent3">
                  <a:lumMod val="75000"/>
                </a:schemeClr>
              </a:solidFill>
            </a:endParaRPr>
          </a:p>
        </p:txBody>
      </p:sp>
      <p:sp>
        <p:nvSpPr>
          <p:cNvPr id="21" name="Oval 20"/>
          <p:cNvSpPr/>
          <p:nvPr/>
        </p:nvSpPr>
        <p:spPr>
          <a:xfrm>
            <a:off x="1801288" y="4222571"/>
            <a:ext cx="731520" cy="73152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K</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2" name="Oval 21"/>
          <p:cNvSpPr/>
          <p:nvPr/>
        </p:nvSpPr>
        <p:spPr>
          <a:xfrm>
            <a:off x="2287149" y="4850831"/>
            <a:ext cx="731520" cy="731520"/>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L</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3" name="Oval 22"/>
          <p:cNvSpPr/>
          <p:nvPr/>
        </p:nvSpPr>
        <p:spPr>
          <a:xfrm>
            <a:off x="2781014" y="5394958"/>
            <a:ext cx="731520" cy="731520"/>
          </a:xfrm>
          <a:prstGeom prst="ellipse">
            <a:avLst/>
          </a:pr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A</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4" name="Oval 23"/>
          <p:cNvSpPr/>
          <p:nvPr/>
        </p:nvSpPr>
        <p:spPr>
          <a:xfrm>
            <a:off x="3274879" y="5939085"/>
            <a:ext cx="731520" cy="73152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R</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1207014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additive="base">
                                        <p:cTn id="22" dur="500" fill="hold"/>
                                        <p:tgtEl>
                                          <p:spTgt spid="17"/>
                                        </p:tgtEl>
                                        <p:attrNameLst>
                                          <p:attrName>ppt_x</p:attrName>
                                        </p:attrNameLst>
                                      </p:cBhvr>
                                      <p:tavLst>
                                        <p:tav tm="0">
                                          <p:val>
                                            <p:strVal val="#ppt_x"/>
                                          </p:val>
                                        </p:tav>
                                        <p:tav tm="100000">
                                          <p:val>
                                            <p:strVal val="#ppt_x"/>
                                          </p:val>
                                        </p:tav>
                                      </p:tavLst>
                                    </p:anim>
                                    <p:anim calcmode="lin" valueType="num">
                                      <p:cBhvr additive="base">
                                        <p:cTn id="23" dur="500" fill="hold"/>
                                        <p:tgtEl>
                                          <p:spTgt spid="17"/>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ppt_x"/>
                                          </p:val>
                                        </p:tav>
                                        <p:tav tm="100000">
                                          <p:val>
                                            <p:strVal val="#ppt_x"/>
                                          </p:val>
                                        </p:tav>
                                      </p:tavLst>
                                    </p:anim>
                                    <p:anim calcmode="lin" valueType="num">
                                      <p:cBhvr additive="base">
                                        <p:cTn id="28" dur="500" fill="hold"/>
                                        <p:tgtEl>
                                          <p:spTgt spid="21"/>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22"/>
                                        </p:tgtEl>
                                        <p:attrNameLst>
                                          <p:attrName>style.visibility</p:attrName>
                                        </p:attrNameLst>
                                      </p:cBhvr>
                                      <p:to>
                                        <p:strVal val="visible"/>
                                      </p:to>
                                    </p:set>
                                    <p:anim calcmode="lin" valueType="num">
                                      <p:cBhvr additive="base">
                                        <p:cTn id="32" dur="500" fill="hold"/>
                                        <p:tgtEl>
                                          <p:spTgt spid="22"/>
                                        </p:tgtEl>
                                        <p:attrNameLst>
                                          <p:attrName>ppt_x</p:attrName>
                                        </p:attrNameLst>
                                      </p:cBhvr>
                                      <p:tavLst>
                                        <p:tav tm="0">
                                          <p:val>
                                            <p:strVal val="#ppt_x"/>
                                          </p:val>
                                        </p:tav>
                                        <p:tav tm="100000">
                                          <p:val>
                                            <p:strVal val="#ppt_x"/>
                                          </p:val>
                                        </p:tav>
                                      </p:tavLst>
                                    </p:anim>
                                    <p:anim calcmode="lin" valueType="num">
                                      <p:cBhvr additive="base">
                                        <p:cTn id="33" dur="500" fill="hold"/>
                                        <p:tgtEl>
                                          <p:spTgt spid="22"/>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grpId="0" nodeType="afterEffect">
                                  <p:stCondLst>
                                    <p:cond delay="0"/>
                                  </p:stCondLst>
                                  <p:childTnLst>
                                    <p:set>
                                      <p:cBhvr>
                                        <p:cTn id="41" dur="1" fill="hold">
                                          <p:stCondLst>
                                            <p:cond delay="0"/>
                                          </p:stCondLst>
                                        </p:cTn>
                                        <p:tgtEl>
                                          <p:spTgt spid="24"/>
                                        </p:tgtEl>
                                        <p:attrNameLst>
                                          <p:attrName>style.visibility</p:attrName>
                                        </p:attrNameLst>
                                      </p:cBhvr>
                                      <p:to>
                                        <p:strVal val="visible"/>
                                      </p:to>
                                    </p:set>
                                    <p:anim calcmode="lin" valueType="num">
                                      <p:cBhvr additive="base">
                                        <p:cTn id="42" dur="500" fill="hold"/>
                                        <p:tgtEl>
                                          <p:spTgt spid="24"/>
                                        </p:tgtEl>
                                        <p:attrNameLst>
                                          <p:attrName>ppt_x</p:attrName>
                                        </p:attrNameLst>
                                      </p:cBhvr>
                                      <p:tavLst>
                                        <p:tav tm="0">
                                          <p:val>
                                            <p:strVal val="#ppt_x"/>
                                          </p:val>
                                        </p:tav>
                                        <p:tav tm="100000">
                                          <p:val>
                                            <p:strVal val="#ppt_x"/>
                                          </p:val>
                                        </p:tav>
                                      </p:tavLst>
                                    </p:anim>
                                    <p:anim calcmode="lin" valueType="num">
                                      <p:cBhvr additive="base">
                                        <p:cTn id="43" dur="500" fill="hold"/>
                                        <p:tgtEl>
                                          <p:spTgt spid="24"/>
                                        </p:tgtEl>
                                        <p:attrNameLst>
                                          <p:attrName>ppt_y</p:attrName>
                                        </p:attrNameLst>
                                      </p:cBhvr>
                                      <p:tavLst>
                                        <p:tav tm="0">
                                          <p:val>
                                            <p:strVal val="1+#ppt_h/2"/>
                                          </p:val>
                                        </p:tav>
                                        <p:tav tm="100000">
                                          <p:val>
                                            <p:strVal val="#ppt_y"/>
                                          </p:val>
                                        </p:tav>
                                      </p:tavLst>
                                    </p:anim>
                                  </p:childTnLst>
                                </p:cTn>
                              </p:par>
                            </p:childTnLst>
                          </p:cTn>
                        </p:par>
                        <p:par>
                          <p:cTn id="44" fill="hold">
                            <p:stCondLst>
                              <p:cond delay="4000"/>
                            </p:stCondLst>
                            <p:childTnLst>
                              <p:par>
                                <p:cTn id="45" presetID="22" presetClass="entr" presetSubtype="1" fill="hold" grpId="0" nodeType="afterEffect">
                                  <p:stCondLst>
                                    <p:cond delay="0"/>
                                  </p:stCondLst>
                                  <p:childTnLst>
                                    <p:set>
                                      <p:cBhvr>
                                        <p:cTn id="46" dur="1" fill="hold">
                                          <p:stCondLst>
                                            <p:cond delay="0"/>
                                          </p:stCondLst>
                                        </p:cTn>
                                        <p:tgtEl>
                                          <p:spTgt spid="19">
                                            <p:bg/>
                                          </p:spTgt>
                                        </p:tgtEl>
                                        <p:attrNameLst>
                                          <p:attrName>style.visibility</p:attrName>
                                        </p:attrNameLst>
                                      </p:cBhvr>
                                      <p:to>
                                        <p:strVal val="visible"/>
                                      </p:to>
                                    </p:set>
                                    <p:animEffect transition="in" filter="wipe(up)">
                                      <p:cBhvr>
                                        <p:cTn id="47" dur="2000"/>
                                        <p:tgtEl>
                                          <p:spTgt spid="19">
                                            <p:bg/>
                                          </p:spTgt>
                                        </p:tgtEl>
                                      </p:cBhvr>
                                    </p:animEffect>
                                  </p:childTnLst>
                                </p:cTn>
                              </p:par>
                            </p:childTnLst>
                          </p:cTn>
                        </p:par>
                        <p:par>
                          <p:cTn id="48" fill="hold">
                            <p:stCondLst>
                              <p:cond delay="6000"/>
                            </p:stCondLst>
                            <p:childTnLst>
                              <p:par>
                                <p:cTn id="49" presetID="22" presetClass="entr" presetSubtype="1" fill="hold" grpId="0" nodeType="afterEffect">
                                  <p:stCondLst>
                                    <p:cond delay="0"/>
                                  </p:stCondLst>
                                  <p:childTnLst>
                                    <p:set>
                                      <p:cBhvr>
                                        <p:cTn id="50" dur="1" fill="hold">
                                          <p:stCondLst>
                                            <p:cond delay="0"/>
                                          </p:stCondLst>
                                        </p:cTn>
                                        <p:tgtEl>
                                          <p:spTgt spid="19">
                                            <p:txEl>
                                              <p:pRg st="0" end="0"/>
                                            </p:txEl>
                                          </p:spTgt>
                                        </p:tgtEl>
                                        <p:attrNameLst>
                                          <p:attrName>style.visibility</p:attrName>
                                        </p:attrNameLst>
                                      </p:cBhvr>
                                      <p:to>
                                        <p:strVal val="visible"/>
                                      </p:to>
                                    </p:set>
                                    <p:animEffect transition="in" filter="wipe(up)">
                                      <p:cBhvr>
                                        <p:cTn id="51" dur="2000"/>
                                        <p:tgtEl>
                                          <p:spTgt spid="19">
                                            <p:txEl>
                                              <p:pRg st="0" end="0"/>
                                            </p:txEl>
                                          </p:spTgt>
                                        </p:tgtEl>
                                      </p:cBhvr>
                                    </p:animEffect>
                                  </p:childTnLst>
                                </p:cTn>
                              </p:par>
                            </p:childTnLst>
                          </p:cTn>
                        </p:par>
                        <p:par>
                          <p:cTn id="52" fill="hold">
                            <p:stCondLst>
                              <p:cond delay="8000"/>
                            </p:stCondLst>
                            <p:childTnLst>
                              <p:par>
                                <p:cTn id="53" presetID="22" presetClass="entr" presetSubtype="1" fill="hold" grpId="0" nodeType="afterEffect">
                                  <p:stCondLst>
                                    <p:cond delay="0"/>
                                  </p:stCondLst>
                                  <p:childTnLst>
                                    <p:set>
                                      <p:cBhvr>
                                        <p:cTn id="54" dur="1" fill="hold">
                                          <p:stCondLst>
                                            <p:cond delay="0"/>
                                          </p:stCondLst>
                                        </p:cTn>
                                        <p:tgtEl>
                                          <p:spTgt spid="19">
                                            <p:txEl>
                                              <p:pRg st="2" end="2"/>
                                            </p:txEl>
                                          </p:spTgt>
                                        </p:tgtEl>
                                        <p:attrNameLst>
                                          <p:attrName>style.visibility</p:attrName>
                                        </p:attrNameLst>
                                      </p:cBhvr>
                                      <p:to>
                                        <p:strVal val="visible"/>
                                      </p:to>
                                    </p:set>
                                    <p:animEffect transition="in" filter="wipe(up)">
                                      <p:cBhvr>
                                        <p:cTn id="55" dur="2000"/>
                                        <p:tgtEl>
                                          <p:spTgt spid="19">
                                            <p:txEl>
                                              <p:pRg st="2" end="2"/>
                                            </p:txEl>
                                          </p:spTgt>
                                        </p:tgtEl>
                                      </p:cBhvr>
                                    </p:animEffect>
                                  </p:childTnLst>
                                </p:cTn>
                              </p:par>
                            </p:childTnLst>
                          </p:cTn>
                        </p:par>
                        <p:par>
                          <p:cTn id="56" fill="hold">
                            <p:stCondLst>
                              <p:cond delay="10000"/>
                            </p:stCondLst>
                            <p:childTnLst>
                              <p:par>
                                <p:cTn id="57" presetID="22" presetClass="entr" presetSubtype="1" fill="hold" grpId="0" nodeType="afterEffect">
                                  <p:stCondLst>
                                    <p:cond delay="0"/>
                                  </p:stCondLst>
                                  <p:childTnLst>
                                    <p:set>
                                      <p:cBhvr>
                                        <p:cTn id="58" dur="1" fill="hold">
                                          <p:stCondLst>
                                            <p:cond delay="0"/>
                                          </p:stCondLst>
                                        </p:cTn>
                                        <p:tgtEl>
                                          <p:spTgt spid="19">
                                            <p:txEl>
                                              <p:pRg st="4" end="4"/>
                                            </p:txEl>
                                          </p:spTgt>
                                        </p:tgtEl>
                                        <p:attrNameLst>
                                          <p:attrName>style.visibility</p:attrName>
                                        </p:attrNameLst>
                                      </p:cBhvr>
                                      <p:to>
                                        <p:strVal val="visible"/>
                                      </p:to>
                                    </p:set>
                                    <p:animEffect transition="in" filter="wipe(up)">
                                      <p:cBhvr>
                                        <p:cTn id="59" dur="2000"/>
                                        <p:tgtEl>
                                          <p:spTgt spid="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9" grpId="0" build="p" animBg="1"/>
      <p:bldP spid="17" grpId="0" animBg="1"/>
      <p:bldP spid="21" grpId="0" animBg="1"/>
      <p:bldP spid="22" grpId="0" animBg="1"/>
      <p:bldP spid="23" grpId="0" animBg="1"/>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28"/>
            <a:ext cx="11245135" cy="6854072"/>
          </a:xfrm>
          <a:prstGeom prst="rect">
            <a:avLst/>
          </a:prstGeom>
        </p:spPr>
      </p:pic>
      <p:pic>
        <p:nvPicPr>
          <p:cNvPr id="7" name="Picture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7" y="1724580"/>
            <a:ext cx="10437812" cy="321164"/>
          </a:xfrm>
          <a:prstGeom prst="rect">
            <a:avLst/>
          </a:prstGeom>
        </p:spPr>
      </p:pic>
      <p:pic>
        <p:nvPicPr>
          <p:cNvPr id="8" name="Picture 7"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9002" y="1725574"/>
            <a:ext cx="1602997" cy="144270"/>
          </a:xfrm>
          <a:prstGeom prst="rect">
            <a:avLst/>
          </a:prstGeom>
        </p:spPr>
      </p:pic>
      <p:sp>
        <p:nvSpPr>
          <p:cNvPr id="9" name="Rectangle 8"/>
          <p:cNvSpPr/>
          <p:nvPr/>
        </p:nvSpPr>
        <p:spPr bwMode="ltGray">
          <a:xfrm>
            <a:off x="3176" y="36394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9003" y="36394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Slide Number Placeholder 5"/>
          <p:cNvSpPr txBox="1">
            <a:spLocks/>
          </p:cNvSpPr>
          <p:nvPr/>
        </p:nvSpPr>
        <p:spPr>
          <a:xfrm>
            <a:off x="10732631" y="507567"/>
            <a:ext cx="1154151" cy="109078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800" b="0" i="0" u="none" strike="noStrike" kern="1200" cap="none" spc="0" normalizeH="0" baseline="0" noProof="0" smtClean="0">
                <a:ln>
                  <a:noFill/>
                </a:ln>
                <a:solidFill>
                  <a:prstClr val="white"/>
                </a:solidFill>
                <a:effectLst/>
                <a:uLnTx/>
                <a:uFillTx/>
                <a:latin typeface="Trebuchet MS" panose="020B0603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 name="Title 1"/>
          <p:cNvSpPr>
            <a:spLocks noGrp="1"/>
          </p:cNvSpPr>
          <p:nvPr>
            <p:ph type="title" idx="4294967295"/>
          </p:nvPr>
        </p:nvSpPr>
        <p:spPr>
          <a:xfrm>
            <a:off x="0" y="323785"/>
            <a:ext cx="9613861" cy="1080938"/>
          </a:xfrm>
        </p:spPr>
        <p:txBody>
          <a:bodyPr>
            <a:noAutofit/>
          </a:bodyPr>
          <a:lstStyle/>
          <a:p>
            <a:r>
              <a:rPr lang="tr-TR" sz="3000" dirty="0" smtClean="0"/>
              <a:t>Okulöncesi ve İlkokul Çağı Çocuklarının Özellikleri</a:t>
            </a:r>
            <a:endParaRPr lang="tr-TR" sz="3000" dirty="0"/>
          </a:p>
        </p:txBody>
      </p:sp>
      <p:sp>
        <p:nvSpPr>
          <p:cNvPr id="6" name="Right Arrow 5">
            <a:hlinkClick r:id="" action="ppaction://hlinkshowjump?jump=nextslide"/>
          </p:cNvPr>
          <p:cNvSpPr/>
          <p:nvPr/>
        </p:nvSpPr>
        <p:spPr>
          <a:xfrm>
            <a:off x="10930618" y="805721"/>
            <a:ext cx="97840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4" name="Oval 13"/>
          <p:cNvSpPr/>
          <p:nvPr/>
        </p:nvSpPr>
        <p:spPr>
          <a:xfrm>
            <a:off x="10440988" y="1826186"/>
            <a:ext cx="731520" cy="7315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Ç</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5" name="Oval 14"/>
          <p:cNvSpPr/>
          <p:nvPr/>
        </p:nvSpPr>
        <p:spPr>
          <a:xfrm>
            <a:off x="10199098" y="2546119"/>
            <a:ext cx="731520" cy="73152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O</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6" name="Oval 15"/>
          <p:cNvSpPr/>
          <p:nvPr/>
        </p:nvSpPr>
        <p:spPr>
          <a:xfrm>
            <a:off x="9954283" y="3250606"/>
            <a:ext cx="731520" cy="73152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C</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9" name="Rectangle 18"/>
          <p:cNvSpPr/>
          <p:nvPr/>
        </p:nvSpPr>
        <p:spPr>
          <a:xfrm>
            <a:off x="140985" y="1790772"/>
            <a:ext cx="7689656" cy="4879833"/>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lang="tr-TR" kern="0" dirty="0">
                <a:solidFill>
                  <a:srgbClr val="3C4743">
                    <a:lumMod val="50000"/>
                  </a:srgbClr>
                </a:solidFill>
                <a:latin typeface="Calibri" panose="020F0502020204030204"/>
              </a:rPr>
              <a:t>	Okul çağında ise (6-11 yaşlar) çocuk aile yuvasından çıkıp dış dünyaya açılır. Çocuk iyiyi doğruyu seçme yeteneği kazanmıştır. Bağımlığı azalmıştır. Hayalle gerçeği, somutla soyutu ayırt edebilir. Oyun çocuğu gibi canlı ve hareketlidir. Yeni şeyler öğrenmek ister, övünmeyi sever, pul, resim vs. biriktirme merakları başlar. </a:t>
            </a:r>
            <a:endParaRPr lang="tr-TR" kern="0" dirty="0" smtClean="0">
              <a:solidFill>
                <a:srgbClr val="3C4743">
                  <a:lumMod val="50000"/>
                </a:srgbClr>
              </a:solidFill>
              <a:latin typeface="Calibri" panose="020F0502020204030204"/>
            </a:endParaRPr>
          </a:p>
          <a:p>
            <a:pPr lvl="0" algn="just" defTabSz="914400"/>
            <a:endParaRPr lang="tr-TR" kern="0" dirty="0">
              <a:solidFill>
                <a:srgbClr val="3C4743">
                  <a:lumMod val="50000"/>
                </a:srgbClr>
              </a:solidFill>
              <a:latin typeface="Calibri" panose="020F0502020204030204"/>
            </a:endParaRPr>
          </a:p>
          <a:p>
            <a:pPr lvl="0" algn="just" defTabSz="914400"/>
            <a:r>
              <a:rPr lang="tr-TR" kern="0" dirty="0" smtClean="0">
                <a:solidFill>
                  <a:srgbClr val="3C4743">
                    <a:lumMod val="50000"/>
                  </a:srgbClr>
                </a:solidFill>
                <a:latin typeface="Calibri" panose="020F0502020204030204"/>
              </a:rPr>
              <a:t>	Birbirlerinin </a:t>
            </a:r>
            <a:r>
              <a:rPr lang="tr-TR" kern="0" dirty="0">
                <a:solidFill>
                  <a:srgbClr val="3C4743">
                    <a:lumMod val="50000"/>
                  </a:srgbClr>
                </a:solidFill>
                <a:latin typeface="Calibri" panose="020F0502020204030204"/>
              </a:rPr>
              <a:t>kusurları ile alay etmeyi severler. Okul çağında öğretmen çok önemlidir. Çocuklar öğretmenlerini çok sever, onun kişiliğine duyarlık gösterirler. Öğretmen, ilkokul yıllarında çocuğun ana babasının yerini tutar. Ayrıca arkadaşları da çok önemlidir.</a:t>
            </a:r>
          </a:p>
          <a:p>
            <a:pPr lvl="0" algn="just" defTabSz="914400"/>
            <a:endParaRPr lang="tr-TR" kern="0" dirty="0">
              <a:solidFill>
                <a:srgbClr val="3C4743">
                  <a:lumMod val="50000"/>
                </a:srgbClr>
              </a:solidFill>
              <a:latin typeface="Calibri" panose="020F0502020204030204"/>
            </a:endParaRPr>
          </a:p>
          <a:p>
            <a:pPr lvl="0" algn="just" defTabSz="914400"/>
            <a:r>
              <a:rPr lang="tr-TR" kern="0" dirty="0" smtClean="0">
                <a:solidFill>
                  <a:srgbClr val="3C4743">
                    <a:lumMod val="50000"/>
                  </a:srgbClr>
                </a:solidFill>
                <a:latin typeface="Calibri" panose="020F0502020204030204"/>
              </a:rPr>
              <a:t>	Hem </a:t>
            </a:r>
            <a:r>
              <a:rPr lang="tr-TR" kern="0" dirty="0">
                <a:solidFill>
                  <a:srgbClr val="3C4743">
                    <a:lumMod val="50000"/>
                  </a:srgbClr>
                </a:solidFill>
                <a:latin typeface="Calibri" panose="020F0502020204030204"/>
              </a:rPr>
              <a:t>okul öncesi hem okul çağ çocuğunun yaşantısında düzenli olaylar vardır. Ailesi ile birlikte olması, sabahları uyanması, okula veya kreşe hazırlanması veya evde aynı bireylerle kalması, arkadaşları ile oynaması, kendi yatağında uyuması gibi devamlılık içeren faaliyetler vardır. Çocuğun ailesinden ve doğadan bir güven beklentisi vardır. Aileleri süreklidir ve değişmez. Doğal akışta bir kesinti olduğu zaman çocuk korku ve kaygıyı yaşar</a:t>
            </a:r>
          </a:p>
        </p:txBody>
      </p:sp>
      <p:sp>
        <p:nvSpPr>
          <p:cNvPr id="17" name="Oval 16"/>
          <p:cNvSpPr/>
          <p:nvPr/>
        </p:nvSpPr>
        <p:spPr>
          <a:xfrm>
            <a:off x="9694458" y="3973007"/>
            <a:ext cx="731520" cy="73152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U</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8" name="Title 1"/>
          <p:cNvSpPr txBox="1">
            <a:spLocks/>
          </p:cNvSpPr>
          <p:nvPr/>
        </p:nvSpPr>
        <p:spPr>
          <a:xfrm>
            <a:off x="104150" y="1202966"/>
            <a:ext cx="4486138" cy="5216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tr-TR" sz="2500" b="0" i="0" u="none" strike="noStrike" kern="1200" cap="none" spc="0" normalizeH="0" baseline="0" noProof="0" dirty="0">
              <a:ln>
                <a:noFill/>
              </a:ln>
              <a:solidFill>
                <a:srgbClr val="DDCC64">
                  <a:lumMod val="75000"/>
                </a:srgbClr>
              </a:solidFill>
              <a:effectLst/>
              <a:uLnTx/>
              <a:uFillTx/>
              <a:latin typeface="Trebuchet MS" panose="020B0603020202020204"/>
              <a:ea typeface="+mj-ea"/>
              <a:cs typeface="+mj-cs"/>
            </a:endParaRPr>
          </a:p>
        </p:txBody>
      </p:sp>
      <p:sp>
        <p:nvSpPr>
          <p:cNvPr id="21" name="Oval 20"/>
          <p:cNvSpPr/>
          <p:nvPr/>
        </p:nvSpPr>
        <p:spPr>
          <a:xfrm>
            <a:off x="9434486" y="4658999"/>
            <a:ext cx="731520" cy="73152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K</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2" name="Oval 21"/>
          <p:cNvSpPr/>
          <p:nvPr/>
        </p:nvSpPr>
        <p:spPr>
          <a:xfrm>
            <a:off x="9097777" y="5335872"/>
            <a:ext cx="731520" cy="731520"/>
          </a:xfrm>
          <a:prstGeom prst="ellips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L</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3" name="Oval 22"/>
          <p:cNvSpPr/>
          <p:nvPr/>
        </p:nvSpPr>
        <p:spPr>
          <a:xfrm>
            <a:off x="8526702" y="5856559"/>
            <a:ext cx="731520" cy="731520"/>
          </a:xfrm>
          <a:prstGeom prst="ellipse">
            <a:avLst/>
          </a:pr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A</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4" name="Oval 23"/>
          <p:cNvSpPr/>
          <p:nvPr/>
        </p:nvSpPr>
        <p:spPr>
          <a:xfrm>
            <a:off x="7785705" y="6067392"/>
            <a:ext cx="731520" cy="73152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3000" b="0" i="0" u="none" strike="noStrike" kern="1200" cap="none" spc="0" normalizeH="0" baseline="0" noProof="0" dirty="0" smtClean="0">
                <a:ln>
                  <a:noFill/>
                </a:ln>
                <a:solidFill>
                  <a:prstClr val="white"/>
                </a:solidFill>
                <a:effectLst/>
                <a:uLnTx/>
                <a:uFillTx/>
                <a:latin typeface="Trebuchet MS" panose="020B0603020202020204"/>
                <a:ea typeface="+mn-ea"/>
                <a:cs typeface="+mn-cs"/>
              </a:rPr>
              <a:t>R</a:t>
            </a:r>
            <a:endParaRPr kumimoji="0" lang="en-US" sz="30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4932038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additive="base">
                                        <p:cTn id="22" dur="500" fill="hold"/>
                                        <p:tgtEl>
                                          <p:spTgt spid="17"/>
                                        </p:tgtEl>
                                        <p:attrNameLst>
                                          <p:attrName>ppt_x</p:attrName>
                                        </p:attrNameLst>
                                      </p:cBhvr>
                                      <p:tavLst>
                                        <p:tav tm="0">
                                          <p:val>
                                            <p:strVal val="#ppt_x"/>
                                          </p:val>
                                        </p:tav>
                                        <p:tav tm="100000">
                                          <p:val>
                                            <p:strVal val="#ppt_x"/>
                                          </p:val>
                                        </p:tav>
                                      </p:tavLst>
                                    </p:anim>
                                    <p:anim calcmode="lin" valueType="num">
                                      <p:cBhvr additive="base">
                                        <p:cTn id="23" dur="500" fill="hold"/>
                                        <p:tgtEl>
                                          <p:spTgt spid="17"/>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ppt_x"/>
                                          </p:val>
                                        </p:tav>
                                        <p:tav tm="100000">
                                          <p:val>
                                            <p:strVal val="#ppt_x"/>
                                          </p:val>
                                        </p:tav>
                                      </p:tavLst>
                                    </p:anim>
                                    <p:anim calcmode="lin" valueType="num">
                                      <p:cBhvr additive="base">
                                        <p:cTn id="28" dur="500" fill="hold"/>
                                        <p:tgtEl>
                                          <p:spTgt spid="21"/>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22"/>
                                        </p:tgtEl>
                                        <p:attrNameLst>
                                          <p:attrName>style.visibility</p:attrName>
                                        </p:attrNameLst>
                                      </p:cBhvr>
                                      <p:to>
                                        <p:strVal val="visible"/>
                                      </p:to>
                                    </p:set>
                                    <p:anim calcmode="lin" valueType="num">
                                      <p:cBhvr additive="base">
                                        <p:cTn id="32" dur="500" fill="hold"/>
                                        <p:tgtEl>
                                          <p:spTgt spid="22"/>
                                        </p:tgtEl>
                                        <p:attrNameLst>
                                          <p:attrName>ppt_x</p:attrName>
                                        </p:attrNameLst>
                                      </p:cBhvr>
                                      <p:tavLst>
                                        <p:tav tm="0">
                                          <p:val>
                                            <p:strVal val="#ppt_x"/>
                                          </p:val>
                                        </p:tav>
                                        <p:tav tm="100000">
                                          <p:val>
                                            <p:strVal val="#ppt_x"/>
                                          </p:val>
                                        </p:tav>
                                      </p:tavLst>
                                    </p:anim>
                                    <p:anim calcmode="lin" valueType="num">
                                      <p:cBhvr additive="base">
                                        <p:cTn id="33" dur="500" fill="hold"/>
                                        <p:tgtEl>
                                          <p:spTgt spid="22"/>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grpId="0" nodeType="afterEffect">
                                  <p:stCondLst>
                                    <p:cond delay="0"/>
                                  </p:stCondLst>
                                  <p:childTnLst>
                                    <p:set>
                                      <p:cBhvr>
                                        <p:cTn id="41" dur="1" fill="hold">
                                          <p:stCondLst>
                                            <p:cond delay="0"/>
                                          </p:stCondLst>
                                        </p:cTn>
                                        <p:tgtEl>
                                          <p:spTgt spid="24"/>
                                        </p:tgtEl>
                                        <p:attrNameLst>
                                          <p:attrName>style.visibility</p:attrName>
                                        </p:attrNameLst>
                                      </p:cBhvr>
                                      <p:to>
                                        <p:strVal val="visible"/>
                                      </p:to>
                                    </p:set>
                                    <p:anim calcmode="lin" valueType="num">
                                      <p:cBhvr additive="base">
                                        <p:cTn id="42" dur="500" fill="hold"/>
                                        <p:tgtEl>
                                          <p:spTgt spid="24"/>
                                        </p:tgtEl>
                                        <p:attrNameLst>
                                          <p:attrName>ppt_x</p:attrName>
                                        </p:attrNameLst>
                                      </p:cBhvr>
                                      <p:tavLst>
                                        <p:tav tm="0">
                                          <p:val>
                                            <p:strVal val="#ppt_x"/>
                                          </p:val>
                                        </p:tav>
                                        <p:tav tm="100000">
                                          <p:val>
                                            <p:strVal val="#ppt_x"/>
                                          </p:val>
                                        </p:tav>
                                      </p:tavLst>
                                    </p:anim>
                                    <p:anim calcmode="lin" valueType="num">
                                      <p:cBhvr additive="base">
                                        <p:cTn id="43" dur="500" fill="hold"/>
                                        <p:tgtEl>
                                          <p:spTgt spid="24"/>
                                        </p:tgtEl>
                                        <p:attrNameLst>
                                          <p:attrName>ppt_y</p:attrName>
                                        </p:attrNameLst>
                                      </p:cBhvr>
                                      <p:tavLst>
                                        <p:tav tm="0">
                                          <p:val>
                                            <p:strVal val="1+#ppt_h/2"/>
                                          </p:val>
                                        </p:tav>
                                        <p:tav tm="100000">
                                          <p:val>
                                            <p:strVal val="#ppt_y"/>
                                          </p:val>
                                        </p:tav>
                                      </p:tavLst>
                                    </p:anim>
                                  </p:childTnLst>
                                </p:cTn>
                              </p:par>
                            </p:childTnLst>
                          </p:cTn>
                        </p:par>
                        <p:par>
                          <p:cTn id="44" fill="hold">
                            <p:stCondLst>
                              <p:cond delay="4000"/>
                            </p:stCondLst>
                            <p:childTnLst>
                              <p:par>
                                <p:cTn id="45" presetID="22" presetClass="entr" presetSubtype="1" fill="hold" grpId="0" nodeType="afterEffect">
                                  <p:stCondLst>
                                    <p:cond delay="0"/>
                                  </p:stCondLst>
                                  <p:childTnLst>
                                    <p:set>
                                      <p:cBhvr>
                                        <p:cTn id="46" dur="1" fill="hold">
                                          <p:stCondLst>
                                            <p:cond delay="0"/>
                                          </p:stCondLst>
                                        </p:cTn>
                                        <p:tgtEl>
                                          <p:spTgt spid="19">
                                            <p:bg/>
                                          </p:spTgt>
                                        </p:tgtEl>
                                        <p:attrNameLst>
                                          <p:attrName>style.visibility</p:attrName>
                                        </p:attrNameLst>
                                      </p:cBhvr>
                                      <p:to>
                                        <p:strVal val="visible"/>
                                      </p:to>
                                    </p:set>
                                    <p:animEffect transition="in" filter="wipe(up)">
                                      <p:cBhvr>
                                        <p:cTn id="47" dur="2000"/>
                                        <p:tgtEl>
                                          <p:spTgt spid="19">
                                            <p:bg/>
                                          </p:spTgt>
                                        </p:tgtEl>
                                      </p:cBhvr>
                                    </p:animEffect>
                                  </p:childTnLst>
                                </p:cTn>
                              </p:par>
                            </p:childTnLst>
                          </p:cTn>
                        </p:par>
                        <p:par>
                          <p:cTn id="48" fill="hold">
                            <p:stCondLst>
                              <p:cond delay="6000"/>
                            </p:stCondLst>
                            <p:childTnLst>
                              <p:par>
                                <p:cTn id="49" presetID="22" presetClass="entr" presetSubtype="1" fill="hold" grpId="0" nodeType="afterEffect">
                                  <p:stCondLst>
                                    <p:cond delay="0"/>
                                  </p:stCondLst>
                                  <p:childTnLst>
                                    <p:set>
                                      <p:cBhvr>
                                        <p:cTn id="50" dur="1" fill="hold">
                                          <p:stCondLst>
                                            <p:cond delay="0"/>
                                          </p:stCondLst>
                                        </p:cTn>
                                        <p:tgtEl>
                                          <p:spTgt spid="19">
                                            <p:txEl>
                                              <p:pRg st="0" end="0"/>
                                            </p:txEl>
                                          </p:spTgt>
                                        </p:tgtEl>
                                        <p:attrNameLst>
                                          <p:attrName>style.visibility</p:attrName>
                                        </p:attrNameLst>
                                      </p:cBhvr>
                                      <p:to>
                                        <p:strVal val="visible"/>
                                      </p:to>
                                    </p:set>
                                    <p:animEffect transition="in" filter="wipe(up)">
                                      <p:cBhvr>
                                        <p:cTn id="51" dur="2000"/>
                                        <p:tgtEl>
                                          <p:spTgt spid="19">
                                            <p:txEl>
                                              <p:pRg st="0" end="0"/>
                                            </p:txEl>
                                          </p:spTgt>
                                        </p:tgtEl>
                                      </p:cBhvr>
                                    </p:animEffect>
                                  </p:childTnLst>
                                </p:cTn>
                              </p:par>
                            </p:childTnLst>
                          </p:cTn>
                        </p:par>
                        <p:par>
                          <p:cTn id="52" fill="hold">
                            <p:stCondLst>
                              <p:cond delay="8000"/>
                            </p:stCondLst>
                            <p:childTnLst>
                              <p:par>
                                <p:cTn id="53" presetID="22" presetClass="entr" presetSubtype="1" fill="hold" grpId="0" nodeType="afterEffect">
                                  <p:stCondLst>
                                    <p:cond delay="0"/>
                                  </p:stCondLst>
                                  <p:childTnLst>
                                    <p:set>
                                      <p:cBhvr>
                                        <p:cTn id="54" dur="1" fill="hold">
                                          <p:stCondLst>
                                            <p:cond delay="0"/>
                                          </p:stCondLst>
                                        </p:cTn>
                                        <p:tgtEl>
                                          <p:spTgt spid="19">
                                            <p:txEl>
                                              <p:pRg st="2" end="2"/>
                                            </p:txEl>
                                          </p:spTgt>
                                        </p:tgtEl>
                                        <p:attrNameLst>
                                          <p:attrName>style.visibility</p:attrName>
                                        </p:attrNameLst>
                                      </p:cBhvr>
                                      <p:to>
                                        <p:strVal val="visible"/>
                                      </p:to>
                                    </p:set>
                                    <p:animEffect transition="in" filter="wipe(up)">
                                      <p:cBhvr>
                                        <p:cTn id="55" dur="2000"/>
                                        <p:tgtEl>
                                          <p:spTgt spid="19">
                                            <p:txEl>
                                              <p:pRg st="2" end="2"/>
                                            </p:txEl>
                                          </p:spTgt>
                                        </p:tgtEl>
                                      </p:cBhvr>
                                    </p:animEffect>
                                  </p:childTnLst>
                                </p:cTn>
                              </p:par>
                            </p:childTnLst>
                          </p:cTn>
                        </p:par>
                        <p:par>
                          <p:cTn id="56" fill="hold">
                            <p:stCondLst>
                              <p:cond delay="10000"/>
                            </p:stCondLst>
                            <p:childTnLst>
                              <p:par>
                                <p:cTn id="57" presetID="22" presetClass="entr" presetSubtype="1" fill="hold" grpId="0" nodeType="afterEffect">
                                  <p:stCondLst>
                                    <p:cond delay="0"/>
                                  </p:stCondLst>
                                  <p:childTnLst>
                                    <p:set>
                                      <p:cBhvr>
                                        <p:cTn id="58" dur="1" fill="hold">
                                          <p:stCondLst>
                                            <p:cond delay="0"/>
                                          </p:stCondLst>
                                        </p:cTn>
                                        <p:tgtEl>
                                          <p:spTgt spid="19">
                                            <p:txEl>
                                              <p:pRg st="4" end="4"/>
                                            </p:txEl>
                                          </p:spTgt>
                                        </p:tgtEl>
                                        <p:attrNameLst>
                                          <p:attrName>style.visibility</p:attrName>
                                        </p:attrNameLst>
                                      </p:cBhvr>
                                      <p:to>
                                        <p:strVal val="visible"/>
                                      </p:to>
                                    </p:set>
                                    <p:animEffect transition="in" filter="wipe(up)">
                                      <p:cBhvr>
                                        <p:cTn id="59" dur="2000"/>
                                        <p:tgtEl>
                                          <p:spTgt spid="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9" grpId="0" build="p" animBg="1"/>
      <p:bldP spid="17" grpId="0" animBg="1"/>
      <p:bldP spid="21" grpId="0" animBg="1"/>
      <p:bldP spid="22" grpId="0" animBg="1"/>
      <p:bldP spid="23" grpId="0" animBg="1"/>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28"/>
            <a:ext cx="12191999" cy="6854072"/>
          </a:xfrm>
          <a:prstGeom prst="rect">
            <a:avLst/>
          </a:prstGeom>
        </p:spPr>
      </p:pic>
      <p:pic>
        <p:nvPicPr>
          <p:cNvPr id="7" name="Picture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7" y="1724580"/>
            <a:ext cx="10437812" cy="321164"/>
          </a:xfrm>
          <a:prstGeom prst="rect">
            <a:avLst/>
          </a:prstGeom>
        </p:spPr>
      </p:pic>
      <p:pic>
        <p:nvPicPr>
          <p:cNvPr id="8" name="Picture 7"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9002" y="1725574"/>
            <a:ext cx="1602997" cy="144270"/>
          </a:xfrm>
          <a:prstGeom prst="rect">
            <a:avLst/>
          </a:prstGeom>
        </p:spPr>
      </p:pic>
      <p:sp>
        <p:nvSpPr>
          <p:cNvPr id="9" name="Rectangle 8"/>
          <p:cNvSpPr/>
          <p:nvPr/>
        </p:nvSpPr>
        <p:spPr bwMode="ltGray">
          <a:xfrm>
            <a:off x="3176" y="36394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9003" y="36394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Slide Number Placeholder 5"/>
          <p:cNvSpPr txBox="1">
            <a:spLocks/>
          </p:cNvSpPr>
          <p:nvPr/>
        </p:nvSpPr>
        <p:spPr>
          <a:xfrm>
            <a:off x="10732631" y="507567"/>
            <a:ext cx="1154151" cy="109078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800" b="0" i="0" u="none" strike="noStrike" kern="1200" cap="none" spc="0" normalizeH="0" baseline="0" noProof="0" smtClean="0">
                <a:ln>
                  <a:noFill/>
                </a:ln>
                <a:solidFill>
                  <a:prstClr val="white"/>
                </a:solidFill>
                <a:effectLst/>
                <a:uLnTx/>
                <a:uFillTx/>
                <a:latin typeface="Trebuchet MS" panose="020B0603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 name="Title 1"/>
          <p:cNvSpPr>
            <a:spLocks noGrp="1"/>
          </p:cNvSpPr>
          <p:nvPr>
            <p:ph type="title" idx="4294967295"/>
          </p:nvPr>
        </p:nvSpPr>
        <p:spPr>
          <a:xfrm>
            <a:off x="0" y="323785"/>
            <a:ext cx="9613861" cy="1080938"/>
          </a:xfrm>
        </p:spPr>
        <p:txBody>
          <a:bodyPr>
            <a:noAutofit/>
          </a:bodyPr>
          <a:lstStyle/>
          <a:p>
            <a:r>
              <a:rPr lang="tr-TR" sz="3000" dirty="0" smtClean="0"/>
              <a:t>Ailelere Tavsiyeler</a:t>
            </a:r>
            <a:endParaRPr lang="tr-TR" sz="3000" dirty="0"/>
          </a:p>
        </p:txBody>
      </p:sp>
      <p:sp>
        <p:nvSpPr>
          <p:cNvPr id="6" name="Right Arrow 5">
            <a:hlinkClick r:id="" action="ppaction://hlinkshowjump?jump=nextslide"/>
          </p:cNvPr>
          <p:cNvSpPr/>
          <p:nvPr/>
        </p:nvSpPr>
        <p:spPr>
          <a:xfrm>
            <a:off x="10930618" y="805721"/>
            <a:ext cx="97840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9" name="Rectangle 18"/>
          <p:cNvSpPr/>
          <p:nvPr/>
        </p:nvSpPr>
        <p:spPr>
          <a:xfrm>
            <a:off x="104150" y="1957289"/>
            <a:ext cx="7689656" cy="1616148"/>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Aile için en önemli şey birlikte olmaktır. Çocuğun ailesi ile birlikte olması onun korunma duygusuna yardımcı olur, terk edilme korkuları yatışır. Deprem sonrası aileler çocuğu bırakıp kendileri tehlikeli olabilecek yerlere gitmemelidirler. Örneğin, çocuğu kurtarma merkezine bırakıp bir şeyler almaya vs. gitmemeli, gitmek zorunda iseler mutlaka çocuğu da yanlarına </a:t>
            </a:r>
            <a:r>
              <a:rPr lang="tr-TR" kern="0" dirty="0" smtClean="0">
                <a:solidFill>
                  <a:srgbClr val="3C4743">
                    <a:lumMod val="50000"/>
                  </a:srgbClr>
                </a:solidFill>
                <a:latin typeface="Calibri" panose="020F0502020204030204"/>
              </a:rPr>
              <a:t>almalıdırlar.</a:t>
            </a:r>
            <a:endPar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endParaRPr>
          </a:p>
        </p:txBody>
      </p:sp>
      <p:sp>
        <p:nvSpPr>
          <p:cNvPr id="18" name="Title 1"/>
          <p:cNvSpPr txBox="1">
            <a:spLocks/>
          </p:cNvSpPr>
          <p:nvPr/>
        </p:nvSpPr>
        <p:spPr>
          <a:xfrm>
            <a:off x="104150" y="1202966"/>
            <a:ext cx="4486138" cy="5216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tr-TR" sz="2500" b="0" i="0" u="none" strike="noStrike" kern="1200" cap="none" spc="0" normalizeH="0" baseline="0" noProof="0" dirty="0">
              <a:ln>
                <a:noFill/>
              </a:ln>
              <a:solidFill>
                <a:srgbClr val="DDCC64">
                  <a:lumMod val="75000"/>
                </a:srgbClr>
              </a:solidFill>
              <a:effectLst/>
              <a:uLnTx/>
              <a:uFillTx/>
              <a:latin typeface="Trebuchet MS" panose="020B0603020202020204"/>
              <a:ea typeface="+mj-ea"/>
              <a:cs typeface="+mj-cs"/>
            </a:endParaRPr>
          </a:p>
        </p:txBody>
      </p:sp>
      <p:sp>
        <p:nvSpPr>
          <p:cNvPr id="20" name="Rectangle 19"/>
          <p:cNvSpPr/>
          <p:nvPr/>
        </p:nvSpPr>
        <p:spPr>
          <a:xfrm>
            <a:off x="1601961" y="3745653"/>
            <a:ext cx="9561807" cy="1655914"/>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Gerçekte anne-babalar depremden korkarlar fakat bu duygularını saklamayı bildikleri için çocukları onların korkularını hissetmezler. Ancak anne babanın korkularını çocuklarının bilmesinde bir sakınca yoktur. İşin doğrusu bu duyguları kelimelere dökmektir. Bu paylaşma, çocuğumuzun duygularını ve korkularını konuşması için onu cesaretlendirecektir. İletişim, çocuğun hatta yetişkinin kaygılarını azaltmak için en yararlı yoldur. Bu durumda çocuk gerçek olmayan korkularını da iptal edebilir ve ailesi de bu korkuları keşfederek çocuğuna bu yoldan yardım edebilir.</a:t>
            </a:r>
            <a:endPar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endParaRPr>
          </a:p>
        </p:txBody>
      </p:sp>
      <p:sp>
        <p:nvSpPr>
          <p:cNvPr id="25" name="Rectangle 24"/>
          <p:cNvSpPr/>
          <p:nvPr/>
        </p:nvSpPr>
        <p:spPr>
          <a:xfrm>
            <a:off x="4997302" y="5577467"/>
            <a:ext cx="7205471" cy="1029976"/>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Bazı çocuklar korkularını oyun oynarken daha iyi ifade edebilirler. Oyun oynarken yarattığı korkular gerçek değilse, bunları çocuğa açıklayıp, onu ikna etmek gereklidir.</a:t>
            </a:r>
            <a:endPar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36319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9">
                                            <p:bg/>
                                          </p:spTgt>
                                        </p:tgtEl>
                                        <p:attrNameLst>
                                          <p:attrName>style.visibility</p:attrName>
                                        </p:attrNameLst>
                                      </p:cBhvr>
                                      <p:to>
                                        <p:strVal val="visible"/>
                                      </p:to>
                                    </p:set>
                                    <p:animEffect transition="in" filter="wipe(up)">
                                      <p:cBhvr>
                                        <p:cTn id="7" dur="2000"/>
                                        <p:tgtEl>
                                          <p:spTgt spid="19">
                                            <p:bg/>
                                          </p:spTgt>
                                        </p:tgtEl>
                                      </p:cBhvr>
                                    </p:animEffect>
                                  </p:childTnLst>
                                </p:cTn>
                              </p:par>
                            </p:childTnLst>
                          </p:cTn>
                        </p:par>
                        <p:par>
                          <p:cTn id="8" fill="hold">
                            <p:stCondLst>
                              <p:cond delay="2000"/>
                            </p:stCondLst>
                            <p:childTnLst>
                              <p:par>
                                <p:cTn id="9" presetID="22" presetClass="entr" presetSubtype="1" fill="hold" grpId="0" nodeType="afterEffect">
                                  <p:stCondLst>
                                    <p:cond delay="0"/>
                                  </p:stCondLst>
                                  <p:childTnLst>
                                    <p:set>
                                      <p:cBhvr>
                                        <p:cTn id="10" dur="1" fill="hold">
                                          <p:stCondLst>
                                            <p:cond delay="0"/>
                                          </p:stCondLst>
                                        </p:cTn>
                                        <p:tgtEl>
                                          <p:spTgt spid="19">
                                            <p:txEl>
                                              <p:pRg st="0" end="0"/>
                                            </p:txEl>
                                          </p:spTgt>
                                        </p:tgtEl>
                                        <p:attrNameLst>
                                          <p:attrName>style.visibility</p:attrName>
                                        </p:attrNameLst>
                                      </p:cBhvr>
                                      <p:to>
                                        <p:strVal val="visible"/>
                                      </p:to>
                                    </p:set>
                                    <p:animEffect transition="in" filter="wipe(up)">
                                      <p:cBhvr>
                                        <p:cTn id="11" dur="2000"/>
                                        <p:tgtEl>
                                          <p:spTgt spid="19">
                                            <p:txEl>
                                              <p:pRg st="0" end="0"/>
                                            </p:txEl>
                                          </p:spTgt>
                                        </p:tgtEl>
                                      </p:cBhvr>
                                    </p:animEffect>
                                  </p:childTnLst>
                                </p:cTn>
                              </p:par>
                            </p:childTnLst>
                          </p:cTn>
                        </p:par>
                        <p:par>
                          <p:cTn id="12" fill="hold">
                            <p:stCondLst>
                              <p:cond delay="4000"/>
                            </p:stCondLst>
                            <p:childTnLst>
                              <p:par>
                                <p:cTn id="13" presetID="22" presetClass="entr" presetSubtype="1" fill="hold" grpId="0" nodeType="afterEffect">
                                  <p:stCondLst>
                                    <p:cond delay="0"/>
                                  </p:stCondLst>
                                  <p:childTnLst>
                                    <p:set>
                                      <p:cBhvr>
                                        <p:cTn id="14" dur="1" fill="hold">
                                          <p:stCondLst>
                                            <p:cond delay="0"/>
                                          </p:stCondLst>
                                        </p:cTn>
                                        <p:tgtEl>
                                          <p:spTgt spid="20">
                                            <p:bg/>
                                          </p:spTgt>
                                        </p:tgtEl>
                                        <p:attrNameLst>
                                          <p:attrName>style.visibility</p:attrName>
                                        </p:attrNameLst>
                                      </p:cBhvr>
                                      <p:to>
                                        <p:strVal val="visible"/>
                                      </p:to>
                                    </p:set>
                                    <p:animEffect transition="in" filter="wipe(up)">
                                      <p:cBhvr>
                                        <p:cTn id="15" dur="2000"/>
                                        <p:tgtEl>
                                          <p:spTgt spid="20">
                                            <p:bg/>
                                          </p:spTgt>
                                        </p:tgtEl>
                                      </p:cBhvr>
                                    </p:animEffect>
                                  </p:childTnLst>
                                </p:cTn>
                              </p:par>
                            </p:childTnLst>
                          </p:cTn>
                        </p:par>
                        <p:par>
                          <p:cTn id="16" fill="hold">
                            <p:stCondLst>
                              <p:cond delay="6000"/>
                            </p:stCondLst>
                            <p:childTnLst>
                              <p:par>
                                <p:cTn id="17" presetID="22" presetClass="entr" presetSubtype="1" fill="hold" grpId="0" nodeType="afterEffect">
                                  <p:stCondLst>
                                    <p:cond delay="0"/>
                                  </p:stCondLst>
                                  <p:childTnLst>
                                    <p:set>
                                      <p:cBhvr>
                                        <p:cTn id="18" dur="1" fill="hold">
                                          <p:stCondLst>
                                            <p:cond delay="0"/>
                                          </p:stCondLst>
                                        </p:cTn>
                                        <p:tgtEl>
                                          <p:spTgt spid="20">
                                            <p:txEl>
                                              <p:pRg st="0" end="0"/>
                                            </p:txEl>
                                          </p:spTgt>
                                        </p:tgtEl>
                                        <p:attrNameLst>
                                          <p:attrName>style.visibility</p:attrName>
                                        </p:attrNameLst>
                                      </p:cBhvr>
                                      <p:to>
                                        <p:strVal val="visible"/>
                                      </p:to>
                                    </p:set>
                                    <p:animEffect transition="in" filter="wipe(up)">
                                      <p:cBhvr>
                                        <p:cTn id="19" dur="2000"/>
                                        <p:tgtEl>
                                          <p:spTgt spid="20">
                                            <p:txEl>
                                              <p:pRg st="0" end="0"/>
                                            </p:txEl>
                                          </p:spTgt>
                                        </p:tgtEl>
                                      </p:cBhvr>
                                    </p:animEffect>
                                  </p:childTnLst>
                                </p:cTn>
                              </p:par>
                            </p:childTnLst>
                          </p:cTn>
                        </p:par>
                        <p:par>
                          <p:cTn id="20" fill="hold">
                            <p:stCondLst>
                              <p:cond delay="8000"/>
                            </p:stCondLst>
                            <p:childTnLst>
                              <p:par>
                                <p:cTn id="21" presetID="22" presetClass="entr" presetSubtype="1" fill="hold" grpId="0" nodeType="afterEffect">
                                  <p:stCondLst>
                                    <p:cond delay="0"/>
                                  </p:stCondLst>
                                  <p:childTnLst>
                                    <p:set>
                                      <p:cBhvr>
                                        <p:cTn id="22" dur="1" fill="hold">
                                          <p:stCondLst>
                                            <p:cond delay="0"/>
                                          </p:stCondLst>
                                        </p:cTn>
                                        <p:tgtEl>
                                          <p:spTgt spid="25">
                                            <p:bg/>
                                          </p:spTgt>
                                        </p:tgtEl>
                                        <p:attrNameLst>
                                          <p:attrName>style.visibility</p:attrName>
                                        </p:attrNameLst>
                                      </p:cBhvr>
                                      <p:to>
                                        <p:strVal val="visible"/>
                                      </p:to>
                                    </p:set>
                                    <p:animEffect transition="in" filter="wipe(up)">
                                      <p:cBhvr>
                                        <p:cTn id="23" dur="2000"/>
                                        <p:tgtEl>
                                          <p:spTgt spid="25">
                                            <p:bg/>
                                          </p:spTgt>
                                        </p:tgtEl>
                                      </p:cBhvr>
                                    </p:animEffect>
                                  </p:childTnLst>
                                </p:cTn>
                              </p:par>
                            </p:childTnLst>
                          </p:cTn>
                        </p:par>
                        <p:par>
                          <p:cTn id="24" fill="hold">
                            <p:stCondLst>
                              <p:cond delay="10000"/>
                            </p:stCondLst>
                            <p:childTnLst>
                              <p:par>
                                <p:cTn id="25" presetID="22" presetClass="entr" presetSubtype="1" fill="hold" grpId="0" nodeType="afterEffect">
                                  <p:stCondLst>
                                    <p:cond delay="0"/>
                                  </p:stCondLst>
                                  <p:childTnLst>
                                    <p:set>
                                      <p:cBhvr>
                                        <p:cTn id="26" dur="1" fill="hold">
                                          <p:stCondLst>
                                            <p:cond delay="0"/>
                                          </p:stCondLst>
                                        </p:cTn>
                                        <p:tgtEl>
                                          <p:spTgt spid="25">
                                            <p:txEl>
                                              <p:pRg st="0" end="0"/>
                                            </p:txEl>
                                          </p:spTgt>
                                        </p:tgtEl>
                                        <p:attrNameLst>
                                          <p:attrName>style.visibility</p:attrName>
                                        </p:attrNameLst>
                                      </p:cBhvr>
                                      <p:to>
                                        <p:strVal val="visible"/>
                                      </p:to>
                                    </p:set>
                                    <p:animEffect transition="in" filter="wipe(up)">
                                      <p:cBhvr>
                                        <p:cTn id="27" dur="20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animBg="1"/>
      <p:bldP spid="20" grpId="0" build="p" animBg="1"/>
      <p:bldP spid="25"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28"/>
            <a:ext cx="12191999" cy="6854072"/>
          </a:xfrm>
          <a:prstGeom prst="rect">
            <a:avLst/>
          </a:prstGeom>
        </p:spPr>
      </p:pic>
      <p:pic>
        <p:nvPicPr>
          <p:cNvPr id="7" name="Picture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7" y="1724580"/>
            <a:ext cx="10437812" cy="321164"/>
          </a:xfrm>
          <a:prstGeom prst="rect">
            <a:avLst/>
          </a:prstGeom>
        </p:spPr>
      </p:pic>
      <p:pic>
        <p:nvPicPr>
          <p:cNvPr id="8" name="Picture 7"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9002" y="1725574"/>
            <a:ext cx="1602997" cy="144270"/>
          </a:xfrm>
          <a:prstGeom prst="rect">
            <a:avLst/>
          </a:prstGeom>
        </p:spPr>
      </p:pic>
      <p:sp>
        <p:nvSpPr>
          <p:cNvPr id="9" name="Rectangle 8"/>
          <p:cNvSpPr/>
          <p:nvPr/>
        </p:nvSpPr>
        <p:spPr bwMode="ltGray">
          <a:xfrm>
            <a:off x="3176" y="36394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9003" y="36394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Slide Number Placeholder 5"/>
          <p:cNvSpPr txBox="1">
            <a:spLocks/>
          </p:cNvSpPr>
          <p:nvPr/>
        </p:nvSpPr>
        <p:spPr>
          <a:xfrm>
            <a:off x="10732631" y="507567"/>
            <a:ext cx="1154151" cy="109078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800" b="0" i="0" u="none" strike="noStrike" kern="1200" cap="none" spc="0" normalizeH="0" baseline="0" noProof="0" smtClean="0">
                <a:ln>
                  <a:noFill/>
                </a:ln>
                <a:solidFill>
                  <a:prstClr val="white"/>
                </a:solidFill>
                <a:effectLst/>
                <a:uLnTx/>
                <a:uFillTx/>
                <a:latin typeface="Trebuchet MS" panose="020B0603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 name="Title 1"/>
          <p:cNvSpPr>
            <a:spLocks noGrp="1"/>
          </p:cNvSpPr>
          <p:nvPr>
            <p:ph type="title" idx="4294967295"/>
          </p:nvPr>
        </p:nvSpPr>
        <p:spPr>
          <a:xfrm>
            <a:off x="0" y="323785"/>
            <a:ext cx="9613861" cy="1080938"/>
          </a:xfrm>
        </p:spPr>
        <p:txBody>
          <a:bodyPr>
            <a:noAutofit/>
          </a:bodyPr>
          <a:lstStyle/>
          <a:p>
            <a:r>
              <a:rPr lang="tr-TR" sz="3000" dirty="0" smtClean="0"/>
              <a:t>Ailelere Tavsiyeler</a:t>
            </a:r>
            <a:endParaRPr lang="tr-TR" sz="3000" dirty="0"/>
          </a:p>
        </p:txBody>
      </p:sp>
      <p:sp>
        <p:nvSpPr>
          <p:cNvPr id="6" name="Right Arrow 5">
            <a:hlinkClick r:id="" action="ppaction://hlinkshowjump?jump=nextslide"/>
          </p:cNvPr>
          <p:cNvSpPr/>
          <p:nvPr/>
        </p:nvSpPr>
        <p:spPr>
          <a:xfrm>
            <a:off x="10930618" y="805721"/>
            <a:ext cx="97840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9" name="Rectangle 18"/>
          <p:cNvSpPr/>
          <p:nvPr/>
        </p:nvSpPr>
        <p:spPr>
          <a:xfrm>
            <a:off x="104149" y="1957288"/>
            <a:ext cx="8136083" cy="1809107"/>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Sessiz, içe kapanık çocukların konuşmaya cesaretlendirilmesi gerekir. Böyle vak’alarda ailenin diğer fertlerinin, komşu çocuklarının konuya katılmalarını sağlamak yararlı olabilir. Çocuğun bu konuları konuşabileceği bir ortam mutlaka sağlanmalıdır. Bu tartışmalarda çocuğa “biliyorum korktun” veya “korkunç bir duygudur” gibi cümleler yararlıdır ve kullanılmalıdır. Ayrıca korkmanın normal ve doğal olduğunu da söylemek ikna edicidir.</a:t>
            </a:r>
            <a:endPar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endParaRPr>
          </a:p>
        </p:txBody>
      </p:sp>
      <p:sp>
        <p:nvSpPr>
          <p:cNvPr id="18" name="Title 1"/>
          <p:cNvSpPr txBox="1">
            <a:spLocks/>
          </p:cNvSpPr>
          <p:nvPr/>
        </p:nvSpPr>
        <p:spPr>
          <a:xfrm>
            <a:off x="104150" y="1202966"/>
            <a:ext cx="4486138" cy="5216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tr-TR" sz="2500" b="0" i="0" u="none" strike="noStrike" kern="1200" cap="none" spc="0" normalizeH="0" baseline="0" noProof="0" dirty="0">
              <a:ln>
                <a:noFill/>
              </a:ln>
              <a:solidFill>
                <a:srgbClr val="DDCC64">
                  <a:lumMod val="75000"/>
                </a:srgbClr>
              </a:solidFill>
              <a:effectLst/>
              <a:uLnTx/>
              <a:uFillTx/>
              <a:latin typeface="Trebuchet MS" panose="020B0603020202020204"/>
              <a:ea typeface="+mj-ea"/>
              <a:cs typeface="+mj-cs"/>
            </a:endParaRPr>
          </a:p>
        </p:txBody>
      </p:sp>
      <p:sp>
        <p:nvSpPr>
          <p:cNvPr id="20" name="Rectangle 19"/>
          <p:cNvSpPr/>
          <p:nvPr/>
        </p:nvSpPr>
        <p:spPr>
          <a:xfrm>
            <a:off x="1633859" y="3856816"/>
            <a:ext cx="9561807" cy="1655914"/>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Afet sonrasında evin eski haline gelmesi için yapılacak işlere çocuğun yardımcı olması onun için faydalıdır. Bu yöntemle çocuğun korkusu ortadan kaldırılabilir. Fakat küçük çocuklar için (0-3 yaşta) bu husus geçerli değildir. Onların daha çok fiziksel bakıma, kucaklanmaya ve ilgiye ihtiyaçları vardır. Anne babaya düşen görev ve ihtiyaçlarını gidermektir. Çocuğun ihtiyaçları karşılanmazsa problemler daha uzun sürer.</a:t>
            </a:r>
            <a:endPar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endParaRPr>
          </a:p>
        </p:txBody>
      </p:sp>
      <p:sp>
        <p:nvSpPr>
          <p:cNvPr id="25" name="Rectangle 24"/>
          <p:cNvSpPr/>
          <p:nvPr/>
        </p:nvSpPr>
        <p:spPr>
          <a:xfrm>
            <a:off x="4997302" y="5577467"/>
            <a:ext cx="7205471" cy="1029976"/>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En sık rastlanan problem yatma zamanıdır. Çocuk odasına kendi başına gitmeyi reddedebilir, yatağına gittiğinde uyumak için güçlük çekebilir, gece sık sık uyanabilir, kabus görebilir.</a:t>
            </a:r>
            <a:endPar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42181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9">
                                            <p:bg/>
                                          </p:spTgt>
                                        </p:tgtEl>
                                        <p:attrNameLst>
                                          <p:attrName>style.visibility</p:attrName>
                                        </p:attrNameLst>
                                      </p:cBhvr>
                                      <p:to>
                                        <p:strVal val="visible"/>
                                      </p:to>
                                    </p:set>
                                    <p:animEffect transition="in" filter="wipe(up)">
                                      <p:cBhvr>
                                        <p:cTn id="7" dur="2000"/>
                                        <p:tgtEl>
                                          <p:spTgt spid="19">
                                            <p:bg/>
                                          </p:spTgt>
                                        </p:tgtEl>
                                      </p:cBhvr>
                                    </p:animEffect>
                                  </p:childTnLst>
                                </p:cTn>
                              </p:par>
                            </p:childTnLst>
                          </p:cTn>
                        </p:par>
                        <p:par>
                          <p:cTn id="8" fill="hold">
                            <p:stCondLst>
                              <p:cond delay="2000"/>
                            </p:stCondLst>
                            <p:childTnLst>
                              <p:par>
                                <p:cTn id="9" presetID="22" presetClass="entr" presetSubtype="1" fill="hold" grpId="0" nodeType="afterEffect">
                                  <p:stCondLst>
                                    <p:cond delay="0"/>
                                  </p:stCondLst>
                                  <p:childTnLst>
                                    <p:set>
                                      <p:cBhvr>
                                        <p:cTn id="10" dur="1" fill="hold">
                                          <p:stCondLst>
                                            <p:cond delay="0"/>
                                          </p:stCondLst>
                                        </p:cTn>
                                        <p:tgtEl>
                                          <p:spTgt spid="19">
                                            <p:txEl>
                                              <p:pRg st="0" end="0"/>
                                            </p:txEl>
                                          </p:spTgt>
                                        </p:tgtEl>
                                        <p:attrNameLst>
                                          <p:attrName>style.visibility</p:attrName>
                                        </p:attrNameLst>
                                      </p:cBhvr>
                                      <p:to>
                                        <p:strVal val="visible"/>
                                      </p:to>
                                    </p:set>
                                    <p:animEffect transition="in" filter="wipe(up)">
                                      <p:cBhvr>
                                        <p:cTn id="11" dur="2000"/>
                                        <p:tgtEl>
                                          <p:spTgt spid="19">
                                            <p:txEl>
                                              <p:pRg st="0" end="0"/>
                                            </p:txEl>
                                          </p:spTgt>
                                        </p:tgtEl>
                                      </p:cBhvr>
                                    </p:animEffect>
                                  </p:childTnLst>
                                </p:cTn>
                              </p:par>
                            </p:childTnLst>
                          </p:cTn>
                        </p:par>
                        <p:par>
                          <p:cTn id="12" fill="hold">
                            <p:stCondLst>
                              <p:cond delay="4000"/>
                            </p:stCondLst>
                            <p:childTnLst>
                              <p:par>
                                <p:cTn id="13" presetID="22" presetClass="entr" presetSubtype="1" fill="hold" grpId="0" nodeType="afterEffect">
                                  <p:stCondLst>
                                    <p:cond delay="0"/>
                                  </p:stCondLst>
                                  <p:childTnLst>
                                    <p:set>
                                      <p:cBhvr>
                                        <p:cTn id="14" dur="1" fill="hold">
                                          <p:stCondLst>
                                            <p:cond delay="0"/>
                                          </p:stCondLst>
                                        </p:cTn>
                                        <p:tgtEl>
                                          <p:spTgt spid="20">
                                            <p:bg/>
                                          </p:spTgt>
                                        </p:tgtEl>
                                        <p:attrNameLst>
                                          <p:attrName>style.visibility</p:attrName>
                                        </p:attrNameLst>
                                      </p:cBhvr>
                                      <p:to>
                                        <p:strVal val="visible"/>
                                      </p:to>
                                    </p:set>
                                    <p:animEffect transition="in" filter="wipe(up)">
                                      <p:cBhvr>
                                        <p:cTn id="15" dur="2000"/>
                                        <p:tgtEl>
                                          <p:spTgt spid="20">
                                            <p:bg/>
                                          </p:spTgt>
                                        </p:tgtEl>
                                      </p:cBhvr>
                                    </p:animEffect>
                                  </p:childTnLst>
                                </p:cTn>
                              </p:par>
                            </p:childTnLst>
                          </p:cTn>
                        </p:par>
                        <p:par>
                          <p:cTn id="16" fill="hold">
                            <p:stCondLst>
                              <p:cond delay="6000"/>
                            </p:stCondLst>
                            <p:childTnLst>
                              <p:par>
                                <p:cTn id="17" presetID="22" presetClass="entr" presetSubtype="1" fill="hold" grpId="0" nodeType="afterEffect">
                                  <p:stCondLst>
                                    <p:cond delay="0"/>
                                  </p:stCondLst>
                                  <p:childTnLst>
                                    <p:set>
                                      <p:cBhvr>
                                        <p:cTn id="18" dur="1" fill="hold">
                                          <p:stCondLst>
                                            <p:cond delay="0"/>
                                          </p:stCondLst>
                                        </p:cTn>
                                        <p:tgtEl>
                                          <p:spTgt spid="20">
                                            <p:txEl>
                                              <p:pRg st="0" end="0"/>
                                            </p:txEl>
                                          </p:spTgt>
                                        </p:tgtEl>
                                        <p:attrNameLst>
                                          <p:attrName>style.visibility</p:attrName>
                                        </p:attrNameLst>
                                      </p:cBhvr>
                                      <p:to>
                                        <p:strVal val="visible"/>
                                      </p:to>
                                    </p:set>
                                    <p:animEffect transition="in" filter="wipe(up)">
                                      <p:cBhvr>
                                        <p:cTn id="19" dur="2000"/>
                                        <p:tgtEl>
                                          <p:spTgt spid="20">
                                            <p:txEl>
                                              <p:pRg st="0" end="0"/>
                                            </p:txEl>
                                          </p:spTgt>
                                        </p:tgtEl>
                                      </p:cBhvr>
                                    </p:animEffect>
                                  </p:childTnLst>
                                </p:cTn>
                              </p:par>
                            </p:childTnLst>
                          </p:cTn>
                        </p:par>
                        <p:par>
                          <p:cTn id="20" fill="hold">
                            <p:stCondLst>
                              <p:cond delay="8000"/>
                            </p:stCondLst>
                            <p:childTnLst>
                              <p:par>
                                <p:cTn id="21" presetID="22" presetClass="entr" presetSubtype="1" fill="hold" grpId="0" nodeType="afterEffect">
                                  <p:stCondLst>
                                    <p:cond delay="0"/>
                                  </p:stCondLst>
                                  <p:childTnLst>
                                    <p:set>
                                      <p:cBhvr>
                                        <p:cTn id="22" dur="1" fill="hold">
                                          <p:stCondLst>
                                            <p:cond delay="0"/>
                                          </p:stCondLst>
                                        </p:cTn>
                                        <p:tgtEl>
                                          <p:spTgt spid="25">
                                            <p:bg/>
                                          </p:spTgt>
                                        </p:tgtEl>
                                        <p:attrNameLst>
                                          <p:attrName>style.visibility</p:attrName>
                                        </p:attrNameLst>
                                      </p:cBhvr>
                                      <p:to>
                                        <p:strVal val="visible"/>
                                      </p:to>
                                    </p:set>
                                    <p:animEffect transition="in" filter="wipe(up)">
                                      <p:cBhvr>
                                        <p:cTn id="23" dur="2000"/>
                                        <p:tgtEl>
                                          <p:spTgt spid="25">
                                            <p:bg/>
                                          </p:spTgt>
                                        </p:tgtEl>
                                      </p:cBhvr>
                                    </p:animEffect>
                                  </p:childTnLst>
                                </p:cTn>
                              </p:par>
                            </p:childTnLst>
                          </p:cTn>
                        </p:par>
                        <p:par>
                          <p:cTn id="24" fill="hold">
                            <p:stCondLst>
                              <p:cond delay="10000"/>
                            </p:stCondLst>
                            <p:childTnLst>
                              <p:par>
                                <p:cTn id="25" presetID="22" presetClass="entr" presetSubtype="1" fill="hold" grpId="0" nodeType="afterEffect">
                                  <p:stCondLst>
                                    <p:cond delay="0"/>
                                  </p:stCondLst>
                                  <p:childTnLst>
                                    <p:set>
                                      <p:cBhvr>
                                        <p:cTn id="26" dur="1" fill="hold">
                                          <p:stCondLst>
                                            <p:cond delay="0"/>
                                          </p:stCondLst>
                                        </p:cTn>
                                        <p:tgtEl>
                                          <p:spTgt spid="25">
                                            <p:txEl>
                                              <p:pRg st="0" end="0"/>
                                            </p:txEl>
                                          </p:spTgt>
                                        </p:tgtEl>
                                        <p:attrNameLst>
                                          <p:attrName>style.visibility</p:attrName>
                                        </p:attrNameLst>
                                      </p:cBhvr>
                                      <p:to>
                                        <p:strVal val="visible"/>
                                      </p:to>
                                    </p:set>
                                    <p:animEffect transition="in" filter="wipe(up)">
                                      <p:cBhvr>
                                        <p:cTn id="27" dur="20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animBg="1"/>
      <p:bldP spid="20" grpId="0" build="p" animBg="1"/>
      <p:bldP spid="25"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pic>
        <p:nvPicPr>
          <p:cNvPr id="7" name="Picture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7" y="1724580"/>
            <a:ext cx="10437812" cy="321164"/>
          </a:xfrm>
          <a:prstGeom prst="rect">
            <a:avLst/>
          </a:prstGeom>
        </p:spPr>
      </p:pic>
      <p:pic>
        <p:nvPicPr>
          <p:cNvPr id="8" name="Picture 7"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9002" y="1725574"/>
            <a:ext cx="1602997" cy="144270"/>
          </a:xfrm>
          <a:prstGeom prst="rect">
            <a:avLst/>
          </a:prstGeom>
        </p:spPr>
      </p:pic>
      <p:sp>
        <p:nvSpPr>
          <p:cNvPr id="9" name="Rectangle 8"/>
          <p:cNvSpPr/>
          <p:nvPr/>
        </p:nvSpPr>
        <p:spPr bwMode="ltGray">
          <a:xfrm>
            <a:off x="3176" y="36394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9003" y="36394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Slide Number Placeholder 5"/>
          <p:cNvSpPr txBox="1">
            <a:spLocks/>
          </p:cNvSpPr>
          <p:nvPr/>
        </p:nvSpPr>
        <p:spPr>
          <a:xfrm>
            <a:off x="10732631" y="507567"/>
            <a:ext cx="1154151" cy="109078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800" b="0" i="0" u="none" strike="noStrike" kern="1200" cap="none" spc="0" normalizeH="0" baseline="0" noProof="0" smtClean="0">
                <a:ln>
                  <a:noFill/>
                </a:ln>
                <a:solidFill>
                  <a:prstClr val="white"/>
                </a:solidFill>
                <a:effectLst/>
                <a:uLnTx/>
                <a:uFillTx/>
                <a:latin typeface="Trebuchet MS" panose="020B0603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 name="Title 1"/>
          <p:cNvSpPr>
            <a:spLocks noGrp="1"/>
          </p:cNvSpPr>
          <p:nvPr>
            <p:ph type="title" idx="4294967295"/>
          </p:nvPr>
        </p:nvSpPr>
        <p:spPr>
          <a:xfrm>
            <a:off x="0" y="323785"/>
            <a:ext cx="9613861" cy="1080938"/>
          </a:xfrm>
        </p:spPr>
        <p:txBody>
          <a:bodyPr>
            <a:noAutofit/>
          </a:bodyPr>
          <a:lstStyle/>
          <a:p>
            <a:r>
              <a:rPr lang="tr-TR" sz="3000" dirty="0" smtClean="0"/>
              <a:t>Ailelere Tavsiyeler</a:t>
            </a:r>
            <a:endParaRPr lang="tr-TR" sz="3000" dirty="0"/>
          </a:p>
        </p:txBody>
      </p:sp>
      <p:sp>
        <p:nvSpPr>
          <p:cNvPr id="6" name="Right Arrow 5">
            <a:hlinkClick r:id="" action="ppaction://hlinkshowjump?jump=nextslide"/>
          </p:cNvPr>
          <p:cNvSpPr/>
          <p:nvPr/>
        </p:nvSpPr>
        <p:spPr>
          <a:xfrm>
            <a:off x="10930618" y="805721"/>
            <a:ext cx="97840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9" name="Rectangle 18"/>
          <p:cNvSpPr/>
          <p:nvPr/>
        </p:nvSpPr>
        <p:spPr>
          <a:xfrm>
            <a:off x="104149" y="1957288"/>
            <a:ext cx="8136083" cy="1258507"/>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Aile birkaç gün çocuğun kendi odalarındaki başka bir yatakta yatmasına izin verebilir, onunla yatmadan önce konuşabilir. Ancak çocuğun uzun süre ana-babası ile yatması sakıncalıdır. Birkaç gün sonra çocuk yumuşak bir şekilde odasına gönderilmelidir</a:t>
            </a:r>
            <a:endPar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endParaRPr>
          </a:p>
        </p:txBody>
      </p:sp>
      <p:sp>
        <p:nvSpPr>
          <p:cNvPr id="18" name="Title 1"/>
          <p:cNvSpPr txBox="1">
            <a:spLocks/>
          </p:cNvSpPr>
          <p:nvPr/>
        </p:nvSpPr>
        <p:spPr>
          <a:xfrm>
            <a:off x="104150" y="1202966"/>
            <a:ext cx="4486138" cy="5216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tr-TR" sz="2500" b="0" i="0" u="none" strike="noStrike" kern="1200" cap="none" spc="0" normalizeH="0" baseline="0" noProof="0" dirty="0">
              <a:ln>
                <a:noFill/>
              </a:ln>
              <a:solidFill>
                <a:srgbClr val="DDCC64">
                  <a:lumMod val="75000"/>
                </a:srgbClr>
              </a:solidFill>
              <a:effectLst/>
              <a:uLnTx/>
              <a:uFillTx/>
              <a:latin typeface="Trebuchet MS" panose="020B0603020202020204"/>
              <a:ea typeface="+mj-ea"/>
              <a:cs typeface="+mj-cs"/>
            </a:endParaRPr>
          </a:p>
        </p:txBody>
      </p:sp>
      <p:sp>
        <p:nvSpPr>
          <p:cNvPr id="20" name="Rectangle 19"/>
          <p:cNvSpPr/>
          <p:nvPr/>
        </p:nvSpPr>
        <p:spPr>
          <a:xfrm>
            <a:off x="1665757" y="3364024"/>
            <a:ext cx="8775231" cy="1860705"/>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Çocuğun korkmaması için de ışığın açık bırakılması yararlı olabilir.</a:t>
            </a:r>
          </a:p>
          <a:p>
            <a:pPr lvl="0" algn="just" defTabSz="914400"/>
            <a:endParaRPr lang="tr-TR" kern="0" dirty="0">
              <a:solidFill>
                <a:srgbClr val="3C4743">
                  <a:lumMod val="50000"/>
                </a:srgbClr>
              </a:solidFill>
              <a:latin typeface="Calibri" panose="020F0502020204030204"/>
            </a:endParaRPr>
          </a:p>
          <a:p>
            <a:pPr lvl="0" algn="just" defTabSz="914400"/>
            <a:r>
              <a:rPr lang="tr-TR" kern="0" dirty="0">
                <a:solidFill>
                  <a:srgbClr val="3C4743">
                    <a:lumMod val="50000"/>
                  </a:srgbClr>
                </a:solidFill>
                <a:latin typeface="Calibri" panose="020F0502020204030204"/>
              </a:rPr>
              <a:t>Bir afet sonrasında çocuk yalnızlıktan, okula gitmekten, karanlıktan vb. korkmaya başlayabilir. Hayali olaylar yaratabilir. Ailenin çocuğun okula gitmesini istediğini belirtmesi yararlıdır. Ayrıca hayalle gerçeği anlatmak, aralarındaki farkı açıklamak gereklidir. Okul problemlerinde, öğretmenler de aileye yardımcı olabilir.</a:t>
            </a:r>
            <a:endPar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endParaRPr>
          </a:p>
        </p:txBody>
      </p:sp>
      <p:sp>
        <p:nvSpPr>
          <p:cNvPr id="25" name="Rectangle 24"/>
          <p:cNvSpPr/>
          <p:nvPr/>
        </p:nvSpPr>
        <p:spPr>
          <a:xfrm>
            <a:off x="3147237" y="5369993"/>
            <a:ext cx="8956228" cy="1382022"/>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Bazen çocukların davranışlarında gerileme söz konusu olabilir. Örneğin yatağını ıslatmak, parmak emmek, anneye yapışmak gibi.. Bu davranışlar sadece çocuğun endişesinin işaretleridir. Onu anlayışla karşılamak, davranışlarına tepki göstermemek yararlıdır. Bu davranışların üzerinde durulmazsa, çocuğa gereken ilgi gösterilirse gerileyen davranışlar kısa sürede ortadan kalkar. Fakat aile tepki gösterirse bu davranışları daha uzun sürer</a:t>
            </a:r>
            <a:endPar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83868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9">
                                            <p:bg/>
                                          </p:spTgt>
                                        </p:tgtEl>
                                        <p:attrNameLst>
                                          <p:attrName>style.visibility</p:attrName>
                                        </p:attrNameLst>
                                      </p:cBhvr>
                                      <p:to>
                                        <p:strVal val="visible"/>
                                      </p:to>
                                    </p:set>
                                    <p:animEffect transition="in" filter="wipe(up)">
                                      <p:cBhvr>
                                        <p:cTn id="7" dur="2000"/>
                                        <p:tgtEl>
                                          <p:spTgt spid="19">
                                            <p:bg/>
                                          </p:spTgt>
                                        </p:tgtEl>
                                      </p:cBhvr>
                                    </p:animEffect>
                                  </p:childTnLst>
                                </p:cTn>
                              </p:par>
                            </p:childTnLst>
                          </p:cTn>
                        </p:par>
                        <p:par>
                          <p:cTn id="8" fill="hold">
                            <p:stCondLst>
                              <p:cond delay="2000"/>
                            </p:stCondLst>
                            <p:childTnLst>
                              <p:par>
                                <p:cTn id="9" presetID="22" presetClass="entr" presetSubtype="1" fill="hold" grpId="0" nodeType="afterEffect">
                                  <p:stCondLst>
                                    <p:cond delay="0"/>
                                  </p:stCondLst>
                                  <p:childTnLst>
                                    <p:set>
                                      <p:cBhvr>
                                        <p:cTn id="10" dur="1" fill="hold">
                                          <p:stCondLst>
                                            <p:cond delay="0"/>
                                          </p:stCondLst>
                                        </p:cTn>
                                        <p:tgtEl>
                                          <p:spTgt spid="19">
                                            <p:txEl>
                                              <p:pRg st="0" end="0"/>
                                            </p:txEl>
                                          </p:spTgt>
                                        </p:tgtEl>
                                        <p:attrNameLst>
                                          <p:attrName>style.visibility</p:attrName>
                                        </p:attrNameLst>
                                      </p:cBhvr>
                                      <p:to>
                                        <p:strVal val="visible"/>
                                      </p:to>
                                    </p:set>
                                    <p:animEffect transition="in" filter="wipe(up)">
                                      <p:cBhvr>
                                        <p:cTn id="11" dur="2000"/>
                                        <p:tgtEl>
                                          <p:spTgt spid="19">
                                            <p:txEl>
                                              <p:pRg st="0" end="0"/>
                                            </p:txEl>
                                          </p:spTgt>
                                        </p:tgtEl>
                                      </p:cBhvr>
                                    </p:animEffect>
                                  </p:childTnLst>
                                </p:cTn>
                              </p:par>
                            </p:childTnLst>
                          </p:cTn>
                        </p:par>
                        <p:par>
                          <p:cTn id="12" fill="hold">
                            <p:stCondLst>
                              <p:cond delay="4000"/>
                            </p:stCondLst>
                            <p:childTnLst>
                              <p:par>
                                <p:cTn id="13" presetID="22" presetClass="entr" presetSubtype="1" fill="hold" grpId="0" nodeType="afterEffect">
                                  <p:stCondLst>
                                    <p:cond delay="0"/>
                                  </p:stCondLst>
                                  <p:childTnLst>
                                    <p:set>
                                      <p:cBhvr>
                                        <p:cTn id="14" dur="1" fill="hold">
                                          <p:stCondLst>
                                            <p:cond delay="0"/>
                                          </p:stCondLst>
                                        </p:cTn>
                                        <p:tgtEl>
                                          <p:spTgt spid="20">
                                            <p:bg/>
                                          </p:spTgt>
                                        </p:tgtEl>
                                        <p:attrNameLst>
                                          <p:attrName>style.visibility</p:attrName>
                                        </p:attrNameLst>
                                      </p:cBhvr>
                                      <p:to>
                                        <p:strVal val="visible"/>
                                      </p:to>
                                    </p:set>
                                    <p:animEffect transition="in" filter="wipe(up)">
                                      <p:cBhvr>
                                        <p:cTn id="15" dur="2000"/>
                                        <p:tgtEl>
                                          <p:spTgt spid="20">
                                            <p:bg/>
                                          </p:spTgt>
                                        </p:tgtEl>
                                      </p:cBhvr>
                                    </p:animEffect>
                                  </p:childTnLst>
                                </p:cTn>
                              </p:par>
                            </p:childTnLst>
                          </p:cTn>
                        </p:par>
                        <p:par>
                          <p:cTn id="16" fill="hold">
                            <p:stCondLst>
                              <p:cond delay="6000"/>
                            </p:stCondLst>
                            <p:childTnLst>
                              <p:par>
                                <p:cTn id="17" presetID="22" presetClass="entr" presetSubtype="1" fill="hold" grpId="0" nodeType="afterEffect">
                                  <p:stCondLst>
                                    <p:cond delay="0"/>
                                  </p:stCondLst>
                                  <p:childTnLst>
                                    <p:set>
                                      <p:cBhvr>
                                        <p:cTn id="18" dur="1" fill="hold">
                                          <p:stCondLst>
                                            <p:cond delay="0"/>
                                          </p:stCondLst>
                                        </p:cTn>
                                        <p:tgtEl>
                                          <p:spTgt spid="20">
                                            <p:txEl>
                                              <p:pRg st="0" end="0"/>
                                            </p:txEl>
                                          </p:spTgt>
                                        </p:tgtEl>
                                        <p:attrNameLst>
                                          <p:attrName>style.visibility</p:attrName>
                                        </p:attrNameLst>
                                      </p:cBhvr>
                                      <p:to>
                                        <p:strVal val="visible"/>
                                      </p:to>
                                    </p:set>
                                    <p:animEffect transition="in" filter="wipe(up)">
                                      <p:cBhvr>
                                        <p:cTn id="19" dur="2000"/>
                                        <p:tgtEl>
                                          <p:spTgt spid="20">
                                            <p:txEl>
                                              <p:pRg st="0" end="0"/>
                                            </p:txEl>
                                          </p:spTgt>
                                        </p:tgtEl>
                                      </p:cBhvr>
                                    </p:animEffect>
                                  </p:childTnLst>
                                </p:cTn>
                              </p:par>
                            </p:childTnLst>
                          </p:cTn>
                        </p:par>
                        <p:par>
                          <p:cTn id="20" fill="hold">
                            <p:stCondLst>
                              <p:cond delay="8000"/>
                            </p:stCondLst>
                            <p:childTnLst>
                              <p:par>
                                <p:cTn id="21" presetID="22" presetClass="entr" presetSubtype="1" fill="hold" grpId="0" nodeType="afterEffect">
                                  <p:stCondLst>
                                    <p:cond delay="0"/>
                                  </p:stCondLst>
                                  <p:childTnLst>
                                    <p:set>
                                      <p:cBhvr>
                                        <p:cTn id="22" dur="1" fill="hold">
                                          <p:stCondLst>
                                            <p:cond delay="0"/>
                                          </p:stCondLst>
                                        </p:cTn>
                                        <p:tgtEl>
                                          <p:spTgt spid="20">
                                            <p:txEl>
                                              <p:pRg st="2" end="2"/>
                                            </p:txEl>
                                          </p:spTgt>
                                        </p:tgtEl>
                                        <p:attrNameLst>
                                          <p:attrName>style.visibility</p:attrName>
                                        </p:attrNameLst>
                                      </p:cBhvr>
                                      <p:to>
                                        <p:strVal val="visible"/>
                                      </p:to>
                                    </p:set>
                                    <p:animEffect transition="in" filter="wipe(up)">
                                      <p:cBhvr>
                                        <p:cTn id="23" dur="2000"/>
                                        <p:tgtEl>
                                          <p:spTgt spid="20">
                                            <p:txEl>
                                              <p:pRg st="2" end="2"/>
                                            </p:txEl>
                                          </p:spTgt>
                                        </p:tgtEl>
                                      </p:cBhvr>
                                    </p:animEffect>
                                  </p:childTnLst>
                                </p:cTn>
                              </p:par>
                            </p:childTnLst>
                          </p:cTn>
                        </p:par>
                        <p:par>
                          <p:cTn id="24" fill="hold">
                            <p:stCondLst>
                              <p:cond delay="10000"/>
                            </p:stCondLst>
                            <p:childTnLst>
                              <p:par>
                                <p:cTn id="25" presetID="22" presetClass="entr" presetSubtype="1" fill="hold" grpId="0" nodeType="afterEffect">
                                  <p:stCondLst>
                                    <p:cond delay="0"/>
                                  </p:stCondLst>
                                  <p:childTnLst>
                                    <p:set>
                                      <p:cBhvr>
                                        <p:cTn id="26" dur="1" fill="hold">
                                          <p:stCondLst>
                                            <p:cond delay="0"/>
                                          </p:stCondLst>
                                        </p:cTn>
                                        <p:tgtEl>
                                          <p:spTgt spid="25">
                                            <p:bg/>
                                          </p:spTgt>
                                        </p:tgtEl>
                                        <p:attrNameLst>
                                          <p:attrName>style.visibility</p:attrName>
                                        </p:attrNameLst>
                                      </p:cBhvr>
                                      <p:to>
                                        <p:strVal val="visible"/>
                                      </p:to>
                                    </p:set>
                                    <p:animEffect transition="in" filter="wipe(up)">
                                      <p:cBhvr>
                                        <p:cTn id="27" dur="2000"/>
                                        <p:tgtEl>
                                          <p:spTgt spid="25">
                                            <p:bg/>
                                          </p:spTgt>
                                        </p:tgtEl>
                                      </p:cBhvr>
                                    </p:animEffect>
                                  </p:childTnLst>
                                </p:cTn>
                              </p:par>
                            </p:childTnLst>
                          </p:cTn>
                        </p:par>
                        <p:par>
                          <p:cTn id="28" fill="hold">
                            <p:stCondLst>
                              <p:cond delay="12000"/>
                            </p:stCondLst>
                            <p:childTnLst>
                              <p:par>
                                <p:cTn id="29" presetID="22" presetClass="entr" presetSubtype="1" fill="hold" grpId="0" nodeType="afterEffect">
                                  <p:stCondLst>
                                    <p:cond delay="0"/>
                                  </p:stCondLst>
                                  <p:childTnLst>
                                    <p:set>
                                      <p:cBhvr>
                                        <p:cTn id="30" dur="1" fill="hold">
                                          <p:stCondLst>
                                            <p:cond delay="0"/>
                                          </p:stCondLst>
                                        </p:cTn>
                                        <p:tgtEl>
                                          <p:spTgt spid="25">
                                            <p:txEl>
                                              <p:pRg st="0" end="0"/>
                                            </p:txEl>
                                          </p:spTgt>
                                        </p:tgtEl>
                                        <p:attrNameLst>
                                          <p:attrName>style.visibility</p:attrName>
                                        </p:attrNameLst>
                                      </p:cBhvr>
                                      <p:to>
                                        <p:strVal val="visible"/>
                                      </p:to>
                                    </p:set>
                                    <p:animEffect transition="in" filter="wipe(up)">
                                      <p:cBhvr>
                                        <p:cTn id="31" dur="20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animBg="1"/>
      <p:bldP spid="20" grpId="0" build="p" animBg="1"/>
      <p:bldP spid="25"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28"/>
            <a:ext cx="12191999" cy="6854072"/>
          </a:xfrm>
          <a:prstGeom prst="rect">
            <a:avLst/>
          </a:prstGeom>
        </p:spPr>
      </p:pic>
      <p:pic>
        <p:nvPicPr>
          <p:cNvPr id="7" name="Picture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7" y="1724580"/>
            <a:ext cx="10437812" cy="321164"/>
          </a:xfrm>
          <a:prstGeom prst="rect">
            <a:avLst/>
          </a:prstGeom>
        </p:spPr>
      </p:pic>
      <p:pic>
        <p:nvPicPr>
          <p:cNvPr id="8" name="Picture 7"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9002" y="1725574"/>
            <a:ext cx="1602997" cy="144270"/>
          </a:xfrm>
          <a:prstGeom prst="rect">
            <a:avLst/>
          </a:prstGeom>
        </p:spPr>
      </p:pic>
      <p:sp>
        <p:nvSpPr>
          <p:cNvPr id="9" name="Rectangle 8"/>
          <p:cNvSpPr/>
          <p:nvPr/>
        </p:nvSpPr>
        <p:spPr bwMode="ltGray">
          <a:xfrm>
            <a:off x="3176" y="36394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9003" y="36394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Slide Number Placeholder 5"/>
          <p:cNvSpPr txBox="1">
            <a:spLocks/>
          </p:cNvSpPr>
          <p:nvPr/>
        </p:nvSpPr>
        <p:spPr>
          <a:xfrm>
            <a:off x="10732631" y="507567"/>
            <a:ext cx="1154151" cy="109078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800" b="0" i="0" u="none" strike="noStrike" kern="1200" cap="none" spc="0" normalizeH="0" baseline="0" noProof="0" smtClean="0">
                <a:ln>
                  <a:noFill/>
                </a:ln>
                <a:solidFill>
                  <a:prstClr val="white"/>
                </a:solidFill>
                <a:effectLst/>
                <a:uLnTx/>
                <a:uFillTx/>
                <a:latin typeface="Trebuchet MS" panose="020B0603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2" name="Title 1"/>
          <p:cNvSpPr>
            <a:spLocks noGrp="1"/>
          </p:cNvSpPr>
          <p:nvPr>
            <p:ph type="title" idx="4294967295"/>
          </p:nvPr>
        </p:nvSpPr>
        <p:spPr>
          <a:xfrm>
            <a:off x="0" y="323785"/>
            <a:ext cx="9613861" cy="1080938"/>
          </a:xfrm>
        </p:spPr>
        <p:txBody>
          <a:bodyPr>
            <a:noAutofit/>
          </a:bodyPr>
          <a:lstStyle/>
          <a:p>
            <a:r>
              <a:rPr lang="tr-TR" sz="3000" dirty="0" smtClean="0"/>
              <a:t>Ailelere Tavsiyeler</a:t>
            </a:r>
            <a:endParaRPr lang="tr-TR" sz="3000" dirty="0"/>
          </a:p>
        </p:txBody>
      </p:sp>
      <p:sp>
        <p:nvSpPr>
          <p:cNvPr id="6" name="Right Arrow 5">
            <a:hlinkClick r:id="" action="ppaction://hlinkshowjump?jump=nextslide"/>
          </p:cNvPr>
          <p:cNvSpPr/>
          <p:nvPr/>
        </p:nvSpPr>
        <p:spPr>
          <a:xfrm>
            <a:off x="10930618" y="805721"/>
            <a:ext cx="97840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18" name="Title 1"/>
          <p:cNvSpPr txBox="1">
            <a:spLocks/>
          </p:cNvSpPr>
          <p:nvPr/>
        </p:nvSpPr>
        <p:spPr>
          <a:xfrm>
            <a:off x="104150" y="1202966"/>
            <a:ext cx="4486138" cy="5216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tr-TR" sz="2500" b="0" i="0" u="none" strike="noStrike" kern="1200" cap="none" spc="0" normalizeH="0" baseline="0" noProof="0" dirty="0">
              <a:ln>
                <a:noFill/>
              </a:ln>
              <a:solidFill>
                <a:srgbClr val="DDCC64">
                  <a:lumMod val="75000"/>
                </a:srgbClr>
              </a:solidFill>
              <a:effectLst/>
              <a:uLnTx/>
              <a:uFillTx/>
              <a:latin typeface="Trebuchet MS" panose="020B0603020202020204"/>
              <a:ea typeface="+mj-ea"/>
              <a:cs typeface="+mj-cs"/>
            </a:endParaRPr>
          </a:p>
        </p:txBody>
      </p:sp>
      <p:sp>
        <p:nvSpPr>
          <p:cNvPr id="20" name="Rectangle 19"/>
          <p:cNvSpPr/>
          <p:nvPr/>
        </p:nvSpPr>
        <p:spPr>
          <a:xfrm>
            <a:off x="1665757" y="3364024"/>
            <a:ext cx="8775231" cy="1860705"/>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Uzman yardımına ne zaman ihtiyaç vardır?</a:t>
            </a:r>
          </a:p>
          <a:p>
            <a:pPr lvl="0" algn="just" defTabSz="914400"/>
            <a:endParaRPr lang="tr-TR" kern="0" dirty="0">
              <a:solidFill>
                <a:srgbClr val="3C4743">
                  <a:lumMod val="50000"/>
                </a:srgbClr>
              </a:solidFill>
              <a:latin typeface="Calibri" panose="020F0502020204030204"/>
            </a:endParaRPr>
          </a:p>
          <a:p>
            <a:pPr lvl="0" algn="just" defTabSz="914400"/>
            <a:r>
              <a:rPr lang="tr-TR" kern="0" dirty="0">
                <a:solidFill>
                  <a:srgbClr val="3C4743">
                    <a:lumMod val="50000"/>
                  </a:srgbClr>
                </a:solidFill>
                <a:latin typeface="Calibri" panose="020F0502020204030204"/>
              </a:rPr>
              <a:t>Çoğu anne-baba çocuğuna korkularını yenmesi için yardımcı olabilir. Ancak yardımcı olamıyorsa bu onun bir başarısızlığı değildir. Bazı çocuklar için uzman yardımı gerekebilir. Bu yardım çocuk doktoru, çocuk psikoloğu, ruh sağlığı uzmanı, çocuk psikiyatrisi veya çocuk gelişimi eğitimi uzmanınca sağlanabilir.</a:t>
            </a:r>
            <a:endPar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endParaRPr>
          </a:p>
        </p:txBody>
      </p:sp>
      <p:sp>
        <p:nvSpPr>
          <p:cNvPr id="25" name="Rectangle 24"/>
          <p:cNvSpPr/>
          <p:nvPr/>
        </p:nvSpPr>
        <p:spPr>
          <a:xfrm>
            <a:off x="3147237" y="5502989"/>
            <a:ext cx="8956228" cy="945747"/>
          </a:xfrm>
          <a:prstGeom prst="rect">
            <a:avLst/>
          </a:prstGeom>
          <a:solidFill>
            <a:srgbClr val="E5E6DA"/>
          </a:solidFill>
          <a:ln w="12700" cap="flat" cmpd="sng" algn="ctr">
            <a:noFill/>
            <a:prstDash val="solid"/>
            <a:miter lim="800000"/>
          </a:ln>
          <a:effectLst>
            <a:innerShdw blurRad="114300">
              <a:prstClr val="black"/>
            </a:innerShdw>
          </a:effectLst>
        </p:spPr>
        <p:txBody>
          <a:bodyPr rtlCol="0" anchor="ctr"/>
          <a:lstStyle/>
          <a:p>
            <a:pPr lvl="0" algn="just" defTabSz="914400"/>
            <a:r>
              <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rPr>
              <a:t>	</a:t>
            </a:r>
            <a:r>
              <a:rPr lang="tr-TR" kern="0" dirty="0">
                <a:solidFill>
                  <a:srgbClr val="3C4743">
                    <a:lumMod val="50000"/>
                  </a:srgbClr>
                </a:solidFill>
                <a:latin typeface="Calibri" panose="020F0502020204030204"/>
              </a:rPr>
              <a:t>Bazı aileler ruh sağlığı uzmanına gitmeyi kabul etmeyebilirler. Böyle durumlarda telefon ile yapılacak görüşmeler bile yardımcı olabilir </a:t>
            </a:r>
            <a:r>
              <a:rPr lang="tr-TR" kern="0" dirty="0" smtClean="0">
                <a:solidFill>
                  <a:srgbClr val="3C4743">
                    <a:lumMod val="50000"/>
                  </a:srgbClr>
                </a:solidFill>
                <a:latin typeface="Calibri" panose="020F0502020204030204"/>
              </a:rPr>
              <a:t>meb</a:t>
            </a:r>
            <a:endParaRPr kumimoji="0" lang="tr-TR" sz="1800" b="0" i="0" u="none" strike="noStrike" kern="0" cap="none" spc="0" normalizeH="0" baseline="0" noProof="0" dirty="0">
              <a:ln>
                <a:noFill/>
              </a:ln>
              <a:solidFill>
                <a:srgbClr val="3C4743">
                  <a:lumMod val="5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49927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0">
                                            <p:bg/>
                                          </p:spTgt>
                                        </p:tgtEl>
                                        <p:attrNameLst>
                                          <p:attrName>style.visibility</p:attrName>
                                        </p:attrNameLst>
                                      </p:cBhvr>
                                      <p:to>
                                        <p:strVal val="visible"/>
                                      </p:to>
                                    </p:set>
                                    <p:animEffect transition="in" filter="wipe(up)">
                                      <p:cBhvr>
                                        <p:cTn id="7" dur="2000"/>
                                        <p:tgtEl>
                                          <p:spTgt spid="20">
                                            <p:bg/>
                                          </p:spTgt>
                                        </p:tgtEl>
                                      </p:cBhvr>
                                    </p:animEffect>
                                  </p:childTnLst>
                                </p:cTn>
                              </p:par>
                            </p:childTnLst>
                          </p:cTn>
                        </p:par>
                        <p:par>
                          <p:cTn id="8" fill="hold">
                            <p:stCondLst>
                              <p:cond delay="2000"/>
                            </p:stCondLst>
                            <p:childTnLst>
                              <p:par>
                                <p:cTn id="9" presetID="22" presetClass="entr" presetSubtype="1" fill="hold" grpId="0" nodeType="afterEffect">
                                  <p:stCondLst>
                                    <p:cond delay="0"/>
                                  </p:stCondLst>
                                  <p:childTnLst>
                                    <p:set>
                                      <p:cBhvr>
                                        <p:cTn id="10" dur="1" fill="hold">
                                          <p:stCondLst>
                                            <p:cond delay="0"/>
                                          </p:stCondLst>
                                        </p:cTn>
                                        <p:tgtEl>
                                          <p:spTgt spid="20">
                                            <p:txEl>
                                              <p:pRg st="0" end="0"/>
                                            </p:txEl>
                                          </p:spTgt>
                                        </p:tgtEl>
                                        <p:attrNameLst>
                                          <p:attrName>style.visibility</p:attrName>
                                        </p:attrNameLst>
                                      </p:cBhvr>
                                      <p:to>
                                        <p:strVal val="visible"/>
                                      </p:to>
                                    </p:set>
                                    <p:animEffect transition="in" filter="wipe(up)">
                                      <p:cBhvr>
                                        <p:cTn id="11" dur="2000"/>
                                        <p:tgtEl>
                                          <p:spTgt spid="20">
                                            <p:txEl>
                                              <p:pRg st="0" end="0"/>
                                            </p:txEl>
                                          </p:spTgt>
                                        </p:tgtEl>
                                      </p:cBhvr>
                                    </p:animEffect>
                                  </p:childTnLst>
                                </p:cTn>
                              </p:par>
                            </p:childTnLst>
                          </p:cTn>
                        </p:par>
                        <p:par>
                          <p:cTn id="12" fill="hold">
                            <p:stCondLst>
                              <p:cond delay="4000"/>
                            </p:stCondLst>
                            <p:childTnLst>
                              <p:par>
                                <p:cTn id="13" presetID="22" presetClass="entr" presetSubtype="1" fill="hold" grpId="0" nodeType="afterEffect">
                                  <p:stCondLst>
                                    <p:cond delay="0"/>
                                  </p:stCondLst>
                                  <p:childTnLst>
                                    <p:set>
                                      <p:cBhvr>
                                        <p:cTn id="14" dur="1" fill="hold">
                                          <p:stCondLst>
                                            <p:cond delay="0"/>
                                          </p:stCondLst>
                                        </p:cTn>
                                        <p:tgtEl>
                                          <p:spTgt spid="20">
                                            <p:txEl>
                                              <p:pRg st="2" end="2"/>
                                            </p:txEl>
                                          </p:spTgt>
                                        </p:tgtEl>
                                        <p:attrNameLst>
                                          <p:attrName>style.visibility</p:attrName>
                                        </p:attrNameLst>
                                      </p:cBhvr>
                                      <p:to>
                                        <p:strVal val="visible"/>
                                      </p:to>
                                    </p:set>
                                    <p:animEffect transition="in" filter="wipe(up)">
                                      <p:cBhvr>
                                        <p:cTn id="15" dur="2000"/>
                                        <p:tgtEl>
                                          <p:spTgt spid="20">
                                            <p:txEl>
                                              <p:pRg st="2" end="2"/>
                                            </p:txEl>
                                          </p:spTgt>
                                        </p:tgtEl>
                                      </p:cBhvr>
                                    </p:animEffect>
                                  </p:childTnLst>
                                </p:cTn>
                              </p:par>
                            </p:childTnLst>
                          </p:cTn>
                        </p:par>
                        <p:par>
                          <p:cTn id="16" fill="hold">
                            <p:stCondLst>
                              <p:cond delay="6000"/>
                            </p:stCondLst>
                            <p:childTnLst>
                              <p:par>
                                <p:cTn id="17" presetID="22" presetClass="entr" presetSubtype="1" fill="hold" grpId="0" nodeType="afterEffect">
                                  <p:stCondLst>
                                    <p:cond delay="0"/>
                                  </p:stCondLst>
                                  <p:childTnLst>
                                    <p:set>
                                      <p:cBhvr>
                                        <p:cTn id="18" dur="1" fill="hold">
                                          <p:stCondLst>
                                            <p:cond delay="0"/>
                                          </p:stCondLst>
                                        </p:cTn>
                                        <p:tgtEl>
                                          <p:spTgt spid="25">
                                            <p:bg/>
                                          </p:spTgt>
                                        </p:tgtEl>
                                        <p:attrNameLst>
                                          <p:attrName>style.visibility</p:attrName>
                                        </p:attrNameLst>
                                      </p:cBhvr>
                                      <p:to>
                                        <p:strVal val="visible"/>
                                      </p:to>
                                    </p:set>
                                    <p:animEffect transition="in" filter="wipe(up)">
                                      <p:cBhvr>
                                        <p:cTn id="19" dur="2000"/>
                                        <p:tgtEl>
                                          <p:spTgt spid="25">
                                            <p:bg/>
                                          </p:spTgt>
                                        </p:tgtEl>
                                      </p:cBhvr>
                                    </p:animEffect>
                                  </p:childTnLst>
                                </p:cTn>
                              </p:par>
                            </p:childTnLst>
                          </p:cTn>
                        </p:par>
                        <p:par>
                          <p:cTn id="20" fill="hold">
                            <p:stCondLst>
                              <p:cond delay="8000"/>
                            </p:stCondLst>
                            <p:childTnLst>
                              <p:par>
                                <p:cTn id="21" presetID="22" presetClass="entr" presetSubtype="1" fill="hold" grpId="0" nodeType="afterEffect">
                                  <p:stCondLst>
                                    <p:cond delay="0"/>
                                  </p:stCondLst>
                                  <p:childTnLst>
                                    <p:set>
                                      <p:cBhvr>
                                        <p:cTn id="22" dur="1" fill="hold">
                                          <p:stCondLst>
                                            <p:cond delay="0"/>
                                          </p:stCondLst>
                                        </p:cTn>
                                        <p:tgtEl>
                                          <p:spTgt spid="25">
                                            <p:txEl>
                                              <p:pRg st="0" end="0"/>
                                            </p:txEl>
                                          </p:spTgt>
                                        </p:tgtEl>
                                        <p:attrNameLst>
                                          <p:attrName>style.visibility</p:attrName>
                                        </p:attrNameLst>
                                      </p:cBhvr>
                                      <p:to>
                                        <p:strVal val="visible"/>
                                      </p:to>
                                    </p:set>
                                    <p:animEffect transition="in" filter="wipe(up)">
                                      <p:cBhvr>
                                        <p:cTn id="23" dur="20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uild="p" animBg="1"/>
      <p:bldP spid="25" grpId="0" build="p" animBg="1"/>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TM04033917[[fn=Berlin]]</Template>
  <TotalTime>271</TotalTime>
  <Words>93</Words>
  <Application>Microsoft Office PowerPoint</Application>
  <PresentationFormat>Widescreen</PresentationFormat>
  <Paragraphs>83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Trebuchet MS</vt:lpstr>
      <vt:lpstr>Berlin</vt:lpstr>
      <vt:lpstr>Depremin Çocuk Üzerindeki Etkileri, Çocuklarımıza Nasıl Yardımcı Olabiliriz?</vt:lpstr>
      <vt:lpstr>PowerPoint Presentation</vt:lpstr>
      <vt:lpstr>PowerPoint Presentation</vt:lpstr>
      <vt:lpstr>Okulöncesi ve İlkokul Çağı Çocuklarının Özellikleri</vt:lpstr>
      <vt:lpstr>Okulöncesi ve İlkokul Çağı Çocuklarının Özellikleri</vt:lpstr>
      <vt:lpstr>Ailelere Tavsiyeler</vt:lpstr>
      <vt:lpstr>Ailelere Tavsiyeler</vt:lpstr>
      <vt:lpstr>Ailelere Tavsiyeler</vt:lpstr>
      <vt:lpstr>Ailelere Tavsiyeler</vt:lpstr>
      <vt:lpstr>Sonuç</vt:lpstr>
      <vt:lpstr>Depremin Çocuk Üzerindeki Etkileri, Çocuklarımıza Nasıl Yardımcı Olabiliriz?</vt:lpstr>
    </vt:vector>
  </TitlesOfParts>
  <Company>SilentAll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depremin-cocuklar-uzerindeki-etkileri</dc:title>
  <dc:creator>www.mebders.com</dc:creator>
  <cp:lastModifiedBy>Muhammet Bozkurt</cp:lastModifiedBy>
  <cp:revision>23</cp:revision>
  <dcterms:created xsi:type="dcterms:W3CDTF">2017-08-28T09:48:08Z</dcterms:created>
  <dcterms:modified xsi:type="dcterms:W3CDTF">2017-09-15T06:36:46Z</dcterms:modified>
</cp:coreProperties>
</file>