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8824456" cy="1373070"/>
          </a:xfrm>
        </p:spPr>
        <p:txBody>
          <a:bodyPr/>
          <a:lstStyle/>
          <a:p>
            <a:r>
              <a:rPr lang="tr-TR" sz="3500" dirty="0"/>
              <a:t>GÖRSEL SANATLAR EĞİTİMİ VE </a:t>
            </a:r>
            <a:r>
              <a:rPr lang="tr-TR" sz="3500" dirty="0" smtClean="0"/>
              <a:t/>
            </a:r>
            <a:br>
              <a:rPr lang="tr-TR" sz="3500" dirty="0" smtClean="0"/>
            </a:br>
            <a:r>
              <a:rPr lang="tr-TR" sz="3500" dirty="0" smtClean="0"/>
              <a:t>GÜNÜMÜZDE ESTETİK </a:t>
            </a:r>
            <a:r>
              <a:rPr lang="tr-TR" sz="3500" dirty="0"/>
              <a:t>ÇEVRE ALGISI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1456" y="4394039"/>
            <a:ext cx="4033000" cy="415705"/>
          </a:xfrm>
        </p:spPr>
        <p:txBody>
          <a:bodyPr/>
          <a:lstStyle/>
          <a:p>
            <a:r>
              <a:rPr lang="tr-TR" dirty="0" smtClean="0"/>
              <a:t>Makale Yazarı : Abdullah AYAYDIN</a:t>
            </a:r>
            <a:endParaRPr lang="tr-TR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10213848" y="3218688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442295"/>
            <a:ext cx="4033000" cy="41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Milli Eğitim Dergisi 213 Nolu Sayı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58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2103120"/>
            <a:ext cx="6473952" cy="45628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80250" y="2412694"/>
            <a:ext cx="5147192" cy="37347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İnsanoğlu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için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güzeli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görmek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bir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ihtiyaçtır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tr-TR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Bu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ihtiyaç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bazen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insanın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iç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dünyasında</a:t>
            </a:r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bazen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de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dış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dünyasında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ortaya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çıkabilir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tr-TR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endParaRPr lang="tr-TR" sz="16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İç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dünyada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oluşan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estetik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anlayış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duygu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ve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düşüncelerde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belirir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tr-TR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tr-TR" sz="16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Dış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dünyadaki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estetik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anlayış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ise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iç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dünyanın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dışa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yansımaları</a:t>
            </a:r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ile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başlar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tr-TR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endParaRPr lang="tr-TR" sz="16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İç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dünyasında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güzellik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arayışında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olan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insan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dış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dünyasında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da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güzellikler</a:t>
            </a:r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görmek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ister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tr-TR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endParaRPr lang="tr-TR" sz="16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Dış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dünyada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güzellik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görme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ihtiyacı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ise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estetik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çevre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kavramını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ortaya</a:t>
            </a:r>
            <a:r>
              <a:rPr lang="tr-TR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çıkarır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</p:txBody>
      </p:sp>
      <p:pic>
        <p:nvPicPr>
          <p:cNvPr id="14" name="Picture 13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1724580"/>
            <a:ext cx="10437812" cy="321164"/>
          </a:xfrm>
          <a:prstGeom prst="rect">
            <a:avLst/>
          </a:prstGeom>
        </p:spPr>
      </p:pic>
      <p:pic>
        <p:nvPicPr>
          <p:cNvPr id="15" name="Picture 1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72557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3176" y="36394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9003" y="36394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0732631" y="507567"/>
            <a:ext cx="1154151" cy="10907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3497" y="50756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20" name="Right Arrow 19">
            <a:hlinkClick r:id="" action="ppaction://hlinkshowjump?jump=nextslide"/>
          </p:cNvPr>
          <p:cNvSpPr/>
          <p:nvPr/>
        </p:nvSpPr>
        <p:spPr>
          <a:xfrm>
            <a:off x="10930618" y="805721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3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172458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72557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3176" y="36394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9003" y="36394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732631" y="507567"/>
            <a:ext cx="1154151" cy="10907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497" y="507568"/>
            <a:ext cx="9613861" cy="1080938"/>
          </a:xfrm>
        </p:spPr>
        <p:txBody>
          <a:bodyPr/>
          <a:lstStyle/>
          <a:p>
            <a:r>
              <a:rPr lang="tr-TR" dirty="0"/>
              <a:t>Estetik Çevre Nedir ?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0930618" y="805721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185" y="1973872"/>
            <a:ext cx="11600597" cy="39187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/>
              <a:t>	</a:t>
            </a:r>
            <a:r>
              <a:rPr lang="en-US" dirty="0" err="1" smtClean="0"/>
              <a:t>Çevre</a:t>
            </a:r>
            <a:r>
              <a:rPr lang="en-US" dirty="0" smtClean="0"/>
              <a:t> </a:t>
            </a:r>
            <a:r>
              <a:rPr lang="en-US" dirty="0" err="1"/>
              <a:t>sorunları</a:t>
            </a:r>
            <a:r>
              <a:rPr lang="en-US" dirty="0"/>
              <a:t> her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artmakta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dünyamızı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yönde</a:t>
            </a:r>
            <a:r>
              <a:rPr lang="en-US" dirty="0"/>
              <a:t> </a:t>
            </a:r>
            <a:r>
              <a:rPr lang="en-US" dirty="0" err="1" smtClean="0"/>
              <a:t>etkileyen</a:t>
            </a:r>
            <a:r>
              <a:rPr lang="tr-TR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/>
              <a:t>durum </a:t>
            </a:r>
            <a:r>
              <a:rPr lang="en-US" dirty="0" err="1"/>
              <a:t>halini</a:t>
            </a:r>
            <a:r>
              <a:rPr lang="en-US" dirty="0"/>
              <a:t> </a:t>
            </a:r>
            <a:r>
              <a:rPr lang="en-US" dirty="0" err="1"/>
              <a:t>almaktadır</a:t>
            </a:r>
            <a:r>
              <a:rPr lang="en-US" dirty="0"/>
              <a:t>. </a:t>
            </a:r>
            <a:r>
              <a:rPr lang="en-US" dirty="0" err="1"/>
              <a:t>Bazen</a:t>
            </a:r>
            <a:r>
              <a:rPr lang="en-US" dirty="0"/>
              <a:t> </a:t>
            </a:r>
            <a:r>
              <a:rPr lang="en-US" dirty="0" err="1"/>
              <a:t>bölgesel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algılanan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sorunlarının</a:t>
            </a:r>
            <a:r>
              <a:rPr lang="en-US" dirty="0"/>
              <a:t> </a:t>
            </a:r>
            <a:r>
              <a:rPr lang="en-US" dirty="0" err="1" smtClean="0"/>
              <a:t>tüm</a:t>
            </a:r>
            <a:r>
              <a:rPr lang="tr-TR" dirty="0" smtClean="0"/>
              <a:t> </a:t>
            </a: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/>
              <a:t>ülkelerini</a:t>
            </a:r>
            <a:r>
              <a:rPr lang="en-US" dirty="0"/>
              <a:t> </a:t>
            </a:r>
            <a:r>
              <a:rPr lang="en-US" dirty="0" err="1"/>
              <a:t>ilgilendirdiği</a:t>
            </a:r>
            <a:r>
              <a:rPr lang="en-US" dirty="0"/>
              <a:t> de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ardı</a:t>
            </a:r>
            <a:r>
              <a:rPr lang="en-US" dirty="0"/>
              <a:t> </a:t>
            </a:r>
            <a:r>
              <a:rPr lang="en-US" dirty="0" err="1"/>
              <a:t>edilemez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gerçektir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/>
              <a:t>	</a:t>
            </a:r>
            <a:endParaRPr lang="tr-TR" dirty="0" smtClean="0"/>
          </a:p>
          <a:p>
            <a:r>
              <a:rPr lang="en-US" dirty="0" err="1" smtClean="0"/>
              <a:t>Etike’ye</a:t>
            </a:r>
            <a:r>
              <a:rPr lang="en-US" dirty="0" smtClean="0"/>
              <a:t> </a:t>
            </a:r>
            <a:r>
              <a:rPr lang="en-US" dirty="0"/>
              <a:t>(1996:24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  <a:r>
              <a:rPr lang="en-US" dirty="0" err="1" smtClean="0"/>
              <a:t>göre</a:t>
            </a:r>
            <a:r>
              <a:rPr lang="en-US" dirty="0"/>
              <a:t>; </a:t>
            </a:r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duyarlılığın</a:t>
            </a:r>
            <a:r>
              <a:rPr lang="en-US" dirty="0"/>
              <a:t> </a:t>
            </a:r>
            <a:r>
              <a:rPr lang="en-US" dirty="0" err="1"/>
              <a:t>gelişmesi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yaşadığımız</a:t>
            </a:r>
            <a:r>
              <a:rPr lang="en-US" dirty="0"/>
              <a:t> </a:t>
            </a:r>
            <a:r>
              <a:rPr lang="en-US" dirty="0" err="1"/>
              <a:t>çevreyi</a:t>
            </a:r>
            <a:r>
              <a:rPr lang="en-US" dirty="0"/>
              <a:t>; </a:t>
            </a:r>
            <a:r>
              <a:rPr lang="en-US" dirty="0" err="1"/>
              <a:t>sokakları</a:t>
            </a:r>
            <a:r>
              <a:rPr lang="en-US" dirty="0"/>
              <a:t>, </a:t>
            </a:r>
            <a:r>
              <a:rPr lang="en-US" dirty="0" err="1" smtClean="0"/>
              <a:t>parkları</a:t>
            </a:r>
            <a:r>
              <a:rPr lang="tr-TR" dirty="0" smtClean="0"/>
              <a:t> </a:t>
            </a:r>
            <a:r>
              <a:rPr lang="en-US" dirty="0" err="1" smtClean="0"/>
              <a:t>bahçeleri</a:t>
            </a:r>
            <a:r>
              <a:rPr lang="en-US" dirty="0"/>
              <a:t>, </a:t>
            </a:r>
            <a:r>
              <a:rPr lang="en-US" dirty="0" err="1"/>
              <a:t>binaları</a:t>
            </a:r>
            <a:r>
              <a:rPr lang="en-US" dirty="0"/>
              <a:t>, </a:t>
            </a:r>
            <a:r>
              <a:rPr lang="en-US" dirty="0" err="1"/>
              <a:t>okulları</a:t>
            </a:r>
            <a:r>
              <a:rPr lang="en-US" dirty="0"/>
              <a:t>, </a:t>
            </a:r>
            <a:r>
              <a:rPr lang="en-US" dirty="0" err="1"/>
              <a:t>giyimi</a:t>
            </a:r>
            <a:r>
              <a:rPr lang="en-US" dirty="0"/>
              <a:t>, </a:t>
            </a:r>
            <a:r>
              <a:rPr lang="en-US" dirty="0" err="1"/>
              <a:t>konuşma</a:t>
            </a:r>
            <a:r>
              <a:rPr lang="en-US" dirty="0"/>
              <a:t> </a:t>
            </a:r>
            <a:r>
              <a:rPr lang="en-US" dirty="0" err="1"/>
              <a:t>biçimini</a:t>
            </a:r>
            <a:r>
              <a:rPr lang="en-US" dirty="0"/>
              <a:t>, </a:t>
            </a:r>
            <a:r>
              <a:rPr lang="en-US" dirty="0" err="1"/>
              <a:t>davranışlarımızı</a:t>
            </a:r>
            <a:r>
              <a:rPr lang="en-US" dirty="0"/>
              <a:t>, </a:t>
            </a:r>
            <a:r>
              <a:rPr lang="en-US" dirty="0" err="1" smtClean="0"/>
              <a:t>televizyon</a:t>
            </a:r>
            <a:r>
              <a:rPr lang="tr-TR" dirty="0" smtClean="0"/>
              <a:t> </a:t>
            </a:r>
            <a:r>
              <a:rPr lang="en-US" dirty="0" err="1" smtClean="0"/>
              <a:t>programlarını</a:t>
            </a:r>
            <a:r>
              <a:rPr lang="en-US" dirty="0" smtClean="0"/>
              <a:t> </a:t>
            </a:r>
            <a:r>
              <a:rPr lang="en-US" dirty="0"/>
              <a:t>vb. </a:t>
            </a:r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biçimlendirmek</a:t>
            </a:r>
            <a:r>
              <a:rPr lang="en-US" dirty="0"/>
              <a:t> </a:t>
            </a:r>
            <a:r>
              <a:rPr lang="en-US" dirty="0" err="1"/>
              <a:t>zorundayız</a:t>
            </a:r>
            <a:r>
              <a:rPr lang="en-US" dirty="0"/>
              <a:t>. </a:t>
            </a:r>
            <a:r>
              <a:rPr lang="en-US" dirty="0" err="1"/>
              <a:t>Düzgün’e</a:t>
            </a:r>
            <a:r>
              <a:rPr lang="en-US" dirty="0"/>
              <a:t> (1996:22) </a:t>
            </a:r>
            <a:r>
              <a:rPr lang="en-US" dirty="0" err="1"/>
              <a:t>göre</a:t>
            </a:r>
            <a:r>
              <a:rPr lang="en-US" dirty="0" smtClean="0"/>
              <a:t>;</a:t>
            </a:r>
            <a:r>
              <a:rPr lang="tr-TR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 </a:t>
            </a:r>
            <a:r>
              <a:rPr lang="en-US" dirty="0" err="1"/>
              <a:t>çevreden</a:t>
            </a:r>
            <a:r>
              <a:rPr lang="en-US" dirty="0"/>
              <a:t> </a:t>
            </a:r>
            <a:r>
              <a:rPr lang="en-US" dirty="0" err="1"/>
              <a:t>kastımız</a:t>
            </a:r>
            <a:r>
              <a:rPr lang="en-US" dirty="0"/>
              <a:t> </a:t>
            </a:r>
            <a:r>
              <a:rPr lang="en-US" dirty="0" err="1"/>
              <a:t>tabiî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park, </a:t>
            </a:r>
            <a:r>
              <a:rPr lang="en-US" dirty="0" err="1"/>
              <a:t>bahçe</a:t>
            </a:r>
            <a:r>
              <a:rPr lang="en-US" dirty="0"/>
              <a:t>, </a:t>
            </a:r>
            <a:r>
              <a:rPr lang="en-US" dirty="0" err="1"/>
              <a:t>sokak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r>
              <a:rPr lang="tr-TR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 smtClean="0"/>
              <a:t>böyle</a:t>
            </a:r>
            <a:r>
              <a:rPr lang="tr-TR" dirty="0" smtClean="0"/>
              <a:t> </a:t>
            </a:r>
            <a:r>
              <a:rPr lang="en-US" dirty="0" err="1" smtClean="0"/>
              <a:t>anlaşıldığı</a:t>
            </a:r>
            <a:r>
              <a:rPr lang="en-US" dirty="0" smtClean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değerler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ardı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/>
              <a:t>. </a:t>
            </a:r>
            <a:r>
              <a:rPr lang="en-US" dirty="0" err="1"/>
              <a:t>Bireyin</a:t>
            </a:r>
            <a:r>
              <a:rPr lang="en-US" dirty="0"/>
              <a:t> </a:t>
            </a:r>
            <a:r>
              <a:rPr lang="en-US" dirty="0" err="1"/>
              <a:t>kendisi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çevresiyle</a:t>
            </a:r>
            <a:r>
              <a:rPr lang="en-US" dirty="0"/>
              <a:t> </a:t>
            </a:r>
            <a:r>
              <a:rPr lang="en-US" dirty="0" err="1" smtClean="0"/>
              <a:t>toplumun</a:t>
            </a:r>
            <a:r>
              <a:rPr lang="tr-TR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kendisi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toplumlarla</a:t>
            </a:r>
            <a:r>
              <a:rPr lang="en-US" dirty="0"/>
              <a:t> “</a:t>
            </a:r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çevre”yi</a:t>
            </a:r>
            <a:r>
              <a:rPr lang="en-US" dirty="0"/>
              <a:t> </a:t>
            </a:r>
            <a:r>
              <a:rPr lang="en-US" dirty="0" err="1"/>
              <a:t>yaratması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bu</a:t>
            </a:r>
            <a:r>
              <a:rPr lang="tr-TR" dirty="0" smtClean="0"/>
              <a:t> </a:t>
            </a:r>
            <a:r>
              <a:rPr lang="en-US" dirty="0" err="1" smtClean="0"/>
              <a:t>konuda</a:t>
            </a:r>
            <a:r>
              <a:rPr lang="en-US" dirty="0" smtClean="0"/>
              <a:t> </a:t>
            </a:r>
            <a:r>
              <a:rPr lang="en-US" dirty="0" err="1"/>
              <a:t>çaba</a:t>
            </a:r>
            <a:r>
              <a:rPr lang="en-US" dirty="0"/>
              <a:t> </a:t>
            </a:r>
            <a:r>
              <a:rPr lang="en-US" dirty="0" err="1"/>
              <a:t>göstermesi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	</a:t>
            </a:r>
            <a:r>
              <a:rPr lang="en-US" dirty="0" smtClean="0"/>
              <a:t>Her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kademesinde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derslerin</a:t>
            </a:r>
            <a:r>
              <a:rPr lang="en-US" dirty="0"/>
              <a:t> “</a:t>
            </a:r>
            <a:r>
              <a:rPr lang="en-US" dirty="0" err="1" smtClean="0"/>
              <a:t>estetik</a:t>
            </a:r>
            <a:r>
              <a:rPr lang="tr-TR" dirty="0" smtClean="0"/>
              <a:t> </a:t>
            </a:r>
            <a:r>
              <a:rPr lang="en-US" dirty="0" err="1" smtClean="0"/>
              <a:t>çevre”yi</a:t>
            </a:r>
            <a:r>
              <a:rPr lang="en-US" dirty="0" smtClean="0"/>
              <a:t> </a:t>
            </a:r>
            <a:r>
              <a:rPr lang="en-US" dirty="0" err="1"/>
              <a:t>yakalamada</a:t>
            </a:r>
            <a:r>
              <a:rPr lang="en-US" dirty="0"/>
              <a:t> </a:t>
            </a:r>
            <a:r>
              <a:rPr lang="en-US" dirty="0" err="1"/>
              <a:t>katkısı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sanatlar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 smtClean="0"/>
              <a:t>dersleriyle</a:t>
            </a:r>
            <a:r>
              <a:rPr lang="tr-TR" dirty="0" smtClean="0"/>
              <a:t> </a:t>
            </a:r>
            <a:r>
              <a:rPr lang="en-US" dirty="0" err="1" smtClean="0"/>
              <a:t>beraber</a:t>
            </a:r>
            <a:r>
              <a:rPr lang="en-US" dirty="0"/>
              <a:t>,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,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eleştirisi</a:t>
            </a:r>
            <a:r>
              <a:rPr lang="en-US" dirty="0"/>
              <a:t>,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felsefesi</a:t>
            </a:r>
            <a:r>
              <a:rPr lang="en-US" dirty="0"/>
              <a:t>,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sosyolojisi</a:t>
            </a:r>
            <a:r>
              <a:rPr lang="en-US" dirty="0"/>
              <a:t>,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psikolojisi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err="1" smtClean="0"/>
              <a:t>sanat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derslerin</a:t>
            </a:r>
            <a:r>
              <a:rPr lang="en-US" dirty="0"/>
              <a:t> </a:t>
            </a:r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çevreyi</a:t>
            </a:r>
            <a:r>
              <a:rPr lang="en-US" dirty="0"/>
              <a:t> </a:t>
            </a:r>
            <a:r>
              <a:rPr lang="en-US" dirty="0" err="1"/>
              <a:t>verebilmede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rolleri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53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96074" y="1916010"/>
            <a:ext cx="5661376" cy="4522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Herkes 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için gerekli olan çevre estetiği sanatçılar için yeterli olmayabilir.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Sanatçılar ya 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da sanata daha duyarlı insanlar çevrede daha fazla sanat görmek ister. Bu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arayışlar çevre 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sanatı olarak bilinen akımın ortaya çıkmasını da etkilemiştir. Günümüzde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de sanatçılar 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çevre sanatı ile ilgili arayışlarını çeşitlendirerek devam ettirmektedir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algn="just"/>
            <a:endParaRPr lang="tr-TR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Çevre 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sanatı genel anlamda doğa içinde; denizde, dağ tepelerinde, çölde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çalışan sanatçıların 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yapıtlarına denmektedir. Doğanın büyük, geniş, açık alanlarına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insanın katkısı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, müdahalesi olarak nitelendirilebilir.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Burada 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sanatçı kendince etkili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anlatıma uygun </a:t>
            </a:r>
            <a:r>
              <a:rPr lang="tr-TR" dirty="0">
                <a:solidFill>
                  <a:schemeClr val="tx2">
                    <a:lumMod val="10000"/>
                  </a:schemeClr>
                </a:solidFill>
              </a:rPr>
              <a:t>sanatsal projesini doğanın herhangi bir parçasında değerlendirme yapabilir. 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2" y="2313308"/>
            <a:ext cx="5849497" cy="4001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172458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72557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3176" y="36394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9003" y="36394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732631" y="507567"/>
            <a:ext cx="1154151" cy="10907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497" y="507568"/>
            <a:ext cx="9613861" cy="1080938"/>
          </a:xfrm>
        </p:spPr>
        <p:txBody>
          <a:bodyPr/>
          <a:lstStyle/>
          <a:p>
            <a:r>
              <a:rPr lang="tr-TR" dirty="0"/>
              <a:t>Çevre Sanatı ve Sanatın Çevreye Yansıması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0930618" y="805721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64554" y="2045744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/>
              <a:t>S</a:t>
            </a:r>
            <a:endParaRPr lang="en-US" sz="3000" dirty="0"/>
          </a:p>
        </p:txBody>
      </p:sp>
      <p:sp>
        <p:nvSpPr>
          <p:cNvPr id="15" name="Oval 14"/>
          <p:cNvSpPr/>
          <p:nvPr/>
        </p:nvSpPr>
        <p:spPr>
          <a:xfrm>
            <a:off x="5664554" y="2961135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/>
              <a:t>A</a:t>
            </a:r>
            <a:endParaRPr lang="en-US" sz="3000" dirty="0"/>
          </a:p>
        </p:txBody>
      </p:sp>
      <p:sp>
        <p:nvSpPr>
          <p:cNvPr id="16" name="Oval 15"/>
          <p:cNvSpPr/>
          <p:nvPr/>
        </p:nvSpPr>
        <p:spPr>
          <a:xfrm>
            <a:off x="5664554" y="3876526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/>
              <a:t>N</a:t>
            </a:r>
            <a:endParaRPr lang="en-US" sz="3000" dirty="0"/>
          </a:p>
        </p:txBody>
      </p:sp>
      <p:sp>
        <p:nvSpPr>
          <p:cNvPr id="17" name="Oval 16"/>
          <p:cNvSpPr/>
          <p:nvPr/>
        </p:nvSpPr>
        <p:spPr>
          <a:xfrm>
            <a:off x="5664554" y="4791917"/>
            <a:ext cx="731520" cy="7315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/>
              <a:t>A</a:t>
            </a:r>
            <a:endParaRPr lang="en-US" sz="3000" dirty="0"/>
          </a:p>
        </p:txBody>
      </p:sp>
      <p:sp>
        <p:nvSpPr>
          <p:cNvPr id="18" name="Oval 17"/>
          <p:cNvSpPr/>
          <p:nvPr/>
        </p:nvSpPr>
        <p:spPr>
          <a:xfrm>
            <a:off x="5664554" y="5707308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/>
              <a:t>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243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2103120"/>
            <a:ext cx="6473952" cy="45628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2630" y="2958996"/>
            <a:ext cx="5147192" cy="27563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Estetik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çevre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bilincinin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gelişmesi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için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en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etkili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yollardan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biri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görsel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sanatlar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eğitimidir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.</a:t>
            </a:r>
          </a:p>
          <a:p>
            <a:pPr lvl="0" algn="just"/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Görsel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sanatlar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eğitimi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her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şeyden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önce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sanat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ve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sanatçı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bilincini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çocukların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E7E6E6">
                    <a:lumMod val="10000"/>
                  </a:srgbClr>
                </a:solidFill>
              </a:rPr>
              <a:t>kafasına</a:t>
            </a:r>
            <a:r>
              <a:rPr lang="tr-TR" dirty="0" smtClean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E7E6E6">
                    <a:lumMod val="10000"/>
                  </a:srgbClr>
                </a:solidFill>
              </a:rPr>
              <a:t>yerleştirir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. </a:t>
            </a:r>
            <a:endParaRPr lang="tr-TR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 algn="just"/>
            <a:endParaRPr lang="tr-TR" dirty="0">
              <a:solidFill>
                <a:srgbClr val="E7E6E6">
                  <a:lumMod val="1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E7E6E6">
                    <a:lumMod val="10000"/>
                  </a:srgbClr>
                </a:solidFill>
              </a:rPr>
              <a:t>	</a:t>
            </a:r>
            <a:r>
              <a:rPr lang="en-US" dirty="0" err="1" smtClean="0">
                <a:solidFill>
                  <a:srgbClr val="E7E6E6">
                    <a:lumMod val="10000"/>
                  </a:srgbClr>
                </a:solidFill>
              </a:rPr>
              <a:t>Sanata</a:t>
            </a:r>
            <a:r>
              <a:rPr lang="en-US" dirty="0" smtClean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ve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sanatçıya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duyarlı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bir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toplum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oluşması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beraberinde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çevreye</a:t>
            </a: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lvl="0" algn="just"/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duyarlı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olmayı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 da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</a:rPr>
              <a:t>getirebilir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4" name="Picture 13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1724580"/>
            <a:ext cx="10437812" cy="321164"/>
          </a:xfrm>
          <a:prstGeom prst="rect">
            <a:avLst/>
          </a:prstGeom>
        </p:spPr>
      </p:pic>
      <p:pic>
        <p:nvPicPr>
          <p:cNvPr id="15" name="Picture 1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72557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3176" y="36394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9003" y="36394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0732631" y="507567"/>
            <a:ext cx="1154151" cy="10907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3497" y="50756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n-NO" dirty="0">
                <a:solidFill>
                  <a:prstClr val="white"/>
                </a:solidFill>
              </a:rPr>
              <a:t>Eğitim Programları ve Estetik Çevre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0" name="Right Arrow 19">
            <a:hlinkClick r:id="" action="ppaction://hlinkshowjump?jump=nextslide"/>
          </p:cNvPr>
          <p:cNvSpPr/>
          <p:nvPr/>
        </p:nvSpPr>
        <p:spPr>
          <a:xfrm>
            <a:off x="10930618" y="805721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5"/>
            <a:ext cx="12192000" cy="6752492"/>
          </a:xfrm>
          <a:prstGeom prst="rect">
            <a:avLst/>
          </a:prstGeom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172458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72557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3176" y="36394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9003" y="36394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732631" y="507567"/>
            <a:ext cx="1154151" cy="10907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497" y="507568"/>
            <a:ext cx="9613861" cy="1080938"/>
          </a:xfrm>
        </p:spPr>
        <p:txBody>
          <a:bodyPr/>
          <a:lstStyle/>
          <a:p>
            <a:r>
              <a:rPr lang="tr-TR" dirty="0"/>
              <a:t>Sonuç ve Öneriler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0930618" y="805721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093" y="1788550"/>
            <a:ext cx="11905814" cy="4884128"/>
          </a:xfrm>
          <a:prstGeom prst="rect">
            <a:avLst/>
          </a:prstGeom>
          <a:solidFill>
            <a:schemeClr val="lt1">
              <a:alpha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r>
              <a:rPr lang="en-US" dirty="0" err="1">
                <a:solidFill>
                  <a:prstClr val="black"/>
                </a:solidFill>
              </a:rPr>
              <a:t>Günümüzde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estetik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çevreden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eskiye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göre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daha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geniş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anlam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kastedilmektedir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Günümüzde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estetik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artık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lüks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olmaktan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çıkmış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ihtiyaç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haline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gelmiştir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Çünkü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çeşitli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etkilerle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çarpık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binalaşma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betonlaşma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çok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hızlı</a:t>
            </a:r>
            <a:r>
              <a:rPr lang="en-US" dirty="0">
                <a:solidFill>
                  <a:prstClr val="black"/>
                </a:solidFill>
              </a:rPr>
              <a:t> hale </a:t>
            </a:r>
            <a:r>
              <a:rPr lang="en-US" dirty="0" err="1">
                <a:solidFill>
                  <a:prstClr val="black"/>
                </a:solidFill>
              </a:rPr>
              <a:t>gelmiştir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Estetik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kaygısı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olmayan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binalaşma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ise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sevimsiz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rahatsız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edici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görsel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kirlenmeye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sebep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olduğu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gözlemlenebilir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Günümüzde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artık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estetik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</a:t>
            </a:r>
            <a:r>
              <a:rPr lang="en-US" dirty="0">
                <a:solidFill>
                  <a:prstClr val="black"/>
                </a:solidFill>
              </a:rPr>
              <a:t>; </a:t>
            </a:r>
            <a:r>
              <a:rPr lang="en-US" dirty="0" err="1">
                <a:solidFill>
                  <a:prstClr val="black"/>
                </a:solidFill>
              </a:rPr>
              <a:t>sadece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bahçe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güzelliği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değil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kentin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genel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görünüşünden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binanın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girişine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kadar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bireyin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görsel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olarak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karşılaştığı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her </a:t>
            </a:r>
            <a:r>
              <a:rPr lang="en-US" dirty="0" err="1">
                <a:solidFill>
                  <a:prstClr val="black"/>
                </a:solidFill>
              </a:rPr>
              <a:t>şeyi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kapsar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tr-TR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	</a:t>
            </a:r>
            <a:r>
              <a:rPr lang="en-US" dirty="0" err="1" smtClean="0">
                <a:solidFill>
                  <a:prstClr val="black"/>
                </a:solidFill>
              </a:rPr>
              <a:t>Estetik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çevrenin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oluşumunda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teknolojinin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etkisi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vardır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Çevrenin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hızla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değişiminde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önemli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etkenlerden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biri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teknolojidir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Teknoloji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kentlerin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görünümünü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hızla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değiştirebilmektedir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Sürekli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yeni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renklendirme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malzemeleri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yeni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dokulu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taşlar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yeni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aydınlatma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araçları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gibi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teknolojik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ürünler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ortaya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çıkmaktadır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Yeni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araçlar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yeni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ürünler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inşaat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firmaları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halk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tarafından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talep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görmektedir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Ancak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teknolojik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ürünler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doğru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kullanılırsa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çevreyi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istenen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düzeyde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estetik</a:t>
            </a:r>
            <a:r>
              <a:rPr lang="en-US" dirty="0">
                <a:solidFill>
                  <a:prstClr val="black"/>
                </a:solidFill>
              </a:rPr>
              <a:t> hale </a:t>
            </a:r>
            <a:r>
              <a:rPr lang="en-US" dirty="0" err="1">
                <a:solidFill>
                  <a:prstClr val="black"/>
                </a:solidFill>
              </a:rPr>
              <a:t>getirebilecekken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yanlış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kullanım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ile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birlikte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teknoloji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destekli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görsel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kirliliklere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dönüşebilmektedir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tr-TR" dirty="0">
              <a:solidFill>
                <a:prstClr val="black"/>
              </a:solidFill>
            </a:endParaRP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	</a:t>
            </a:r>
            <a:r>
              <a:rPr lang="en-US" dirty="0" err="1" smtClean="0">
                <a:solidFill>
                  <a:prstClr val="black"/>
                </a:solidFill>
              </a:rPr>
              <a:t>Çevre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sanatı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estetik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çevreye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dikkat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çekebilir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Çevre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sanatı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estetik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çevreye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dikkat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çeken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önemli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araçlardan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biridir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Bundan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daha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önemlisi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doğal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ya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da </a:t>
            </a:r>
            <a:r>
              <a:rPr lang="en-US" dirty="0" err="1">
                <a:solidFill>
                  <a:prstClr val="black"/>
                </a:solidFill>
              </a:rPr>
              <a:t>insanın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içinde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yaşadığı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tüm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çevre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azından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insanın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gözünü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rahatsız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etmeyecek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düzeyde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düzenlemeye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sahip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olabilir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8824456" cy="1373070"/>
          </a:xfrm>
        </p:spPr>
        <p:txBody>
          <a:bodyPr/>
          <a:lstStyle/>
          <a:p>
            <a:r>
              <a:rPr lang="tr-TR" sz="3500" dirty="0"/>
              <a:t>GÖRSEL SANATLAR EĞİTİMİ VE </a:t>
            </a:r>
            <a:r>
              <a:rPr lang="tr-TR" sz="3500" dirty="0" smtClean="0"/>
              <a:t/>
            </a:r>
            <a:br>
              <a:rPr lang="tr-TR" sz="3500" dirty="0" smtClean="0"/>
            </a:br>
            <a:r>
              <a:rPr lang="tr-TR" sz="3500" dirty="0" smtClean="0"/>
              <a:t>GÜNÜMÜZDE ESTETİK </a:t>
            </a:r>
            <a:r>
              <a:rPr lang="tr-TR" sz="3500" dirty="0"/>
              <a:t>ÇEVRE ALGISI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396325"/>
          </a:xfrm>
        </p:spPr>
        <p:txBody>
          <a:bodyPr/>
          <a:lstStyle/>
          <a:p>
            <a:r>
              <a:rPr lang="tr-TR" dirty="0" smtClean="0"/>
              <a:t>Makale Yazarı : Abdullah AYAYDIN</a:t>
            </a:r>
            <a:endParaRPr lang="tr-TR" dirty="0"/>
          </a:p>
        </p:txBody>
      </p:sp>
      <p:sp>
        <p:nvSpPr>
          <p:cNvPr id="4" name="Right Arrow 3">
            <a:hlinkClick r:id="" action="ppaction://hlinkshowjump?jump=endshow"/>
          </p:cNvPr>
          <p:cNvSpPr/>
          <p:nvPr/>
        </p:nvSpPr>
        <p:spPr>
          <a:xfrm>
            <a:off x="10213848" y="3218688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0322" y="4879461"/>
            <a:ext cx="8144134" cy="39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Sunu Hazırlama : www.mebders.com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3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114</TotalTime>
  <Words>57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GÖRSEL SANATLAR EĞİTİMİ VE  GÜNÜMÜZDE ESTETİK ÇEVRE ALGISI</vt:lpstr>
      <vt:lpstr>PowerPoint Presentation</vt:lpstr>
      <vt:lpstr>Estetik Çevre Nedir ?</vt:lpstr>
      <vt:lpstr>Çevre Sanatı ve Sanatın Çevreye Yansıması</vt:lpstr>
      <vt:lpstr>PowerPoint Presentation</vt:lpstr>
      <vt:lpstr>Sonuç ve Öneriler</vt:lpstr>
      <vt:lpstr>GÖRSEL SANATLAR EĞİTİMİ VE  GÜNÜMÜZDE ESTETİK ÇEVRE ALGISI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GÖRSEL SANATLAR EĞİTİMİ VE  GÜNÜMÜZDE ESTETİK ÇEVRE ALGISI</dc:title>
  <dc:creator>www.mebders.com</dc:creator>
  <cp:lastModifiedBy>Muhammet Bozkurt</cp:lastModifiedBy>
  <cp:revision>9</cp:revision>
  <dcterms:created xsi:type="dcterms:W3CDTF">2017-08-28T09:48:08Z</dcterms:created>
  <dcterms:modified xsi:type="dcterms:W3CDTF">2017-09-08T14:20:23Z</dcterms:modified>
</cp:coreProperties>
</file>