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9" r:id="rId4"/>
    <p:sldId id="270" r:id="rId5"/>
    <p:sldId id="258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65" r:id="rId14"/>
    <p:sldId id="26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7A9D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>
        <p:scale>
          <a:sx n="80" d="100"/>
          <a:sy n="80" d="100"/>
        </p:scale>
        <p:origin x="528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email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9/8/2017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tr-TR" sz="3500" dirty="0">
                <a:latin typeface="Calibri" panose="020F0502020204030204" pitchFamily="34" charset="0"/>
              </a:rPr>
              <a:t>Matematik Dersinde </a:t>
            </a:r>
            <a:r>
              <a:rPr lang="tr-TR" sz="3500" dirty="0" smtClean="0">
                <a:latin typeface="Calibri" panose="020F0502020204030204" pitchFamily="34" charset="0"/>
              </a:rPr>
              <a:t/>
            </a:r>
            <a:br>
              <a:rPr lang="tr-TR" sz="3500" dirty="0" smtClean="0">
                <a:latin typeface="Calibri" panose="020F0502020204030204" pitchFamily="34" charset="0"/>
              </a:rPr>
            </a:br>
            <a:r>
              <a:rPr lang="tr-TR" sz="3500" dirty="0" smtClean="0">
                <a:latin typeface="Calibri" panose="020F0502020204030204" pitchFamily="34" charset="0"/>
              </a:rPr>
              <a:t>Problem </a:t>
            </a:r>
            <a:r>
              <a:rPr lang="tr-TR" sz="3500" dirty="0">
                <a:latin typeface="Calibri" panose="020F0502020204030204" pitchFamily="34" charset="0"/>
              </a:rPr>
              <a:t>Kurmaya Yönelik </a:t>
            </a:r>
            <a:r>
              <a:rPr lang="tr-TR" sz="3500" dirty="0" smtClean="0">
                <a:latin typeface="Calibri" panose="020F0502020204030204" pitchFamily="34" charset="0"/>
              </a:rPr>
              <a:t/>
            </a:r>
            <a:br>
              <a:rPr lang="tr-TR" sz="3500" dirty="0" smtClean="0">
                <a:latin typeface="Calibri" panose="020F0502020204030204" pitchFamily="34" charset="0"/>
              </a:rPr>
            </a:br>
            <a:r>
              <a:rPr lang="tr-TR" sz="3500" dirty="0" smtClean="0">
                <a:latin typeface="Calibri" panose="020F0502020204030204" pitchFamily="34" charset="0"/>
              </a:rPr>
              <a:t>Öğretmen </a:t>
            </a:r>
            <a:r>
              <a:rPr lang="tr-TR" sz="3500" dirty="0">
                <a:latin typeface="Calibri" panose="020F0502020204030204" pitchFamily="34" charset="0"/>
              </a:rPr>
              <a:t>Görüşleri </a:t>
            </a:r>
            <a:r>
              <a:rPr lang="tr-TR" sz="3500" dirty="0" smtClean="0">
                <a:latin typeface="Calibri" panose="020F0502020204030204" pitchFamily="34" charset="0"/>
              </a:rPr>
              <a:t>Üzerine Nitel Bir Çalışma</a:t>
            </a:r>
            <a:endParaRPr lang="tr-TR" sz="3500" dirty="0">
              <a:latin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Cemalettin Işık, Tuğrul Kar</a:t>
            </a:r>
            <a:endParaRPr lang="tr-TR" dirty="0"/>
          </a:p>
        </p:txBody>
      </p:sp>
      <p:sp>
        <p:nvSpPr>
          <p:cNvPr id="4" name="Right Arrow 3">
            <a:hlinkClick r:id="" action="ppaction://hlinkshowjump?jump=nextslide"/>
          </p:cNvPr>
          <p:cNvSpPr/>
          <p:nvPr/>
        </p:nvSpPr>
        <p:spPr>
          <a:xfrm>
            <a:off x="10213848" y="3218688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6349732"/>
            <a:ext cx="4002520" cy="443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Milli Eğitim Dergisi </a:t>
            </a:r>
            <a:r>
              <a:rPr lang="tr-TR" dirty="0" smtClean="0"/>
              <a:t>194 </a:t>
            </a:r>
            <a:r>
              <a:rPr lang="tr-TR" dirty="0" smtClean="0"/>
              <a:t>Nolu Sayı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580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379" y="507568"/>
            <a:ext cx="10152979" cy="1080938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libri" panose="020F0502020204030204" pitchFamily="34" charset="0"/>
              </a:rPr>
              <a:t>Araştırma Grubu Ve Bulgular</a:t>
            </a:r>
            <a:endParaRPr lang="tr-TR" sz="2900" dirty="0">
              <a:latin typeface="Calibri" panose="020F0502020204030204" pitchFamily="34" charset="0"/>
            </a:endParaRP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902" y="1944319"/>
            <a:ext cx="3790350" cy="4324134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Öğretmenler, kavramsal anlama kategorisinde ise problem kurmanın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kavramsal anlamayı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güçlendirdiğini, öğrencilerin yorumlama becerilerini geliştirdiğini ve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bilgilerini pekiştirdiğini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ifade etmektedirler.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Başka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bir ifadeyle problem kurma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etkinlikleri ile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matematiksel kavram ve sembollere anlam yüklenebilmektedir. Bu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duruma yönelik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 tarafından belirtilen görüşler şu şekildedir;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184042" y="1741984"/>
            <a:ext cx="3790350" cy="465471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Problemi kurarken direkt bir sayının 2 katının 5 fazlası 10 ise sayıyı</a:t>
            </a: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bul dediğimizde çocuk bunu anlamıyor. Çocukların dikkatini çeksin diye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elimdeki işte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kalemlerin, mesela erkek öğrencilerin topların, iki katının 5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fazlası şeklinde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problemler kurduğumuzda çocuk daha iyi bir şekilde anlıyor.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Problem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kurma hem öğrencinin konu hakkında ki bilgilerini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pekiştirmesi için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faydalıdır. Hem de konunun içerisinde geçen kavramları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öğrenmede bayağı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etkili bir yöntemdir.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0756" flipH="1">
            <a:off x="4598345" y="4790089"/>
            <a:ext cx="1409079" cy="16254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37" y="4833364"/>
            <a:ext cx="1516696" cy="1643098"/>
          </a:xfrm>
          <a:prstGeom prst="rect">
            <a:avLst/>
          </a:prstGeom>
        </p:spPr>
      </p:pic>
      <p:sp>
        <p:nvSpPr>
          <p:cNvPr id="23" name="Freeform 22"/>
          <p:cNvSpPr>
            <a:spLocks/>
          </p:cNvSpPr>
          <p:nvPr/>
        </p:nvSpPr>
        <p:spPr bwMode="auto">
          <a:xfrm>
            <a:off x="3843252" y="2203575"/>
            <a:ext cx="4176569" cy="1986285"/>
          </a:xfrm>
          <a:custGeom>
            <a:avLst/>
            <a:gdLst>
              <a:gd name="T0" fmla="*/ 1240 w 2480"/>
              <a:gd name="T1" fmla="*/ 0 h 1090"/>
              <a:gd name="T2" fmla="*/ 1369 w 2480"/>
              <a:gd name="T3" fmla="*/ 6 h 1090"/>
              <a:gd name="T4" fmla="*/ 1494 w 2480"/>
              <a:gd name="T5" fmla="*/ 24 h 1090"/>
              <a:gd name="T6" fmla="*/ 1614 w 2480"/>
              <a:gd name="T7" fmla="*/ 53 h 1090"/>
              <a:gd name="T8" fmla="*/ 1731 w 2480"/>
              <a:gd name="T9" fmla="*/ 94 h 1090"/>
              <a:gd name="T10" fmla="*/ 1843 w 2480"/>
              <a:gd name="T11" fmla="*/ 145 h 1090"/>
              <a:gd name="T12" fmla="*/ 1950 w 2480"/>
              <a:gd name="T13" fmla="*/ 205 h 1090"/>
              <a:gd name="T14" fmla="*/ 2049 w 2480"/>
              <a:gd name="T15" fmla="*/ 275 h 1090"/>
              <a:gd name="T16" fmla="*/ 2141 w 2480"/>
              <a:gd name="T17" fmla="*/ 353 h 1090"/>
              <a:gd name="T18" fmla="*/ 2227 w 2480"/>
              <a:gd name="T19" fmla="*/ 439 h 1090"/>
              <a:gd name="T20" fmla="*/ 2303 w 2480"/>
              <a:gd name="T21" fmla="*/ 533 h 1090"/>
              <a:gd name="T22" fmla="*/ 2371 w 2480"/>
              <a:gd name="T23" fmla="*/ 632 h 1090"/>
              <a:gd name="T24" fmla="*/ 2429 w 2480"/>
              <a:gd name="T25" fmla="*/ 739 h 1090"/>
              <a:gd name="T26" fmla="*/ 2480 w 2480"/>
              <a:gd name="T27" fmla="*/ 850 h 1090"/>
              <a:gd name="T28" fmla="*/ 1860 w 2480"/>
              <a:gd name="T29" fmla="*/ 1090 h 1090"/>
              <a:gd name="T30" fmla="*/ 1827 w 2480"/>
              <a:gd name="T31" fmla="*/ 1016 h 1090"/>
              <a:gd name="T32" fmla="*/ 1786 w 2480"/>
              <a:gd name="T33" fmla="*/ 950 h 1090"/>
              <a:gd name="T34" fmla="*/ 1737 w 2480"/>
              <a:gd name="T35" fmla="*/ 887 h 1090"/>
              <a:gd name="T36" fmla="*/ 1681 w 2480"/>
              <a:gd name="T37" fmla="*/ 831 h 1090"/>
              <a:gd name="T38" fmla="*/ 1620 w 2480"/>
              <a:gd name="T39" fmla="*/ 782 h 1090"/>
              <a:gd name="T40" fmla="*/ 1552 w 2480"/>
              <a:gd name="T41" fmla="*/ 741 h 1090"/>
              <a:gd name="T42" fmla="*/ 1480 w 2480"/>
              <a:gd name="T43" fmla="*/ 708 h 1090"/>
              <a:gd name="T44" fmla="*/ 1404 w 2480"/>
              <a:gd name="T45" fmla="*/ 685 h 1090"/>
              <a:gd name="T46" fmla="*/ 1324 w 2480"/>
              <a:gd name="T47" fmla="*/ 669 h 1090"/>
              <a:gd name="T48" fmla="*/ 1240 w 2480"/>
              <a:gd name="T49" fmla="*/ 663 h 1090"/>
              <a:gd name="T50" fmla="*/ 1156 w 2480"/>
              <a:gd name="T51" fmla="*/ 669 h 1090"/>
              <a:gd name="T52" fmla="*/ 1076 w 2480"/>
              <a:gd name="T53" fmla="*/ 685 h 1090"/>
              <a:gd name="T54" fmla="*/ 998 w 2480"/>
              <a:gd name="T55" fmla="*/ 708 h 1090"/>
              <a:gd name="T56" fmla="*/ 926 w 2480"/>
              <a:gd name="T57" fmla="*/ 741 h 1090"/>
              <a:gd name="T58" fmla="*/ 860 w 2480"/>
              <a:gd name="T59" fmla="*/ 782 h 1090"/>
              <a:gd name="T60" fmla="*/ 798 w 2480"/>
              <a:gd name="T61" fmla="*/ 831 h 1090"/>
              <a:gd name="T62" fmla="*/ 743 w 2480"/>
              <a:gd name="T63" fmla="*/ 887 h 1090"/>
              <a:gd name="T64" fmla="*/ 694 w 2480"/>
              <a:gd name="T65" fmla="*/ 950 h 1090"/>
              <a:gd name="T66" fmla="*/ 653 w 2480"/>
              <a:gd name="T67" fmla="*/ 1016 h 1090"/>
              <a:gd name="T68" fmla="*/ 620 w 2480"/>
              <a:gd name="T69" fmla="*/ 1090 h 1090"/>
              <a:gd name="T70" fmla="*/ 0 w 2480"/>
              <a:gd name="T71" fmla="*/ 850 h 1090"/>
              <a:gd name="T72" fmla="*/ 49 w 2480"/>
              <a:gd name="T73" fmla="*/ 739 h 1090"/>
              <a:gd name="T74" fmla="*/ 107 w 2480"/>
              <a:gd name="T75" fmla="*/ 632 h 1090"/>
              <a:gd name="T76" fmla="*/ 176 w 2480"/>
              <a:gd name="T77" fmla="*/ 533 h 1090"/>
              <a:gd name="T78" fmla="*/ 254 w 2480"/>
              <a:gd name="T79" fmla="*/ 439 h 1090"/>
              <a:gd name="T80" fmla="*/ 337 w 2480"/>
              <a:gd name="T81" fmla="*/ 353 h 1090"/>
              <a:gd name="T82" fmla="*/ 431 w 2480"/>
              <a:gd name="T83" fmla="*/ 275 h 1090"/>
              <a:gd name="T84" fmla="*/ 530 w 2480"/>
              <a:gd name="T85" fmla="*/ 205 h 1090"/>
              <a:gd name="T86" fmla="*/ 636 w 2480"/>
              <a:gd name="T87" fmla="*/ 145 h 1090"/>
              <a:gd name="T88" fmla="*/ 747 w 2480"/>
              <a:gd name="T89" fmla="*/ 94 h 1090"/>
              <a:gd name="T90" fmla="*/ 864 w 2480"/>
              <a:gd name="T91" fmla="*/ 53 h 1090"/>
              <a:gd name="T92" fmla="*/ 985 w 2480"/>
              <a:gd name="T93" fmla="*/ 24 h 1090"/>
              <a:gd name="T94" fmla="*/ 1111 w 2480"/>
              <a:gd name="T95" fmla="*/ 6 h 1090"/>
              <a:gd name="T96" fmla="*/ 1240 w 2480"/>
              <a:gd name="T97" fmla="*/ 0 h 10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480" h="1090">
                <a:moveTo>
                  <a:pt x="1240" y="0"/>
                </a:moveTo>
                <a:lnTo>
                  <a:pt x="1369" y="6"/>
                </a:lnTo>
                <a:lnTo>
                  <a:pt x="1494" y="24"/>
                </a:lnTo>
                <a:lnTo>
                  <a:pt x="1614" y="53"/>
                </a:lnTo>
                <a:lnTo>
                  <a:pt x="1731" y="94"/>
                </a:lnTo>
                <a:lnTo>
                  <a:pt x="1843" y="145"/>
                </a:lnTo>
                <a:lnTo>
                  <a:pt x="1950" y="205"/>
                </a:lnTo>
                <a:lnTo>
                  <a:pt x="2049" y="275"/>
                </a:lnTo>
                <a:lnTo>
                  <a:pt x="2141" y="353"/>
                </a:lnTo>
                <a:lnTo>
                  <a:pt x="2227" y="439"/>
                </a:lnTo>
                <a:lnTo>
                  <a:pt x="2303" y="533"/>
                </a:lnTo>
                <a:lnTo>
                  <a:pt x="2371" y="632"/>
                </a:lnTo>
                <a:lnTo>
                  <a:pt x="2429" y="739"/>
                </a:lnTo>
                <a:lnTo>
                  <a:pt x="2480" y="850"/>
                </a:lnTo>
                <a:lnTo>
                  <a:pt x="1860" y="1090"/>
                </a:lnTo>
                <a:lnTo>
                  <a:pt x="1827" y="1016"/>
                </a:lnTo>
                <a:lnTo>
                  <a:pt x="1786" y="950"/>
                </a:lnTo>
                <a:lnTo>
                  <a:pt x="1737" y="887"/>
                </a:lnTo>
                <a:lnTo>
                  <a:pt x="1681" y="831"/>
                </a:lnTo>
                <a:lnTo>
                  <a:pt x="1620" y="782"/>
                </a:lnTo>
                <a:lnTo>
                  <a:pt x="1552" y="741"/>
                </a:lnTo>
                <a:lnTo>
                  <a:pt x="1480" y="708"/>
                </a:lnTo>
                <a:lnTo>
                  <a:pt x="1404" y="685"/>
                </a:lnTo>
                <a:lnTo>
                  <a:pt x="1324" y="669"/>
                </a:lnTo>
                <a:lnTo>
                  <a:pt x="1240" y="663"/>
                </a:lnTo>
                <a:lnTo>
                  <a:pt x="1156" y="669"/>
                </a:lnTo>
                <a:lnTo>
                  <a:pt x="1076" y="685"/>
                </a:lnTo>
                <a:lnTo>
                  <a:pt x="998" y="708"/>
                </a:lnTo>
                <a:lnTo>
                  <a:pt x="926" y="741"/>
                </a:lnTo>
                <a:lnTo>
                  <a:pt x="860" y="782"/>
                </a:lnTo>
                <a:lnTo>
                  <a:pt x="798" y="831"/>
                </a:lnTo>
                <a:lnTo>
                  <a:pt x="743" y="887"/>
                </a:lnTo>
                <a:lnTo>
                  <a:pt x="694" y="950"/>
                </a:lnTo>
                <a:lnTo>
                  <a:pt x="653" y="1016"/>
                </a:lnTo>
                <a:lnTo>
                  <a:pt x="620" y="1090"/>
                </a:lnTo>
                <a:lnTo>
                  <a:pt x="0" y="850"/>
                </a:lnTo>
                <a:lnTo>
                  <a:pt x="49" y="739"/>
                </a:lnTo>
                <a:lnTo>
                  <a:pt x="107" y="632"/>
                </a:lnTo>
                <a:lnTo>
                  <a:pt x="176" y="533"/>
                </a:lnTo>
                <a:lnTo>
                  <a:pt x="254" y="439"/>
                </a:lnTo>
                <a:lnTo>
                  <a:pt x="337" y="353"/>
                </a:lnTo>
                <a:lnTo>
                  <a:pt x="431" y="275"/>
                </a:lnTo>
                <a:lnTo>
                  <a:pt x="530" y="205"/>
                </a:lnTo>
                <a:lnTo>
                  <a:pt x="636" y="145"/>
                </a:lnTo>
                <a:lnTo>
                  <a:pt x="747" y="94"/>
                </a:lnTo>
                <a:lnTo>
                  <a:pt x="864" y="53"/>
                </a:lnTo>
                <a:lnTo>
                  <a:pt x="985" y="24"/>
                </a:lnTo>
                <a:lnTo>
                  <a:pt x="1111" y="6"/>
                </a:lnTo>
                <a:lnTo>
                  <a:pt x="124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081947" y="3510324"/>
            <a:ext cx="5514221" cy="2886374"/>
            <a:chOff x="3081947" y="3510324"/>
            <a:chExt cx="5514221" cy="2886374"/>
          </a:xfrm>
        </p:grpSpPr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822658" y="3510324"/>
              <a:ext cx="2773510" cy="1501558"/>
            </a:xfrm>
            <a:custGeom>
              <a:avLst/>
              <a:gdLst>
                <a:gd name="T0" fmla="*/ 1522 w 1522"/>
                <a:gd name="T1" fmla="*/ 0 h 825"/>
                <a:gd name="T2" fmla="*/ 89 w 1522"/>
                <a:gd name="T3" fmla="*/ 819 h 825"/>
                <a:gd name="T4" fmla="*/ 66 w 1522"/>
                <a:gd name="T5" fmla="*/ 825 h 825"/>
                <a:gd name="T6" fmla="*/ 42 w 1522"/>
                <a:gd name="T7" fmla="*/ 823 h 825"/>
                <a:gd name="T8" fmla="*/ 21 w 1522"/>
                <a:gd name="T9" fmla="*/ 811 h 825"/>
                <a:gd name="T10" fmla="*/ 5 w 1522"/>
                <a:gd name="T11" fmla="*/ 792 h 825"/>
                <a:gd name="T12" fmla="*/ 0 w 1522"/>
                <a:gd name="T13" fmla="*/ 772 h 825"/>
                <a:gd name="T14" fmla="*/ 0 w 1522"/>
                <a:gd name="T15" fmla="*/ 753 h 825"/>
                <a:gd name="T16" fmla="*/ 5 w 1522"/>
                <a:gd name="T17" fmla="*/ 735 h 825"/>
                <a:gd name="T18" fmla="*/ 15 w 1522"/>
                <a:gd name="T19" fmla="*/ 719 h 825"/>
                <a:gd name="T20" fmla="*/ 31 w 1522"/>
                <a:gd name="T21" fmla="*/ 708 h 825"/>
                <a:gd name="T22" fmla="*/ 1522 w 1522"/>
                <a:gd name="T23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22" h="825">
                  <a:moveTo>
                    <a:pt x="1522" y="0"/>
                  </a:moveTo>
                  <a:lnTo>
                    <a:pt x="89" y="819"/>
                  </a:lnTo>
                  <a:lnTo>
                    <a:pt x="66" y="825"/>
                  </a:lnTo>
                  <a:lnTo>
                    <a:pt x="42" y="823"/>
                  </a:lnTo>
                  <a:lnTo>
                    <a:pt x="21" y="811"/>
                  </a:lnTo>
                  <a:lnTo>
                    <a:pt x="5" y="792"/>
                  </a:lnTo>
                  <a:lnTo>
                    <a:pt x="0" y="772"/>
                  </a:lnTo>
                  <a:lnTo>
                    <a:pt x="0" y="753"/>
                  </a:lnTo>
                  <a:lnTo>
                    <a:pt x="5" y="735"/>
                  </a:lnTo>
                  <a:lnTo>
                    <a:pt x="15" y="719"/>
                  </a:lnTo>
                  <a:lnTo>
                    <a:pt x="31" y="708"/>
                  </a:lnTo>
                  <a:lnTo>
                    <a:pt x="1522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 flipH="1" flipV="1">
              <a:off x="3081947" y="4895140"/>
              <a:ext cx="2773510" cy="1501558"/>
            </a:xfrm>
            <a:custGeom>
              <a:avLst/>
              <a:gdLst>
                <a:gd name="T0" fmla="*/ 1522 w 1522"/>
                <a:gd name="T1" fmla="*/ 0 h 825"/>
                <a:gd name="T2" fmla="*/ 89 w 1522"/>
                <a:gd name="T3" fmla="*/ 819 h 825"/>
                <a:gd name="T4" fmla="*/ 66 w 1522"/>
                <a:gd name="T5" fmla="*/ 825 h 825"/>
                <a:gd name="T6" fmla="*/ 42 w 1522"/>
                <a:gd name="T7" fmla="*/ 823 h 825"/>
                <a:gd name="T8" fmla="*/ 21 w 1522"/>
                <a:gd name="T9" fmla="*/ 811 h 825"/>
                <a:gd name="T10" fmla="*/ 5 w 1522"/>
                <a:gd name="T11" fmla="*/ 792 h 825"/>
                <a:gd name="T12" fmla="*/ 0 w 1522"/>
                <a:gd name="T13" fmla="*/ 772 h 825"/>
                <a:gd name="T14" fmla="*/ 0 w 1522"/>
                <a:gd name="T15" fmla="*/ 753 h 825"/>
                <a:gd name="T16" fmla="*/ 5 w 1522"/>
                <a:gd name="T17" fmla="*/ 735 h 825"/>
                <a:gd name="T18" fmla="*/ 15 w 1522"/>
                <a:gd name="T19" fmla="*/ 719 h 825"/>
                <a:gd name="T20" fmla="*/ 31 w 1522"/>
                <a:gd name="T21" fmla="*/ 708 h 825"/>
                <a:gd name="T22" fmla="*/ 1522 w 1522"/>
                <a:gd name="T23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22" h="825">
                  <a:moveTo>
                    <a:pt x="1522" y="0"/>
                  </a:moveTo>
                  <a:lnTo>
                    <a:pt x="89" y="819"/>
                  </a:lnTo>
                  <a:lnTo>
                    <a:pt x="66" y="825"/>
                  </a:lnTo>
                  <a:lnTo>
                    <a:pt x="42" y="823"/>
                  </a:lnTo>
                  <a:lnTo>
                    <a:pt x="21" y="811"/>
                  </a:lnTo>
                  <a:lnTo>
                    <a:pt x="5" y="792"/>
                  </a:lnTo>
                  <a:lnTo>
                    <a:pt x="0" y="772"/>
                  </a:lnTo>
                  <a:lnTo>
                    <a:pt x="0" y="753"/>
                  </a:lnTo>
                  <a:lnTo>
                    <a:pt x="5" y="735"/>
                  </a:lnTo>
                  <a:lnTo>
                    <a:pt x="15" y="719"/>
                  </a:lnTo>
                  <a:lnTo>
                    <a:pt x="31" y="708"/>
                  </a:lnTo>
                  <a:lnTo>
                    <a:pt x="1522" y="0"/>
                  </a:lnTo>
                  <a:close/>
                </a:path>
              </a:pathLst>
            </a:custGeom>
            <a:no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22909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440000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440000">
                                      <p:cBhvr>
                                        <p:cTn id="1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379" y="507568"/>
            <a:ext cx="10152979" cy="1080938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libri" panose="020F0502020204030204" pitchFamily="34" charset="0"/>
              </a:rPr>
              <a:t>Araştırma Grubu Ve Bulgular</a:t>
            </a:r>
            <a:endParaRPr lang="tr-TR" sz="2900" dirty="0">
              <a:latin typeface="Calibri" panose="020F0502020204030204" pitchFamily="34" charset="0"/>
            </a:endParaRP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6381" y="2107520"/>
            <a:ext cx="3790350" cy="4138862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Derslerde problem kurma etkinliklerine yer verilmesinin öğretmenler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açısından avantaj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ve dezavantajlarına yönelik görüşler, değerlendirme ve sınıf yönetimi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kategorileri altında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toplanmıştır.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Bu kategoride öğretmenler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 kurmanın öğrencilerin konuya ya da kavrama yönelik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bilgi düzeyleri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hakkında fikir verdiğini ifade etmişlerdir. Bu duruma yönelik bir öğretmen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tarafından belirtilen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görüşler şu şekildedir;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170337" y="2300067"/>
            <a:ext cx="3790350" cy="360743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Problemi kurduğu zaman neleri yanlış anladığını yanılgılarını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onun kurduğu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cümlelerden daha rahat anlıyoruz. Bir dönüt bizim için. Yazılı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kağıdı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sadece benim sorduğum soruların cevabıdır-doğru ya da yanlış. Ama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onun kendi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kurduğu problem benim anlattığım şeyin onun zihninde ne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oluşturduğunu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gösterir bana. Bazen çok büyük yanlış anlamalara sebep olduğumuzu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biz bu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şekilde fark edebiliyoruz.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0756" flipH="1">
            <a:off x="4598345" y="4790089"/>
            <a:ext cx="1409079" cy="16254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37" y="4833364"/>
            <a:ext cx="1516696" cy="1643098"/>
          </a:xfrm>
          <a:prstGeom prst="rect">
            <a:avLst/>
          </a:prstGeom>
        </p:spPr>
      </p:pic>
      <p:sp>
        <p:nvSpPr>
          <p:cNvPr id="23" name="Freeform 22"/>
          <p:cNvSpPr>
            <a:spLocks/>
          </p:cNvSpPr>
          <p:nvPr/>
        </p:nvSpPr>
        <p:spPr bwMode="auto">
          <a:xfrm>
            <a:off x="3843252" y="2203575"/>
            <a:ext cx="4176569" cy="1986285"/>
          </a:xfrm>
          <a:custGeom>
            <a:avLst/>
            <a:gdLst>
              <a:gd name="T0" fmla="*/ 1240 w 2480"/>
              <a:gd name="T1" fmla="*/ 0 h 1090"/>
              <a:gd name="T2" fmla="*/ 1369 w 2480"/>
              <a:gd name="T3" fmla="*/ 6 h 1090"/>
              <a:gd name="T4" fmla="*/ 1494 w 2480"/>
              <a:gd name="T5" fmla="*/ 24 h 1090"/>
              <a:gd name="T6" fmla="*/ 1614 w 2480"/>
              <a:gd name="T7" fmla="*/ 53 h 1090"/>
              <a:gd name="T8" fmla="*/ 1731 w 2480"/>
              <a:gd name="T9" fmla="*/ 94 h 1090"/>
              <a:gd name="T10" fmla="*/ 1843 w 2480"/>
              <a:gd name="T11" fmla="*/ 145 h 1090"/>
              <a:gd name="T12" fmla="*/ 1950 w 2480"/>
              <a:gd name="T13" fmla="*/ 205 h 1090"/>
              <a:gd name="T14" fmla="*/ 2049 w 2480"/>
              <a:gd name="T15" fmla="*/ 275 h 1090"/>
              <a:gd name="T16" fmla="*/ 2141 w 2480"/>
              <a:gd name="T17" fmla="*/ 353 h 1090"/>
              <a:gd name="T18" fmla="*/ 2227 w 2480"/>
              <a:gd name="T19" fmla="*/ 439 h 1090"/>
              <a:gd name="T20" fmla="*/ 2303 w 2480"/>
              <a:gd name="T21" fmla="*/ 533 h 1090"/>
              <a:gd name="T22" fmla="*/ 2371 w 2480"/>
              <a:gd name="T23" fmla="*/ 632 h 1090"/>
              <a:gd name="T24" fmla="*/ 2429 w 2480"/>
              <a:gd name="T25" fmla="*/ 739 h 1090"/>
              <a:gd name="T26" fmla="*/ 2480 w 2480"/>
              <a:gd name="T27" fmla="*/ 850 h 1090"/>
              <a:gd name="T28" fmla="*/ 1860 w 2480"/>
              <a:gd name="T29" fmla="*/ 1090 h 1090"/>
              <a:gd name="T30" fmla="*/ 1827 w 2480"/>
              <a:gd name="T31" fmla="*/ 1016 h 1090"/>
              <a:gd name="T32" fmla="*/ 1786 w 2480"/>
              <a:gd name="T33" fmla="*/ 950 h 1090"/>
              <a:gd name="T34" fmla="*/ 1737 w 2480"/>
              <a:gd name="T35" fmla="*/ 887 h 1090"/>
              <a:gd name="T36" fmla="*/ 1681 w 2480"/>
              <a:gd name="T37" fmla="*/ 831 h 1090"/>
              <a:gd name="T38" fmla="*/ 1620 w 2480"/>
              <a:gd name="T39" fmla="*/ 782 h 1090"/>
              <a:gd name="T40" fmla="*/ 1552 w 2480"/>
              <a:gd name="T41" fmla="*/ 741 h 1090"/>
              <a:gd name="T42" fmla="*/ 1480 w 2480"/>
              <a:gd name="T43" fmla="*/ 708 h 1090"/>
              <a:gd name="T44" fmla="*/ 1404 w 2480"/>
              <a:gd name="T45" fmla="*/ 685 h 1090"/>
              <a:gd name="T46" fmla="*/ 1324 w 2480"/>
              <a:gd name="T47" fmla="*/ 669 h 1090"/>
              <a:gd name="T48" fmla="*/ 1240 w 2480"/>
              <a:gd name="T49" fmla="*/ 663 h 1090"/>
              <a:gd name="T50" fmla="*/ 1156 w 2480"/>
              <a:gd name="T51" fmla="*/ 669 h 1090"/>
              <a:gd name="T52" fmla="*/ 1076 w 2480"/>
              <a:gd name="T53" fmla="*/ 685 h 1090"/>
              <a:gd name="T54" fmla="*/ 998 w 2480"/>
              <a:gd name="T55" fmla="*/ 708 h 1090"/>
              <a:gd name="T56" fmla="*/ 926 w 2480"/>
              <a:gd name="T57" fmla="*/ 741 h 1090"/>
              <a:gd name="T58" fmla="*/ 860 w 2480"/>
              <a:gd name="T59" fmla="*/ 782 h 1090"/>
              <a:gd name="T60" fmla="*/ 798 w 2480"/>
              <a:gd name="T61" fmla="*/ 831 h 1090"/>
              <a:gd name="T62" fmla="*/ 743 w 2480"/>
              <a:gd name="T63" fmla="*/ 887 h 1090"/>
              <a:gd name="T64" fmla="*/ 694 w 2480"/>
              <a:gd name="T65" fmla="*/ 950 h 1090"/>
              <a:gd name="T66" fmla="*/ 653 w 2480"/>
              <a:gd name="T67" fmla="*/ 1016 h 1090"/>
              <a:gd name="T68" fmla="*/ 620 w 2480"/>
              <a:gd name="T69" fmla="*/ 1090 h 1090"/>
              <a:gd name="T70" fmla="*/ 0 w 2480"/>
              <a:gd name="T71" fmla="*/ 850 h 1090"/>
              <a:gd name="T72" fmla="*/ 49 w 2480"/>
              <a:gd name="T73" fmla="*/ 739 h 1090"/>
              <a:gd name="T74" fmla="*/ 107 w 2480"/>
              <a:gd name="T75" fmla="*/ 632 h 1090"/>
              <a:gd name="T76" fmla="*/ 176 w 2480"/>
              <a:gd name="T77" fmla="*/ 533 h 1090"/>
              <a:gd name="T78" fmla="*/ 254 w 2480"/>
              <a:gd name="T79" fmla="*/ 439 h 1090"/>
              <a:gd name="T80" fmla="*/ 337 w 2480"/>
              <a:gd name="T81" fmla="*/ 353 h 1090"/>
              <a:gd name="T82" fmla="*/ 431 w 2480"/>
              <a:gd name="T83" fmla="*/ 275 h 1090"/>
              <a:gd name="T84" fmla="*/ 530 w 2480"/>
              <a:gd name="T85" fmla="*/ 205 h 1090"/>
              <a:gd name="T86" fmla="*/ 636 w 2480"/>
              <a:gd name="T87" fmla="*/ 145 h 1090"/>
              <a:gd name="T88" fmla="*/ 747 w 2480"/>
              <a:gd name="T89" fmla="*/ 94 h 1090"/>
              <a:gd name="T90" fmla="*/ 864 w 2480"/>
              <a:gd name="T91" fmla="*/ 53 h 1090"/>
              <a:gd name="T92" fmla="*/ 985 w 2480"/>
              <a:gd name="T93" fmla="*/ 24 h 1090"/>
              <a:gd name="T94" fmla="*/ 1111 w 2480"/>
              <a:gd name="T95" fmla="*/ 6 h 1090"/>
              <a:gd name="T96" fmla="*/ 1240 w 2480"/>
              <a:gd name="T97" fmla="*/ 0 h 10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480" h="1090">
                <a:moveTo>
                  <a:pt x="1240" y="0"/>
                </a:moveTo>
                <a:lnTo>
                  <a:pt x="1369" y="6"/>
                </a:lnTo>
                <a:lnTo>
                  <a:pt x="1494" y="24"/>
                </a:lnTo>
                <a:lnTo>
                  <a:pt x="1614" y="53"/>
                </a:lnTo>
                <a:lnTo>
                  <a:pt x="1731" y="94"/>
                </a:lnTo>
                <a:lnTo>
                  <a:pt x="1843" y="145"/>
                </a:lnTo>
                <a:lnTo>
                  <a:pt x="1950" y="205"/>
                </a:lnTo>
                <a:lnTo>
                  <a:pt x="2049" y="275"/>
                </a:lnTo>
                <a:lnTo>
                  <a:pt x="2141" y="353"/>
                </a:lnTo>
                <a:lnTo>
                  <a:pt x="2227" y="439"/>
                </a:lnTo>
                <a:lnTo>
                  <a:pt x="2303" y="533"/>
                </a:lnTo>
                <a:lnTo>
                  <a:pt x="2371" y="632"/>
                </a:lnTo>
                <a:lnTo>
                  <a:pt x="2429" y="739"/>
                </a:lnTo>
                <a:lnTo>
                  <a:pt x="2480" y="850"/>
                </a:lnTo>
                <a:lnTo>
                  <a:pt x="1860" y="1090"/>
                </a:lnTo>
                <a:lnTo>
                  <a:pt x="1827" y="1016"/>
                </a:lnTo>
                <a:lnTo>
                  <a:pt x="1786" y="950"/>
                </a:lnTo>
                <a:lnTo>
                  <a:pt x="1737" y="887"/>
                </a:lnTo>
                <a:lnTo>
                  <a:pt x="1681" y="831"/>
                </a:lnTo>
                <a:lnTo>
                  <a:pt x="1620" y="782"/>
                </a:lnTo>
                <a:lnTo>
                  <a:pt x="1552" y="741"/>
                </a:lnTo>
                <a:lnTo>
                  <a:pt x="1480" y="708"/>
                </a:lnTo>
                <a:lnTo>
                  <a:pt x="1404" y="685"/>
                </a:lnTo>
                <a:lnTo>
                  <a:pt x="1324" y="669"/>
                </a:lnTo>
                <a:lnTo>
                  <a:pt x="1240" y="663"/>
                </a:lnTo>
                <a:lnTo>
                  <a:pt x="1156" y="669"/>
                </a:lnTo>
                <a:lnTo>
                  <a:pt x="1076" y="685"/>
                </a:lnTo>
                <a:lnTo>
                  <a:pt x="998" y="708"/>
                </a:lnTo>
                <a:lnTo>
                  <a:pt x="926" y="741"/>
                </a:lnTo>
                <a:lnTo>
                  <a:pt x="860" y="782"/>
                </a:lnTo>
                <a:lnTo>
                  <a:pt x="798" y="831"/>
                </a:lnTo>
                <a:lnTo>
                  <a:pt x="743" y="887"/>
                </a:lnTo>
                <a:lnTo>
                  <a:pt x="694" y="950"/>
                </a:lnTo>
                <a:lnTo>
                  <a:pt x="653" y="1016"/>
                </a:lnTo>
                <a:lnTo>
                  <a:pt x="620" y="1090"/>
                </a:lnTo>
                <a:lnTo>
                  <a:pt x="0" y="850"/>
                </a:lnTo>
                <a:lnTo>
                  <a:pt x="49" y="739"/>
                </a:lnTo>
                <a:lnTo>
                  <a:pt x="107" y="632"/>
                </a:lnTo>
                <a:lnTo>
                  <a:pt x="176" y="533"/>
                </a:lnTo>
                <a:lnTo>
                  <a:pt x="254" y="439"/>
                </a:lnTo>
                <a:lnTo>
                  <a:pt x="337" y="353"/>
                </a:lnTo>
                <a:lnTo>
                  <a:pt x="431" y="275"/>
                </a:lnTo>
                <a:lnTo>
                  <a:pt x="530" y="205"/>
                </a:lnTo>
                <a:lnTo>
                  <a:pt x="636" y="145"/>
                </a:lnTo>
                <a:lnTo>
                  <a:pt x="747" y="94"/>
                </a:lnTo>
                <a:lnTo>
                  <a:pt x="864" y="53"/>
                </a:lnTo>
                <a:lnTo>
                  <a:pt x="985" y="24"/>
                </a:lnTo>
                <a:lnTo>
                  <a:pt x="1111" y="6"/>
                </a:lnTo>
                <a:lnTo>
                  <a:pt x="124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081947" y="3510324"/>
            <a:ext cx="5514221" cy="2886374"/>
            <a:chOff x="3081947" y="3510324"/>
            <a:chExt cx="5514221" cy="2886374"/>
          </a:xfrm>
        </p:grpSpPr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822658" y="3510324"/>
              <a:ext cx="2773510" cy="1501558"/>
            </a:xfrm>
            <a:custGeom>
              <a:avLst/>
              <a:gdLst>
                <a:gd name="T0" fmla="*/ 1522 w 1522"/>
                <a:gd name="T1" fmla="*/ 0 h 825"/>
                <a:gd name="T2" fmla="*/ 89 w 1522"/>
                <a:gd name="T3" fmla="*/ 819 h 825"/>
                <a:gd name="T4" fmla="*/ 66 w 1522"/>
                <a:gd name="T5" fmla="*/ 825 h 825"/>
                <a:gd name="T6" fmla="*/ 42 w 1522"/>
                <a:gd name="T7" fmla="*/ 823 h 825"/>
                <a:gd name="T8" fmla="*/ 21 w 1522"/>
                <a:gd name="T9" fmla="*/ 811 h 825"/>
                <a:gd name="T10" fmla="*/ 5 w 1522"/>
                <a:gd name="T11" fmla="*/ 792 h 825"/>
                <a:gd name="T12" fmla="*/ 0 w 1522"/>
                <a:gd name="T13" fmla="*/ 772 h 825"/>
                <a:gd name="T14" fmla="*/ 0 w 1522"/>
                <a:gd name="T15" fmla="*/ 753 h 825"/>
                <a:gd name="T16" fmla="*/ 5 w 1522"/>
                <a:gd name="T17" fmla="*/ 735 h 825"/>
                <a:gd name="T18" fmla="*/ 15 w 1522"/>
                <a:gd name="T19" fmla="*/ 719 h 825"/>
                <a:gd name="T20" fmla="*/ 31 w 1522"/>
                <a:gd name="T21" fmla="*/ 708 h 825"/>
                <a:gd name="T22" fmla="*/ 1522 w 1522"/>
                <a:gd name="T23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22" h="825">
                  <a:moveTo>
                    <a:pt x="1522" y="0"/>
                  </a:moveTo>
                  <a:lnTo>
                    <a:pt x="89" y="819"/>
                  </a:lnTo>
                  <a:lnTo>
                    <a:pt x="66" y="825"/>
                  </a:lnTo>
                  <a:lnTo>
                    <a:pt x="42" y="823"/>
                  </a:lnTo>
                  <a:lnTo>
                    <a:pt x="21" y="811"/>
                  </a:lnTo>
                  <a:lnTo>
                    <a:pt x="5" y="792"/>
                  </a:lnTo>
                  <a:lnTo>
                    <a:pt x="0" y="772"/>
                  </a:lnTo>
                  <a:lnTo>
                    <a:pt x="0" y="753"/>
                  </a:lnTo>
                  <a:lnTo>
                    <a:pt x="5" y="735"/>
                  </a:lnTo>
                  <a:lnTo>
                    <a:pt x="15" y="719"/>
                  </a:lnTo>
                  <a:lnTo>
                    <a:pt x="31" y="708"/>
                  </a:lnTo>
                  <a:lnTo>
                    <a:pt x="1522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 flipH="1" flipV="1">
              <a:off x="3081947" y="4895140"/>
              <a:ext cx="2773510" cy="1501558"/>
            </a:xfrm>
            <a:custGeom>
              <a:avLst/>
              <a:gdLst>
                <a:gd name="T0" fmla="*/ 1522 w 1522"/>
                <a:gd name="T1" fmla="*/ 0 h 825"/>
                <a:gd name="T2" fmla="*/ 89 w 1522"/>
                <a:gd name="T3" fmla="*/ 819 h 825"/>
                <a:gd name="T4" fmla="*/ 66 w 1522"/>
                <a:gd name="T5" fmla="*/ 825 h 825"/>
                <a:gd name="T6" fmla="*/ 42 w 1522"/>
                <a:gd name="T7" fmla="*/ 823 h 825"/>
                <a:gd name="T8" fmla="*/ 21 w 1522"/>
                <a:gd name="T9" fmla="*/ 811 h 825"/>
                <a:gd name="T10" fmla="*/ 5 w 1522"/>
                <a:gd name="T11" fmla="*/ 792 h 825"/>
                <a:gd name="T12" fmla="*/ 0 w 1522"/>
                <a:gd name="T13" fmla="*/ 772 h 825"/>
                <a:gd name="T14" fmla="*/ 0 w 1522"/>
                <a:gd name="T15" fmla="*/ 753 h 825"/>
                <a:gd name="T16" fmla="*/ 5 w 1522"/>
                <a:gd name="T17" fmla="*/ 735 h 825"/>
                <a:gd name="T18" fmla="*/ 15 w 1522"/>
                <a:gd name="T19" fmla="*/ 719 h 825"/>
                <a:gd name="T20" fmla="*/ 31 w 1522"/>
                <a:gd name="T21" fmla="*/ 708 h 825"/>
                <a:gd name="T22" fmla="*/ 1522 w 1522"/>
                <a:gd name="T23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22" h="825">
                  <a:moveTo>
                    <a:pt x="1522" y="0"/>
                  </a:moveTo>
                  <a:lnTo>
                    <a:pt x="89" y="819"/>
                  </a:lnTo>
                  <a:lnTo>
                    <a:pt x="66" y="825"/>
                  </a:lnTo>
                  <a:lnTo>
                    <a:pt x="42" y="823"/>
                  </a:lnTo>
                  <a:lnTo>
                    <a:pt x="21" y="811"/>
                  </a:lnTo>
                  <a:lnTo>
                    <a:pt x="5" y="792"/>
                  </a:lnTo>
                  <a:lnTo>
                    <a:pt x="0" y="772"/>
                  </a:lnTo>
                  <a:lnTo>
                    <a:pt x="0" y="753"/>
                  </a:lnTo>
                  <a:lnTo>
                    <a:pt x="5" y="735"/>
                  </a:lnTo>
                  <a:lnTo>
                    <a:pt x="15" y="719"/>
                  </a:lnTo>
                  <a:lnTo>
                    <a:pt x="31" y="708"/>
                  </a:lnTo>
                  <a:lnTo>
                    <a:pt x="1522" y="0"/>
                  </a:lnTo>
                  <a:close/>
                </a:path>
              </a:pathLst>
            </a:custGeom>
            <a:no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5634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440000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440000">
                                      <p:cBhvr>
                                        <p:cTn id="1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379" y="507568"/>
            <a:ext cx="10152979" cy="1080938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libri" panose="020F0502020204030204" pitchFamily="34" charset="0"/>
              </a:rPr>
              <a:t>Araştırma Grubu Ve Bulgular</a:t>
            </a:r>
            <a:endParaRPr lang="tr-TR" sz="2900" dirty="0">
              <a:latin typeface="Calibri" panose="020F0502020204030204" pitchFamily="34" charset="0"/>
            </a:endParaRP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3233" y="2749858"/>
            <a:ext cx="3790350" cy="270785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 yönetimi kategorisinde ise, gürültü kodu ön plana çıkmıştır. Bu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görüşe yönelik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ifadelere yer veren öğretmen, problem kurma sürecinde sınıf kontrolünün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bir hayli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zor olduğunu, ders ortamının çok sesli hale geldiğini belirtmiştir. Bu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görüşü belirten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öğretmenin ifadeleri şu şekildedir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;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229746" y="2905105"/>
            <a:ext cx="3790350" cy="170644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 kurarken birbirleriyle bilgi alışverişi yaptıkları için, biz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ona izin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veriyoruz, sınıf ortamındaki gürültü bayağı bir oluyor. Sınıf kontrol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etme sıkıntısı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oluyor.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0756" flipH="1">
            <a:off x="4598345" y="4790089"/>
            <a:ext cx="1409079" cy="16254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37" y="4833364"/>
            <a:ext cx="1516696" cy="1643098"/>
          </a:xfrm>
          <a:prstGeom prst="rect">
            <a:avLst/>
          </a:prstGeom>
        </p:spPr>
      </p:pic>
      <p:sp>
        <p:nvSpPr>
          <p:cNvPr id="23" name="Freeform 22"/>
          <p:cNvSpPr>
            <a:spLocks/>
          </p:cNvSpPr>
          <p:nvPr/>
        </p:nvSpPr>
        <p:spPr bwMode="auto">
          <a:xfrm>
            <a:off x="3843252" y="2203575"/>
            <a:ext cx="4176569" cy="1986285"/>
          </a:xfrm>
          <a:custGeom>
            <a:avLst/>
            <a:gdLst>
              <a:gd name="T0" fmla="*/ 1240 w 2480"/>
              <a:gd name="T1" fmla="*/ 0 h 1090"/>
              <a:gd name="T2" fmla="*/ 1369 w 2480"/>
              <a:gd name="T3" fmla="*/ 6 h 1090"/>
              <a:gd name="T4" fmla="*/ 1494 w 2480"/>
              <a:gd name="T5" fmla="*/ 24 h 1090"/>
              <a:gd name="T6" fmla="*/ 1614 w 2480"/>
              <a:gd name="T7" fmla="*/ 53 h 1090"/>
              <a:gd name="T8" fmla="*/ 1731 w 2480"/>
              <a:gd name="T9" fmla="*/ 94 h 1090"/>
              <a:gd name="T10" fmla="*/ 1843 w 2480"/>
              <a:gd name="T11" fmla="*/ 145 h 1090"/>
              <a:gd name="T12" fmla="*/ 1950 w 2480"/>
              <a:gd name="T13" fmla="*/ 205 h 1090"/>
              <a:gd name="T14" fmla="*/ 2049 w 2480"/>
              <a:gd name="T15" fmla="*/ 275 h 1090"/>
              <a:gd name="T16" fmla="*/ 2141 w 2480"/>
              <a:gd name="T17" fmla="*/ 353 h 1090"/>
              <a:gd name="T18" fmla="*/ 2227 w 2480"/>
              <a:gd name="T19" fmla="*/ 439 h 1090"/>
              <a:gd name="T20" fmla="*/ 2303 w 2480"/>
              <a:gd name="T21" fmla="*/ 533 h 1090"/>
              <a:gd name="T22" fmla="*/ 2371 w 2480"/>
              <a:gd name="T23" fmla="*/ 632 h 1090"/>
              <a:gd name="T24" fmla="*/ 2429 w 2480"/>
              <a:gd name="T25" fmla="*/ 739 h 1090"/>
              <a:gd name="T26" fmla="*/ 2480 w 2480"/>
              <a:gd name="T27" fmla="*/ 850 h 1090"/>
              <a:gd name="T28" fmla="*/ 1860 w 2480"/>
              <a:gd name="T29" fmla="*/ 1090 h 1090"/>
              <a:gd name="T30" fmla="*/ 1827 w 2480"/>
              <a:gd name="T31" fmla="*/ 1016 h 1090"/>
              <a:gd name="T32" fmla="*/ 1786 w 2480"/>
              <a:gd name="T33" fmla="*/ 950 h 1090"/>
              <a:gd name="T34" fmla="*/ 1737 w 2480"/>
              <a:gd name="T35" fmla="*/ 887 h 1090"/>
              <a:gd name="T36" fmla="*/ 1681 w 2480"/>
              <a:gd name="T37" fmla="*/ 831 h 1090"/>
              <a:gd name="T38" fmla="*/ 1620 w 2480"/>
              <a:gd name="T39" fmla="*/ 782 h 1090"/>
              <a:gd name="T40" fmla="*/ 1552 w 2480"/>
              <a:gd name="T41" fmla="*/ 741 h 1090"/>
              <a:gd name="T42" fmla="*/ 1480 w 2480"/>
              <a:gd name="T43" fmla="*/ 708 h 1090"/>
              <a:gd name="T44" fmla="*/ 1404 w 2480"/>
              <a:gd name="T45" fmla="*/ 685 h 1090"/>
              <a:gd name="T46" fmla="*/ 1324 w 2480"/>
              <a:gd name="T47" fmla="*/ 669 h 1090"/>
              <a:gd name="T48" fmla="*/ 1240 w 2480"/>
              <a:gd name="T49" fmla="*/ 663 h 1090"/>
              <a:gd name="T50" fmla="*/ 1156 w 2480"/>
              <a:gd name="T51" fmla="*/ 669 h 1090"/>
              <a:gd name="T52" fmla="*/ 1076 w 2480"/>
              <a:gd name="T53" fmla="*/ 685 h 1090"/>
              <a:gd name="T54" fmla="*/ 998 w 2480"/>
              <a:gd name="T55" fmla="*/ 708 h 1090"/>
              <a:gd name="T56" fmla="*/ 926 w 2480"/>
              <a:gd name="T57" fmla="*/ 741 h 1090"/>
              <a:gd name="T58" fmla="*/ 860 w 2480"/>
              <a:gd name="T59" fmla="*/ 782 h 1090"/>
              <a:gd name="T60" fmla="*/ 798 w 2480"/>
              <a:gd name="T61" fmla="*/ 831 h 1090"/>
              <a:gd name="T62" fmla="*/ 743 w 2480"/>
              <a:gd name="T63" fmla="*/ 887 h 1090"/>
              <a:gd name="T64" fmla="*/ 694 w 2480"/>
              <a:gd name="T65" fmla="*/ 950 h 1090"/>
              <a:gd name="T66" fmla="*/ 653 w 2480"/>
              <a:gd name="T67" fmla="*/ 1016 h 1090"/>
              <a:gd name="T68" fmla="*/ 620 w 2480"/>
              <a:gd name="T69" fmla="*/ 1090 h 1090"/>
              <a:gd name="T70" fmla="*/ 0 w 2480"/>
              <a:gd name="T71" fmla="*/ 850 h 1090"/>
              <a:gd name="T72" fmla="*/ 49 w 2480"/>
              <a:gd name="T73" fmla="*/ 739 h 1090"/>
              <a:gd name="T74" fmla="*/ 107 w 2480"/>
              <a:gd name="T75" fmla="*/ 632 h 1090"/>
              <a:gd name="T76" fmla="*/ 176 w 2480"/>
              <a:gd name="T77" fmla="*/ 533 h 1090"/>
              <a:gd name="T78" fmla="*/ 254 w 2480"/>
              <a:gd name="T79" fmla="*/ 439 h 1090"/>
              <a:gd name="T80" fmla="*/ 337 w 2480"/>
              <a:gd name="T81" fmla="*/ 353 h 1090"/>
              <a:gd name="T82" fmla="*/ 431 w 2480"/>
              <a:gd name="T83" fmla="*/ 275 h 1090"/>
              <a:gd name="T84" fmla="*/ 530 w 2480"/>
              <a:gd name="T85" fmla="*/ 205 h 1090"/>
              <a:gd name="T86" fmla="*/ 636 w 2480"/>
              <a:gd name="T87" fmla="*/ 145 h 1090"/>
              <a:gd name="T88" fmla="*/ 747 w 2480"/>
              <a:gd name="T89" fmla="*/ 94 h 1090"/>
              <a:gd name="T90" fmla="*/ 864 w 2480"/>
              <a:gd name="T91" fmla="*/ 53 h 1090"/>
              <a:gd name="T92" fmla="*/ 985 w 2480"/>
              <a:gd name="T93" fmla="*/ 24 h 1090"/>
              <a:gd name="T94" fmla="*/ 1111 w 2480"/>
              <a:gd name="T95" fmla="*/ 6 h 1090"/>
              <a:gd name="T96" fmla="*/ 1240 w 2480"/>
              <a:gd name="T97" fmla="*/ 0 h 10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480" h="1090">
                <a:moveTo>
                  <a:pt x="1240" y="0"/>
                </a:moveTo>
                <a:lnTo>
                  <a:pt x="1369" y="6"/>
                </a:lnTo>
                <a:lnTo>
                  <a:pt x="1494" y="24"/>
                </a:lnTo>
                <a:lnTo>
                  <a:pt x="1614" y="53"/>
                </a:lnTo>
                <a:lnTo>
                  <a:pt x="1731" y="94"/>
                </a:lnTo>
                <a:lnTo>
                  <a:pt x="1843" y="145"/>
                </a:lnTo>
                <a:lnTo>
                  <a:pt x="1950" y="205"/>
                </a:lnTo>
                <a:lnTo>
                  <a:pt x="2049" y="275"/>
                </a:lnTo>
                <a:lnTo>
                  <a:pt x="2141" y="353"/>
                </a:lnTo>
                <a:lnTo>
                  <a:pt x="2227" y="439"/>
                </a:lnTo>
                <a:lnTo>
                  <a:pt x="2303" y="533"/>
                </a:lnTo>
                <a:lnTo>
                  <a:pt x="2371" y="632"/>
                </a:lnTo>
                <a:lnTo>
                  <a:pt x="2429" y="739"/>
                </a:lnTo>
                <a:lnTo>
                  <a:pt x="2480" y="850"/>
                </a:lnTo>
                <a:lnTo>
                  <a:pt x="1860" y="1090"/>
                </a:lnTo>
                <a:lnTo>
                  <a:pt x="1827" y="1016"/>
                </a:lnTo>
                <a:lnTo>
                  <a:pt x="1786" y="950"/>
                </a:lnTo>
                <a:lnTo>
                  <a:pt x="1737" y="887"/>
                </a:lnTo>
                <a:lnTo>
                  <a:pt x="1681" y="831"/>
                </a:lnTo>
                <a:lnTo>
                  <a:pt x="1620" y="782"/>
                </a:lnTo>
                <a:lnTo>
                  <a:pt x="1552" y="741"/>
                </a:lnTo>
                <a:lnTo>
                  <a:pt x="1480" y="708"/>
                </a:lnTo>
                <a:lnTo>
                  <a:pt x="1404" y="685"/>
                </a:lnTo>
                <a:lnTo>
                  <a:pt x="1324" y="669"/>
                </a:lnTo>
                <a:lnTo>
                  <a:pt x="1240" y="663"/>
                </a:lnTo>
                <a:lnTo>
                  <a:pt x="1156" y="669"/>
                </a:lnTo>
                <a:lnTo>
                  <a:pt x="1076" y="685"/>
                </a:lnTo>
                <a:lnTo>
                  <a:pt x="998" y="708"/>
                </a:lnTo>
                <a:lnTo>
                  <a:pt x="926" y="741"/>
                </a:lnTo>
                <a:lnTo>
                  <a:pt x="860" y="782"/>
                </a:lnTo>
                <a:lnTo>
                  <a:pt x="798" y="831"/>
                </a:lnTo>
                <a:lnTo>
                  <a:pt x="743" y="887"/>
                </a:lnTo>
                <a:lnTo>
                  <a:pt x="694" y="950"/>
                </a:lnTo>
                <a:lnTo>
                  <a:pt x="653" y="1016"/>
                </a:lnTo>
                <a:lnTo>
                  <a:pt x="620" y="1090"/>
                </a:lnTo>
                <a:lnTo>
                  <a:pt x="0" y="850"/>
                </a:lnTo>
                <a:lnTo>
                  <a:pt x="49" y="739"/>
                </a:lnTo>
                <a:lnTo>
                  <a:pt x="107" y="632"/>
                </a:lnTo>
                <a:lnTo>
                  <a:pt x="176" y="533"/>
                </a:lnTo>
                <a:lnTo>
                  <a:pt x="254" y="439"/>
                </a:lnTo>
                <a:lnTo>
                  <a:pt x="337" y="353"/>
                </a:lnTo>
                <a:lnTo>
                  <a:pt x="431" y="275"/>
                </a:lnTo>
                <a:lnTo>
                  <a:pt x="530" y="205"/>
                </a:lnTo>
                <a:lnTo>
                  <a:pt x="636" y="145"/>
                </a:lnTo>
                <a:lnTo>
                  <a:pt x="747" y="94"/>
                </a:lnTo>
                <a:lnTo>
                  <a:pt x="864" y="53"/>
                </a:lnTo>
                <a:lnTo>
                  <a:pt x="985" y="24"/>
                </a:lnTo>
                <a:lnTo>
                  <a:pt x="1111" y="6"/>
                </a:lnTo>
                <a:lnTo>
                  <a:pt x="124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081947" y="3510324"/>
            <a:ext cx="5514221" cy="2886374"/>
            <a:chOff x="3081947" y="3510324"/>
            <a:chExt cx="5514221" cy="2886374"/>
          </a:xfrm>
        </p:grpSpPr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822658" y="3510324"/>
              <a:ext cx="2773510" cy="1501558"/>
            </a:xfrm>
            <a:custGeom>
              <a:avLst/>
              <a:gdLst>
                <a:gd name="T0" fmla="*/ 1522 w 1522"/>
                <a:gd name="T1" fmla="*/ 0 h 825"/>
                <a:gd name="T2" fmla="*/ 89 w 1522"/>
                <a:gd name="T3" fmla="*/ 819 h 825"/>
                <a:gd name="T4" fmla="*/ 66 w 1522"/>
                <a:gd name="T5" fmla="*/ 825 h 825"/>
                <a:gd name="T6" fmla="*/ 42 w 1522"/>
                <a:gd name="T7" fmla="*/ 823 h 825"/>
                <a:gd name="T8" fmla="*/ 21 w 1522"/>
                <a:gd name="T9" fmla="*/ 811 h 825"/>
                <a:gd name="T10" fmla="*/ 5 w 1522"/>
                <a:gd name="T11" fmla="*/ 792 h 825"/>
                <a:gd name="T12" fmla="*/ 0 w 1522"/>
                <a:gd name="T13" fmla="*/ 772 h 825"/>
                <a:gd name="T14" fmla="*/ 0 w 1522"/>
                <a:gd name="T15" fmla="*/ 753 h 825"/>
                <a:gd name="T16" fmla="*/ 5 w 1522"/>
                <a:gd name="T17" fmla="*/ 735 h 825"/>
                <a:gd name="T18" fmla="*/ 15 w 1522"/>
                <a:gd name="T19" fmla="*/ 719 h 825"/>
                <a:gd name="T20" fmla="*/ 31 w 1522"/>
                <a:gd name="T21" fmla="*/ 708 h 825"/>
                <a:gd name="T22" fmla="*/ 1522 w 1522"/>
                <a:gd name="T23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22" h="825">
                  <a:moveTo>
                    <a:pt x="1522" y="0"/>
                  </a:moveTo>
                  <a:lnTo>
                    <a:pt x="89" y="819"/>
                  </a:lnTo>
                  <a:lnTo>
                    <a:pt x="66" y="825"/>
                  </a:lnTo>
                  <a:lnTo>
                    <a:pt x="42" y="823"/>
                  </a:lnTo>
                  <a:lnTo>
                    <a:pt x="21" y="811"/>
                  </a:lnTo>
                  <a:lnTo>
                    <a:pt x="5" y="792"/>
                  </a:lnTo>
                  <a:lnTo>
                    <a:pt x="0" y="772"/>
                  </a:lnTo>
                  <a:lnTo>
                    <a:pt x="0" y="753"/>
                  </a:lnTo>
                  <a:lnTo>
                    <a:pt x="5" y="735"/>
                  </a:lnTo>
                  <a:lnTo>
                    <a:pt x="15" y="719"/>
                  </a:lnTo>
                  <a:lnTo>
                    <a:pt x="31" y="708"/>
                  </a:lnTo>
                  <a:lnTo>
                    <a:pt x="1522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 flipH="1" flipV="1">
              <a:off x="3081947" y="4895140"/>
              <a:ext cx="2773510" cy="1501558"/>
            </a:xfrm>
            <a:custGeom>
              <a:avLst/>
              <a:gdLst>
                <a:gd name="T0" fmla="*/ 1522 w 1522"/>
                <a:gd name="T1" fmla="*/ 0 h 825"/>
                <a:gd name="T2" fmla="*/ 89 w 1522"/>
                <a:gd name="T3" fmla="*/ 819 h 825"/>
                <a:gd name="T4" fmla="*/ 66 w 1522"/>
                <a:gd name="T5" fmla="*/ 825 h 825"/>
                <a:gd name="T6" fmla="*/ 42 w 1522"/>
                <a:gd name="T7" fmla="*/ 823 h 825"/>
                <a:gd name="T8" fmla="*/ 21 w 1522"/>
                <a:gd name="T9" fmla="*/ 811 h 825"/>
                <a:gd name="T10" fmla="*/ 5 w 1522"/>
                <a:gd name="T11" fmla="*/ 792 h 825"/>
                <a:gd name="T12" fmla="*/ 0 w 1522"/>
                <a:gd name="T13" fmla="*/ 772 h 825"/>
                <a:gd name="T14" fmla="*/ 0 w 1522"/>
                <a:gd name="T15" fmla="*/ 753 h 825"/>
                <a:gd name="T16" fmla="*/ 5 w 1522"/>
                <a:gd name="T17" fmla="*/ 735 h 825"/>
                <a:gd name="T18" fmla="*/ 15 w 1522"/>
                <a:gd name="T19" fmla="*/ 719 h 825"/>
                <a:gd name="T20" fmla="*/ 31 w 1522"/>
                <a:gd name="T21" fmla="*/ 708 h 825"/>
                <a:gd name="T22" fmla="*/ 1522 w 1522"/>
                <a:gd name="T23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22" h="825">
                  <a:moveTo>
                    <a:pt x="1522" y="0"/>
                  </a:moveTo>
                  <a:lnTo>
                    <a:pt x="89" y="819"/>
                  </a:lnTo>
                  <a:lnTo>
                    <a:pt x="66" y="825"/>
                  </a:lnTo>
                  <a:lnTo>
                    <a:pt x="42" y="823"/>
                  </a:lnTo>
                  <a:lnTo>
                    <a:pt x="21" y="811"/>
                  </a:lnTo>
                  <a:lnTo>
                    <a:pt x="5" y="792"/>
                  </a:lnTo>
                  <a:lnTo>
                    <a:pt x="0" y="772"/>
                  </a:lnTo>
                  <a:lnTo>
                    <a:pt x="0" y="753"/>
                  </a:lnTo>
                  <a:lnTo>
                    <a:pt x="5" y="735"/>
                  </a:lnTo>
                  <a:lnTo>
                    <a:pt x="15" y="719"/>
                  </a:lnTo>
                  <a:lnTo>
                    <a:pt x="31" y="708"/>
                  </a:lnTo>
                  <a:lnTo>
                    <a:pt x="1522" y="0"/>
                  </a:lnTo>
                  <a:close/>
                </a:path>
              </a:pathLst>
            </a:custGeom>
            <a:no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6123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440000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440000">
                                      <p:cBhvr>
                                        <p:cTn id="1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nn-NO" dirty="0">
                <a:solidFill>
                  <a:prstClr val="white"/>
                </a:solidFill>
              </a:rPr>
              <a:t>Tartışma ve Sonuç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8600" y="1741983"/>
            <a:ext cx="11680425" cy="5007733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285750" lvl="0" indent="-285750" algn="just" defTabSz="914400">
              <a:buFont typeface="Wingdings" panose="05000000000000000000" pitchFamily="2" charset="2"/>
              <a:buChar char="ü"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Erzurum ilinde 6 matematik öğretmeni ile yapılan bu çalışmada,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öğretmenlerin problem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kurmaya yönelik genel olarak olumlu görüşlere sahip oldukları ve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 kurmanın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öğrenci boyutunu ön plana çıkardıkları sonucuna ulaşılmıştır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Çalışmaya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katılan öğretmenler problem kurmanın, öğrencilerin kavramsal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anlamalarına katkı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sağladığı üzerinde hem fikirdirler. </a:t>
            </a:r>
          </a:p>
          <a:p>
            <a:pPr marL="285750" lvl="0" indent="-285750" algn="just" defTabSz="914400">
              <a:buFont typeface="Wingdings" panose="05000000000000000000" pitchFamily="2" charset="2"/>
              <a:buChar char="ü"/>
            </a:pPr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marL="285750" lvl="0" indent="-285750" algn="just" defTabSz="914400">
              <a:buFont typeface="Wingdings" panose="05000000000000000000" pitchFamily="2" charset="2"/>
              <a:buChar char="ü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Öğretmenler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problem kurmanın matematik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ile günlük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hayat arasındaki ilişkinin kurulmasında önemli bir araç olduğunu düşünmektedirler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Ayrıca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öğretmenler, problem kurma etkinlikleri ile derslerin daha ilgi çekici hale geldiğini ve böylece matematiksel kavramlar üzerine daha kolay bir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şekilde odaklanılabildiğini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belirtmişlerdir.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marL="285750" lvl="0" indent="-285750" algn="just" defTabSz="914400">
              <a:buFont typeface="Wingdings" panose="05000000000000000000" pitchFamily="2" charset="2"/>
              <a:buChar char="ü"/>
            </a:pPr>
            <a:endParaRPr kumimoji="0" lang="tr-TR" sz="1800" i="0" u="none" strike="noStrike" kern="0" cap="none" spc="0" normalizeH="0" baseline="0" noProof="0" dirty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</a:endParaRPr>
          </a:p>
          <a:p>
            <a:pPr marL="285750" lvl="0" indent="-285750" algn="just" defTabSz="914400">
              <a:buFont typeface="Wingdings" panose="05000000000000000000" pitchFamily="2" charset="2"/>
              <a:buChar char="ü"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Yapılan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araştırma sonucunda, öğretmenlerin problem kurmaya yönelik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olumlu görüşlere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sahip olmalarına rağmen, ders ortamlarında yapılan problem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kurma etkinliklerinin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çeşitlerinin sınırlı olduğu tespit edilmiştir. Dolayısıyla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öğretmenlerin farklı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 kurma etkinliklerine yönelik farkındalıkları geliştirilmelidir.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Bunun için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 kılavuz kitaplarında ve programda çeşitli konularda farklı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 kurma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etkinliklerinin teorik ve uygulama boyutlarına yönelik açıklamalara yer verilmelidir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Programda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yer verilmemesine rağmen, özellikle cebir öğrenme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alanında öğretmenlerin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sıklıkla problem kurma etkinliklerine yer vermeleri, bu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noktada düzenlemeler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yapılabileceğini düşündürebilir. Ayrıca geometri öğrenme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alanında problem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kurmanın önemine yönelik alan yazınındaki araştırma sonuçları dikkate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alınarak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programda, geometri öğrenme alanında da problem kurmayla ilgili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düzenlemeler yapılabilir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</a:t>
            </a:r>
            <a:endParaRPr kumimoji="0" lang="tr-TR" sz="180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774834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tr-TR" sz="3600" dirty="0">
                <a:latin typeface="Calibri" panose="020F0502020204030204" pitchFamily="34" charset="0"/>
              </a:rPr>
              <a:t>Matematik Dersinde </a:t>
            </a:r>
            <a:br>
              <a:rPr lang="tr-TR" sz="3600" dirty="0">
                <a:latin typeface="Calibri" panose="020F0502020204030204" pitchFamily="34" charset="0"/>
              </a:rPr>
            </a:br>
            <a:r>
              <a:rPr lang="tr-TR" sz="3600" dirty="0">
                <a:latin typeface="Calibri" panose="020F0502020204030204" pitchFamily="34" charset="0"/>
              </a:rPr>
              <a:t>Problem Kurmaya Yönelik </a:t>
            </a:r>
            <a:br>
              <a:rPr lang="tr-TR" sz="3600" dirty="0">
                <a:latin typeface="Calibri" panose="020F0502020204030204" pitchFamily="34" charset="0"/>
              </a:rPr>
            </a:br>
            <a:r>
              <a:rPr lang="tr-TR" sz="3600" dirty="0">
                <a:latin typeface="Calibri" panose="020F0502020204030204" pitchFamily="34" charset="0"/>
              </a:rPr>
              <a:t>Öğretmen Görüşleri Üzerine Nitel Bir Çalışma</a:t>
            </a:r>
            <a:endParaRPr lang="tr-TR" sz="3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396325"/>
          </a:xfrm>
        </p:spPr>
        <p:txBody>
          <a:bodyPr/>
          <a:lstStyle/>
          <a:p>
            <a:r>
              <a:rPr lang="tr-TR" dirty="0"/>
              <a:t>Cemalettin Işık, Tuğrul Kar</a:t>
            </a:r>
            <a:endParaRPr lang="tr-TR" dirty="0"/>
          </a:p>
        </p:txBody>
      </p:sp>
      <p:sp>
        <p:nvSpPr>
          <p:cNvPr id="4" name="Right Arrow 3">
            <a:hlinkClick r:id="" action="ppaction://hlinkshowjump?jump=endshow"/>
          </p:cNvPr>
          <p:cNvSpPr/>
          <p:nvPr/>
        </p:nvSpPr>
        <p:spPr>
          <a:xfrm>
            <a:off x="10213848" y="3218688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0322" y="4879461"/>
            <a:ext cx="8144134" cy="396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Sunu Hazırlama : www.mebders.com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3081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08" y="1829031"/>
            <a:ext cx="3382797" cy="39325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2</a:t>
            </a:r>
            <a:endParaRPr lang="en-US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16579" y="3292284"/>
            <a:ext cx="5751093" cy="1506742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Stoyanova ve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Ellerton problem kurmayı, matematiksel deneyimlere dayanan,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somut durumlardan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hareketle oluşturulan yorumların, anlamlı matematiksel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problemler haline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getirildiği bir süreç olarak tanımlamaktadır. 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16578" y="4913801"/>
            <a:ext cx="5751093" cy="133929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Bu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süreç, karşılaşılan durumu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keşfetmeye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ve incelemeye yönelik soruları ve yeni problemler üretmeyi içerir. 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6579" y="1823763"/>
            <a:ext cx="5751093" cy="135374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 kurma, matematik programlarının önemli bir bileşeni olarak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tanımlanmakta ve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matematiksel aktivitelerin merkezinde yer aldığı belirtilmektedir..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8987"/>
            <a:ext cx="1615671" cy="202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3758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35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0" accel="100000" fill="hold">
                                          <p:stCondLst>
                                            <p:cond delay="13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95833E-6 -4.81481E-6 L 3.95833E-6 0.00024 C 0.00299 -0.00069 0.00625 -0.00115 0.00937 -0.00162 C 0.0276 -0.00532 0.00546 -0.00115 0.0177 -0.00462 C 0.02252 -0.00601 0.03151 -0.00694 0.03567 -0.0074 C 0.04153 -0.01018 0.04023 -0.00995 0.04948 -0.01203 C 0.07929 -0.01898 0.04843 -0.01203 0.07057 -0.01643 C 0.07278 -0.01689 0.07487 -0.01759 0.07695 -0.01782 C 0.07968 -0.01851 0.08255 -0.01875 0.08528 -0.01944 C 0.08867 -0.0206 0.08971 -0.02083 0.09283 -0.02245 C 0.09453 -0.02337 0.09622 -0.02476 0.09804 -0.02523 C 0.10013 -0.02615 0.10234 -0.02615 0.10442 -0.02685 C 0.11927 -0.03217 0.10052 -0.02824 0.12031 -0.03125 C 0.12799 -0.03495 0.12448 -0.03356 0.13073 -0.03564 C 0.1319 -0.03657 0.13281 -0.03773 0.13398 -0.03888 C 0.13541 -0.03981 0.13997 -0.0412 0.14127 -0.04166 C 0.14466 -0.0449 0.14596 -0.04606 0.14987 -0.04907 C 0.15117 -0.05023 0.1526 -0.05138 0.15403 -0.05208 C 0.15533 -0.05277 0.15677 -0.053 0.1582 -0.05347 C 0.16185 -0.05648 0.16484 -0.06041 0.16875 -0.0625 C 0.17083 -0.06342 0.17317 -0.06412 0.17513 -0.06527 C 0.17994 -0.06898 0.18424 -0.07337 0.1888 -0.07731 C 0.19127 -0.07916 0.19388 -0.08125 0.19622 -0.0831 C 0.19987 -0.08611 0.20325 -0.08912 0.20677 -0.09189 C 0.20859 -0.09351 0.21041 -0.0949 0.21211 -0.09652 C 0.21419 -0.09837 0.21627 -0.10069 0.21849 -0.10231 C 0.22005 -0.1037 0.22213 -0.10416 0.22356 -0.10555 C 0.22552 -0.10694 0.22708 -0.10949 0.2289 -0.11134 C 0.24882 -0.12986 0.2276 -0.10902 0.24062 -0.12013 C 0.24388 -0.12314 0.24687 -0.12615 0.25013 -0.12916 C 0.25182 -0.13078 0.2539 -0.13148 0.25533 -0.13356 C 0.26458 -0.14652 0.25286 -0.13078 0.26158 -0.14074 C 0.26289 -0.14212 0.2638 -0.14398 0.26484 -0.14537 C 0.26627 -0.14699 0.26757 -0.14837 0.26901 -0.14976 C 0.27018 -0.15092 0.27122 -0.15162 0.27226 -0.15277 C 0.2733 -0.15416 0.27421 -0.15601 0.27539 -0.15717 C 0.27669 -0.15833 0.27838 -0.15879 0.27955 -0.16018 C 0.28151 -0.16226 0.28294 -0.1655 0.28489 -0.16759 C 0.28632 -0.16921 0.28789 -0.17037 0.28906 -0.17222 C 0.29062 -0.17384 0.29179 -0.17615 0.29336 -0.178 C 0.29492 -0.17986 0.29713 -0.18055 0.29869 -0.1824 C 0.30273 -0.1875 0.3069 -0.19259 0.31028 -0.19861 C 0.31276 -0.20324 0.31432 -0.20879 0.3177 -0.21203 C 0.32083 -0.21504 0.32122 -0.21504 0.32408 -0.21944 C 0.32513 -0.22129 0.32604 -0.22361 0.32708 -0.22523 C 0.32851 -0.22754 0.33007 -0.22916 0.33138 -0.23148 C 0.33229 -0.23263 0.33268 -0.23425 0.33346 -0.23587 C 0.33567 -0.23981 0.33802 -0.24351 0.33984 -0.24768 C 0.34375 -0.25671 0.34127 -0.25347 0.34622 -0.25787 C 0.34791 -0.26342 0.34935 -0.26921 0.35143 -0.2743 C 0.35234 -0.27662 0.3539 -0.278 0.35455 -0.28032 C 0.3552 -0.28194 0.35494 -0.28425 0.35573 -0.28611 C 0.35677 -0.28935 0.35989 -0.29513 0.35989 -0.2949 C 0.36028 -0.29675 0.36119 -0.30324 0.36198 -0.30555 C 0.3625 -0.30694 0.36341 -0.30833 0.36419 -0.30972 L 0.36627 -0.31875 C 0.36653 -0.32037 0.36653 -0.32199 0.36718 -0.32337 L 0.36927 -0.32615 C 0.37278 -0.34074 0.36718 -0.32013 0.37369 -0.33356 C 0.37448 -0.33518 0.37408 -0.33773 0.37461 -0.33958 C 0.37513 -0.34074 0.37617 -0.34143 0.37682 -0.34236 C 0.38294 -0.35393 0.37825 -0.34884 0.38424 -0.35439 C 0.3845 -0.35578 0.3845 -0.35763 0.38515 -0.35879 C 0.38606 -0.35972 0.38776 -0.35902 0.38841 -0.36018 C 0.38919 -0.3618 0.38958 -0.36597 0.38958 -0.36597 L 0.38958 -0.36597 L 0.38958 -0.36597 " pathEditMode="relative" rAng="0" ptsTypes="AAAAAAAAAAAAAAAAAAAAAAAAAAAAAAAAAAAAAAAAAAAAAAAAAAAAAAAAAAAAAAAAAAA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79" y="-1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500"/>
                            </p:stCondLst>
                            <p:childTnLst>
                              <p:par>
                                <p:cTn id="1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945 -0.36574 L 0.38945 -0.1157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500"/>
                            </p:stCondLst>
                            <p:childTnLst>
                              <p:par>
                                <p:cTn id="4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945 -0.11574 L 0.39257 0.0259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500"/>
                            </p:stCondLst>
                            <p:childTnLst>
                              <p:par>
                                <p:cTn id="47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08" y="1829031"/>
            <a:ext cx="3382797" cy="39325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Giriş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16577" y="3422049"/>
            <a:ext cx="5751093" cy="86612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Yapılan araştırmalarda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 kurabilen öğrencilerin, problem çözmede daha başarılı olduğu belirtilmektedir.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16577" y="4417941"/>
            <a:ext cx="5751093" cy="1511062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Bunun yanında problem kurma,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öğrencilerin verilen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bir duruma yönelik beceri, tutum ve kavramsal öğrenmeleri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hakkında öğretmenlere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fikir vermektedir. Dolayısıyla problem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kurma öğretmenler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açısından güçlü bir değerlendirme aracı olmaktadır.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6579" y="1823762"/>
            <a:ext cx="5751093" cy="1468521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Ders ortamlarında problem kurma etkinliklerine yer verilmesinin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öğrencilerin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muhakeme ve yaratıcılık becerilerini geliştirdiği, ders kitaplarına bağımlılıklarını azalttığı, kavramsal anlamalarını güçlendirdiği belirtilmektedir.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906" y="2137368"/>
            <a:ext cx="1615671" cy="202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5924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7.40741E-7 L 0.00404 0.2476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1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04 0.24768 L 0.00703 0.3807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" y="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08" y="1829031"/>
            <a:ext cx="3382797" cy="39325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4" name="Picture 13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15" name="Picture 14" descr="HD-ShadowShort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4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3497" y="50756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Giriş</a:t>
            </a:r>
            <a:endParaRPr kumimoji="0" lang="tr-TR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20" name="Right Arrow 19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16577" y="3422049"/>
            <a:ext cx="5751093" cy="866126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Yapılan araştırmalarda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problem kurabilen öğrencilerin, problem çözmede daha başarılı olduğu belirtilmektedir.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16577" y="4417941"/>
            <a:ext cx="5751093" cy="1511062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Bunun yanında problem kurma,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öğrencilerin verilen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 duruma yönelik beceri, tutum ve kavramsal öğrenmeleri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hakkında öğretmenlere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fikir vermektedir. Dolayısıyla problem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kurma öğretmenler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açısından güçlü bir değerlendirme aracı olmaktadır.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6579" y="1823762"/>
            <a:ext cx="5751093" cy="1468521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Ders ortamlarında problem kurma etkinliklerine yer verilmesinin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öğrencilerin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muhakeme ve yaratıcılık becerilerini geliştirdiği, ders kitaplarına bağımlılıklarını azalttığı, kavramsal anlamalarını güçlendirdiği belirtilmektedir.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906" y="2137368"/>
            <a:ext cx="1615671" cy="202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2296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7.40741E-7 L 0.00404 0.2476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1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04 0.24768 L 0.00703 0.3807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" y="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379" y="507568"/>
            <a:ext cx="10152979" cy="1080938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Calibri" panose="020F0502020204030204" pitchFamily="34" charset="0"/>
              </a:rPr>
              <a:t>Tablo 1. </a:t>
            </a:r>
            <a:r>
              <a:rPr lang="tr-TR" dirty="0" smtClean="0">
                <a:latin typeface="Calibri" panose="020F0502020204030204" pitchFamily="34" charset="0"/>
              </a:rPr>
              <a:t/>
            </a:r>
            <a:br>
              <a:rPr lang="tr-TR" dirty="0" smtClean="0">
                <a:latin typeface="Calibri" panose="020F0502020204030204" pitchFamily="34" charset="0"/>
              </a:rPr>
            </a:br>
            <a:r>
              <a:rPr lang="tr-TR" sz="2900" dirty="0" smtClean="0">
                <a:latin typeface="Calibri" panose="020F0502020204030204" pitchFamily="34" charset="0"/>
              </a:rPr>
              <a:t>Programda </a:t>
            </a:r>
            <a:r>
              <a:rPr lang="tr-TR" sz="2900" dirty="0">
                <a:latin typeface="Calibri" panose="020F0502020204030204" pitchFamily="34" charset="0"/>
              </a:rPr>
              <a:t>6-8. Sınıf Düzeylerine Ait Problem </a:t>
            </a:r>
            <a:r>
              <a:rPr lang="tr-TR" sz="2900" dirty="0" smtClean="0">
                <a:latin typeface="Calibri" panose="020F0502020204030204" pitchFamily="34" charset="0"/>
              </a:rPr>
              <a:t>Kurmayla İlgili </a:t>
            </a:r>
            <a:r>
              <a:rPr lang="tr-TR" sz="2900" dirty="0">
                <a:latin typeface="Calibri" panose="020F0502020204030204" pitchFamily="34" charset="0"/>
              </a:rPr>
              <a:t>Kazanımlar</a:t>
            </a:r>
            <a:endParaRPr lang="tr-TR" sz="2900" dirty="0">
              <a:latin typeface="Calibri" panose="020F0502020204030204" pitchFamily="34" charset="0"/>
            </a:endParaRP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79" y="2045744"/>
            <a:ext cx="6051006" cy="43832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161" y="2040138"/>
            <a:ext cx="5650669" cy="308490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399" y="5214839"/>
            <a:ext cx="5655431" cy="1027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357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379" y="507568"/>
            <a:ext cx="10152979" cy="1080938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Calibri" panose="020F0502020204030204" pitchFamily="34" charset="0"/>
              </a:rPr>
              <a:t>Tablo 1. </a:t>
            </a:r>
            <a:r>
              <a:rPr lang="tr-TR" dirty="0" smtClean="0">
                <a:latin typeface="Calibri" panose="020F0502020204030204" pitchFamily="34" charset="0"/>
              </a:rPr>
              <a:t/>
            </a:r>
            <a:br>
              <a:rPr lang="tr-TR" dirty="0" smtClean="0">
                <a:latin typeface="Calibri" panose="020F0502020204030204" pitchFamily="34" charset="0"/>
              </a:rPr>
            </a:br>
            <a:r>
              <a:rPr lang="tr-TR" sz="2900" dirty="0" smtClean="0">
                <a:latin typeface="Calibri" panose="020F0502020204030204" pitchFamily="34" charset="0"/>
              </a:rPr>
              <a:t>Programda </a:t>
            </a:r>
            <a:r>
              <a:rPr lang="tr-TR" sz="2900" dirty="0">
                <a:latin typeface="Calibri" panose="020F0502020204030204" pitchFamily="34" charset="0"/>
              </a:rPr>
              <a:t>6-8. Sınıf Düzeylerine Ait Problem </a:t>
            </a:r>
            <a:r>
              <a:rPr lang="tr-TR" sz="2900" dirty="0" smtClean="0">
                <a:latin typeface="Calibri" panose="020F0502020204030204" pitchFamily="34" charset="0"/>
              </a:rPr>
              <a:t>Kurmayla İlgili </a:t>
            </a:r>
            <a:r>
              <a:rPr lang="tr-TR" sz="2900" dirty="0">
                <a:latin typeface="Calibri" panose="020F0502020204030204" pitchFamily="34" charset="0"/>
              </a:rPr>
              <a:t>Kazanımlar</a:t>
            </a:r>
            <a:endParaRPr lang="tr-TR" sz="2900" dirty="0">
              <a:latin typeface="Calibri" panose="020F0502020204030204" pitchFamily="34" charset="0"/>
            </a:endParaRP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17858" y="4310623"/>
            <a:ext cx="7513719" cy="2378862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Matematik eğitimi araştırmalarında son yıllardaki gelişmeler göstermiştir ki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; aktif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sınıf ortamlarının oluşturulması ve öğrencilerin bilişsel düzeylerine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meydan okuyan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problemlerin kurulması öğrencilerin matematiksel becerilerini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geliştirmektedir. </a:t>
            </a: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Öğretmenlerin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ders ortamlarında ne söyledikleri, ne tür sorular sordukları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ne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tür yanıtlar bekledikleri ve öğrencileri ile nasıl iletişime geçtikleri,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öğrencilerin matematiksel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becerilerinin gelişiminde etkilidir.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6490" y="1851794"/>
            <a:ext cx="7513719" cy="2199508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Programda, 6. sınıfta geometri ve cebir, 7. sınıfta geometri, cebir ve olasılıkistatistik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8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sınıfta ise sayılar, geometri, cebir ve olasılık-istatistik öğrenme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alanlarında problem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kurmaya yönelik kazanımların doğrudan yer almadığı görülmektedir.</a:t>
            </a: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Programda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kazanımlara yönelik yapılacak olan problem kurma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etkinliklerinde vurgu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çözülmüş problemlerden hareketle benzer problemlerin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oluşturulmasına yapılmaktadır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96703" y="2035887"/>
            <a:ext cx="2186843" cy="258834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0756">
            <a:off x="2050125" y="4226365"/>
            <a:ext cx="2329249" cy="254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767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3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471" y="1797709"/>
            <a:ext cx="4247148" cy="493730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379" y="507568"/>
            <a:ext cx="10152979" cy="1080938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libri" panose="020F0502020204030204" pitchFamily="34" charset="0"/>
              </a:rPr>
              <a:t>Araştırma Grubu Ve Bulgular</a:t>
            </a:r>
            <a:endParaRPr lang="tr-TR" sz="2900" dirty="0">
              <a:latin typeface="Calibri" panose="020F0502020204030204" pitchFamily="34" charset="0"/>
            </a:endParaRP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12306" y="2089741"/>
            <a:ext cx="5979693" cy="3118950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lang="tr-TR" sz="2400" b="1" kern="0" dirty="0">
                <a:solidFill>
                  <a:schemeClr val="bg2"/>
                </a:solidFill>
                <a:latin typeface="Calibri" panose="020F0502020204030204"/>
              </a:rPr>
              <a:t>Bulgular</a:t>
            </a: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Çalışmaya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katılan öğretmenlerin “Ders ortamlarında problem kurma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etkinliklerine yer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verilmesi hakkında ne düşünüyorsunuz?” sorusuna ait görüşleri, iki öğretmen ve öğrenci teması altında toplanmıştır. 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Öğretmenlerin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, problem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kurmanın öğrenci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üzerindeki etkisine yönelik görüşleri, ilişkilendirme, ilgi ve kavramsal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anlama kategorileri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altında toplanmıştır. Bu kategorilere ait kodlar Tablo 2’de verilmiştir.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4738" y="2089741"/>
            <a:ext cx="5582653" cy="3118950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tr-T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Grubu</a:t>
            </a:r>
          </a:p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çalışma, Erzurum il merkezinde görev yapan üçü erkek üçü bayan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olmak üzere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6 ilköğretim matematik öğretmeni ile 2010-2011 eğitim-öğretim yılı ikinci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döneminde yürütülmüştür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Çalışmaya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katılan öğretmenlerin görev süreleri iki ile sekiz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yıl arasında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değişim göstermektedir. Çalışmaya katılan öğretmenler ölçüt örnekleme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yöntemine göre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seçilmiştir.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868" y="5411043"/>
            <a:ext cx="5476875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1440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0756" flipH="1">
            <a:off x="4598345" y="4790089"/>
            <a:ext cx="1409079" cy="1625489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379" y="507568"/>
            <a:ext cx="10152979" cy="1080938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libri" panose="020F0502020204030204" pitchFamily="34" charset="0"/>
              </a:rPr>
              <a:t>Araştırma Grubu Ve Bulgular</a:t>
            </a:r>
            <a:endParaRPr lang="tr-TR" sz="2900" dirty="0">
              <a:latin typeface="Calibri" panose="020F0502020204030204" pitchFamily="34" charset="0"/>
            </a:endParaRP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902" y="2293328"/>
            <a:ext cx="3790350" cy="3809908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Öğretmenler, ilişkilendirme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kategorisinde problem kurmanın matematiği,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günlük hayat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durumları ile ilişkilendirdiğini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vurgulamaktadırlar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Böylece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 kurma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etkinlikleri ile öğrendiklerimiz ne işimize yarayacak? Şeklindeki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soruların önüne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geçilebildiğini belirtmektedirler. Bu duruma yönelik iki öğretmen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tarafından belirtilen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görüşler şu şekildedir;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37" y="4833364"/>
            <a:ext cx="1516696" cy="1643098"/>
          </a:xfrm>
          <a:prstGeom prst="rect">
            <a:avLst/>
          </a:prstGeom>
        </p:spPr>
      </p:pic>
      <p:sp>
        <p:nvSpPr>
          <p:cNvPr id="17" name="Freeform 16"/>
          <p:cNvSpPr>
            <a:spLocks/>
          </p:cNvSpPr>
          <p:nvPr/>
        </p:nvSpPr>
        <p:spPr bwMode="auto">
          <a:xfrm>
            <a:off x="3843252" y="2203575"/>
            <a:ext cx="4176569" cy="1986285"/>
          </a:xfrm>
          <a:custGeom>
            <a:avLst/>
            <a:gdLst>
              <a:gd name="T0" fmla="*/ 1240 w 2480"/>
              <a:gd name="T1" fmla="*/ 0 h 1090"/>
              <a:gd name="T2" fmla="*/ 1369 w 2480"/>
              <a:gd name="T3" fmla="*/ 6 h 1090"/>
              <a:gd name="T4" fmla="*/ 1494 w 2480"/>
              <a:gd name="T5" fmla="*/ 24 h 1090"/>
              <a:gd name="T6" fmla="*/ 1614 w 2480"/>
              <a:gd name="T7" fmla="*/ 53 h 1090"/>
              <a:gd name="T8" fmla="*/ 1731 w 2480"/>
              <a:gd name="T9" fmla="*/ 94 h 1090"/>
              <a:gd name="T10" fmla="*/ 1843 w 2480"/>
              <a:gd name="T11" fmla="*/ 145 h 1090"/>
              <a:gd name="T12" fmla="*/ 1950 w 2480"/>
              <a:gd name="T13" fmla="*/ 205 h 1090"/>
              <a:gd name="T14" fmla="*/ 2049 w 2480"/>
              <a:gd name="T15" fmla="*/ 275 h 1090"/>
              <a:gd name="T16" fmla="*/ 2141 w 2480"/>
              <a:gd name="T17" fmla="*/ 353 h 1090"/>
              <a:gd name="T18" fmla="*/ 2227 w 2480"/>
              <a:gd name="T19" fmla="*/ 439 h 1090"/>
              <a:gd name="T20" fmla="*/ 2303 w 2480"/>
              <a:gd name="T21" fmla="*/ 533 h 1090"/>
              <a:gd name="T22" fmla="*/ 2371 w 2480"/>
              <a:gd name="T23" fmla="*/ 632 h 1090"/>
              <a:gd name="T24" fmla="*/ 2429 w 2480"/>
              <a:gd name="T25" fmla="*/ 739 h 1090"/>
              <a:gd name="T26" fmla="*/ 2480 w 2480"/>
              <a:gd name="T27" fmla="*/ 850 h 1090"/>
              <a:gd name="T28" fmla="*/ 1860 w 2480"/>
              <a:gd name="T29" fmla="*/ 1090 h 1090"/>
              <a:gd name="T30" fmla="*/ 1827 w 2480"/>
              <a:gd name="T31" fmla="*/ 1016 h 1090"/>
              <a:gd name="T32" fmla="*/ 1786 w 2480"/>
              <a:gd name="T33" fmla="*/ 950 h 1090"/>
              <a:gd name="T34" fmla="*/ 1737 w 2480"/>
              <a:gd name="T35" fmla="*/ 887 h 1090"/>
              <a:gd name="T36" fmla="*/ 1681 w 2480"/>
              <a:gd name="T37" fmla="*/ 831 h 1090"/>
              <a:gd name="T38" fmla="*/ 1620 w 2480"/>
              <a:gd name="T39" fmla="*/ 782 h 1090"/>
              <a:gd name="T40" fmla="*/ 1552 w 2480"/>
              <a:gd name="T41" fmla="*/ 741 h 1090"/>
              <a:gd name="T42" fmla="*/ 1480 w 2480"/>
              <a:gd name="T43" fmla="*/ 708 h 1090"/>
              <a:gd name="T44" fmla="*/ 1404 w 2480"/>
              <a:gd name="T45" fmla="*/ 685 h 1090"/>
              <a:gd name="T46" fmla="*/ 1324 w 2480"/>
              <a:gd name="T47" fmla="*/ 669 h 1090"/>
              <a:gd name="T48" fmla="*/ 1240 w 2480"/>
              <a:gd name="T49" fmla="*/ 663 h 1090"/>
              <a:gd name="T50" fmla="*/ 1156 w 2480"/>
              <a:gd name="T51" fmla="*/ 669 h 1090"/>
              <a:gd name="T52" fmla="*/ 1076 w 2480"/>
              <a:gd name="T53" fmla="*/ 685 h 1090"/>
              <a:gd name="T54" fmla="*/ 998 w 2480"/>
              <a:gd name="T55" fmla="*/ 708 h 1090"/>
              <a:gd name="T56" fmla="*/ 926 w 2480"/>
              <a:gd name="T57" fmla="*/ 741 h 1090"/>
              <a:gd name="T58" fmla="*/ 860 w 2480"/>
              <a:gd name="T59" fmla="*/ 782 h 1090"/>
              <a:gd name="T60" fmla="*/ 798 w 2480"/>
              <a:gd name="T61" fmla="*/ 831 h 1090"/>
              <a:gd name="T62" fmla="*/ 743 w 2480"/>
              <a:gd name="T63" fmla="*/ 887 h 1090"/>
              <a:gd name="T64" fmla="*/ 694 w 2480"/>
              <a:gd name="T65" fmla="*/ 950 h 1090"/>
              <a:gd name="T66" fmla="*/ 653 w 2480"/>
              <a:gd name="T67" fmla="*/ 1016 h 1090"/>
              <a:gd name="T68" fmla="*/ 620 w 2480"/>
              <a:gd name="T69" fmla="*/ 1090 h 1090"/>
              <a:gd name="T70" fmla="*/ 0 w 2480"/>
              <a:gd name="T71" fmla="*/ 850 h 1090"/>
              <a:gd name="T72" fmla="*/ 49 w 2480"/>
              <a:gd name="T73" fmla="*/ 739 h 1090"/>
              <a:gd name="T74" fmla="*/ 107 w 2480"/>
              <a:gd name="T75" fmla="*/ 632 h 1090"/>
              <a:gd name="T76" fmla="*/ 176 w 2480"/>
              <a:gd name="T77" fmla="*/ 533 h 1090"/>
              <a:gd name="T78" fmla="*/ 254 w 2480"/>
              <a:gd name="T79" fmla="*/ 439 h 1090"/>
              <a:gd name="T80" fmla="*/ 337 w 2480"/>
              <a:gd name="T81" fmla="*/ 353 h 1090"/>
              <a:gd name="T82" fmla="*/ 431 w 2480"/>
              <a:gd name="T83" fmla="*/ 275 h 1090"/>
              <a:gd name="T84" fmla="*/ 530 w 2480"/>
              <a:gd name="T85" fmla="*/ 205 h 1090"/>
              <a:gd name="T86" fmla="*/ 636 w 2480"/>
              <a:gd name="T87" fmla="*/ 145 h 1090"/>
              <a:gd name="T88" fmla="*/ 747 w 2480"/>
              <a:gd name="T89" fmla="*/ 94 h 1090"/>
              <a:gd name="T90" fmla="*/ 864 w 2480"/>
              <a:gd name="T91" fmla="*/ 53 h 1090"/>
              <a:gd name="T92" fmla="*/ 985 w 2480"/>
              <a:gd name="T93" fmla="*/ 24 h 1090"/>
              <a:gd name="T94" fmla="*/ 1111 w 2480"/>
              <a:gd name="T95" fmla="*/ 6 h 1090"/>
              <a:gd name="T96" fmla="*/ 1240 w 2480"/>
              <a:gd name="T97" fmla="*/ 0 h 10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480" h="1090">
                <a:moveTo>
                  <a:pt x="1240" y="0"/>
                </a:moveTo>
                <a:lnTo>
                  <a:pt x="1369" y="6"/>
                </a:lnTo>
                <a:lnTo>
                  <a:pt x="1494" y="24"/>
                </a:lnTo>
                <a:lnTo>
                  <a:pt x="1614" y="53"/>
                </a:lnTo>
                <a:lnTo>
                  <a:pt x="1731" y="94"/>
                </a:lnTo>
                <a:lnTo>
                  <a:pt x="1843" y="145"/>
                </a:lnTo>
                <a:lnTo>
                  <a:pt x="1950" y="205"/>
                </a:lnTo>
                <a:lnTo>
                  <a:pt x="2049" y="275"/>
                </a:lnTo>
                <a:lnTo>
                  <a:pt x="2141" y="353"/>
                </a:lnTo>
                <a:lnTo>
                  <a:pt x="2227" y="439"/>
                </a:lnTo>
                <a:lnTo>
                  <a:pt x="2303" y="533"/>
                </a:lnTo>
                <a:lnTo>
                  <a:pt x="2371" y="632"/>
                </a:lnTo>
                <a:lnTo>
                  <a:pt x="2429" y="739"/>
                </a:lnTo>
                <a:lnTo>
                  <a:pt x="2480" y="850"/>
                </a:lnTo>
                <a:lnTo>
                  <a:pt x="1860" y="1090"/>
                </a:lnTo>
                <a:lnTo>
                  <a:pt x="1827" y="1016"/>
                </a:lnTo>
                <a:lnTo>
                  <a:pt x="1786" y="950"/>
                </a:lnTo>
                <a:lnTo>
                  <a:pt x="1737" y="887"/>
                </a:lnTo>
                <a:lnTo>
                  <a:pt x="1681" y="831"/>
                </a:lnTo>
                <a:lnTo>
                  <a:pt x="1620" y="782"/>
                </a:lnTo>
                <a:lnTo>
                  <a:pt x="1552" y="741"/>
                </a:lnTo>
                <a:lnTo>
                  <a:pt x="1480" y="708"/>
                </a:lnTo>
                <a:lnTo>
                  <a:pt x="1404" y="685"/>
                </a:lnTo>
                <a:lnTo>
                  <a:pt x="1324" y="669"/>
                </a:lnTo>
                <a:lnTo>
                  <a:pt x="1240" y="663"/>
                </a:lnTo>
                <a:lnTo>
                  <a:pt x="1156" y="669"/>
                </a:lnTo>
                <a:lnTo>
                  <a:pt x="1076" y="685"/>
                </a:lnTo>
                <a:lnTo>
                  <a:pt x="998" y="708"/>
                </a:lnTo>
                <a:lnTo>
                  <a:pt x="926" y="741"/>
                </a:lnTo>
                <a:lnTo>
                  <a:pt x="860" y="782"/>
                </a:lnTo>
                <a:lnTo>
                  <a:pt x="798" y="831"/>
                </a:lnTo>
                <a:lnTo>
                  <a:pt x="743" y="887"/>
                </a:lnTo>
                <a:lnTo>
                  <a:pt x="694" y="950"/>
                </a:lnTo>
                <a:lnTo>
                  <a:pt x="653" y="1016"/>
                </a:lnTo>
                <a:lnTo>
                  <a:pt x="620" y="1090"/>
                </a:lnTo>
                <a:lnTo>
                  <a:pt x="0" y="850"/>
                </a:lnTo>
                <a:lnTo>
                  <a:pt x="49" y="739"/>
                </a:lnTo>
                <a:lnTo>
                  <a:pt x="107" y="632"/>
                </a:lnTo>
                <a:lnTo>
                  <a:pt x="176" y="533"/>
                </a:lnTo>
                <a:lnTo>
                  <a:pt x="254" y="439"/>
                </a:lnTo>
                <a:lnTo>
                  <a:pt x="337" y="353"/>
                </a:lnTo>
                <a:lnTo>
                  <a:pt x="431" y="275"/>
                </a:lnTo>
                <a:lnTo>
                  <a:pt x="530" y="205"/>
                </a:lnTo>
                <a:lnTo>
                  <a:pt x="636" y="145"/>
                </a:lnTo>
                <a:lnTo>
                  <a:pt x="747" y="94"/>
                </a:lnTo>
                <a:lnTo>
                  <a:pt x="864" y="53"/>
                </a:lnTo>
                <a:lnTo>
                  <a:pt x="985" y="24"/>
                </a:lnTo>
                <a:lnTo>
                  <a:pt x="1111" y="6"/>
                </a:lnTo>
                <a:lnTo>
                  <a:pt x="124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234376" y="2113946"/>
            <a:ext cx="3790350" cy="380990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Çocukların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öncelikle yaşadıkları en büyük sıkıntı, günlük hayatta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biz matematiği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nerde kullanıyoruz şeklindedir. Şimdi problem kurma zaten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bence buradan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yola çıkarak daha fazla önemli oluyor. Çocuk diyor ki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öğretmenimbunu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öğreniyoruz ama bu benim ne işime yarayacak. O halde ne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yapmamız gerekiyor… yani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çocuğun işte günlük hayattan onu kullanabileceği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problemler üretmemiz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gerekiyor.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3081947" y="3510324"/>
            <a:ext cx="5514221" cy="2886374"/>
            <a:chOff x="3081947" y="3510324"/>
            <a:chExt cx="5514221" cy="2886374"/>
          </a:xfrm>
        </p:grpSpPr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5822658" y="3510324"/>
              <a:ext cx="2773510" cy="1501558"/>
            </a:xfrm>
            <a:custGeom>
              <a:avLst/>
              <a:gdLst>
                <a:gd name="T0" fmla="*/ 1522 w 1522"/>
                <a:gd name="T1" fmla="*/ 0 h 825"/>
                <a:gd name="T2" fmla="*/ 89 w 1522"/>
                <a:gd name="T3" fmla="*/ 819 h 825"/>
                <a:gd name="T4" fmla="*/ 66 w 1522"/>
                <a:gd name="T5" fmla="*/ 825 h 825"/>
                <a:gd name="T6" fmla="*/ 42 w 1522"/>
                <a:gd name="T7" fmla="*/ 823 h 825"/>
                <a:gd name="T8" fmla="*/ 21 w 1522"/>
                <a:gd name="T9" fmla="*/ 811 h 825"/>
                <a:gd name="T10" fmla="*/ 5 w 1522"/>
                <a:gd name="T11" fmla="*/ 792 h 825"/>
                <a:gd name="T12" fmla="*/ 0 w 1522"/>
                <a:gd name="T13" fmla="*/ 772 h 825"/>
                <a:gd name="T14" fmla="*/ 0 w 1522"/>
                <a:gd name="T15" fmla="*/ 753 h 825"/>
                <a:gd name="T16" fmla="*/ 5 w 1522"/>
                <a:gd name="T17" fmla="*/ 735 h 825"/>
                <a:gd name="T18" fmla="*/ 15 w 1522"/>
                <a:gd name="T19" fmla="*/ 719 h 825"/>
                <a:gd name="T20" fmla="*/ 31 w 1522"/>
                <a:gd name="T21" fmla="*/ 708 h 825"/>
                <a:gd name="T22" fmla="*/ 1522 w 1522"/>
                <a:gd name="T23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22" h="825">
                  <a:moveTo>
                    <a:pt x="1522" y="0"/>
                  </a:moveTo>
                  <a:lnTo>
                    <a:pt x="89" y="819"/>
                  </a:lnTo>
                  <a:lnTo>
                    <a:pt x="66" y="825"/>
                  </a:lnTo>
                  <a:lnTo>
                    <a:pt x="42" y="823"/>
                  </a:lnTo>
                  <a:lnTo>
                    <a:pt x="21" y="811"/>
                  </a:lnTo>
                  <a:lnTo>
                    <a:pt x="5" y="792"/>
                  </a:lnTo>
                  <a:lnTo>
                    <a:pt x="0" y="772"/>
                  </a:lnTo>
                  <a:lnTo>
                    <a:pt x="0" y="753"/>
                  </a:lnTo>
                  <a:lnTo>
                    <a:pt x="5" y="735"/>
                  </a:lnTo>
                  <a:lnTo>
                    <a:pt x="15" y="719"/>
                  </a:lnTo>
                  <a:lnTo>
                    <a:pt x="31" y="708"/>
                  </a:lnTo>
                  <a:lnTo>
                    <a:pt x="1522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 flipH="1" flipV="1">
              <a:off x="3081947" y="4895140"/>
              <a:ext cx="2773510" cy="1501558"/>
            </a:xfrm>
            <a:custGeom>
              <a:avLst/>
              <a:gdLst>
                <a:gd name="T0" fmla="*/ 1522 w 1522"/>
                <a:gd name="T1" fmla="*/ 0 h 825"/>
                <a:gd name="T2" fmla="*/ 89 w 1522"/>
                <a:gd name="T3" fmla="*/ 819 h 825"/>
                <a:gd name="T4" fmla="*/ 66 w 1522"/>
                <a:gd name="T5" fmla="*/ 825 h 825"/>
                <a:gd name="T6" fmla="*/ 42 w 1522"/>
                <a:gd name="T7" fmla="*/ 823 h 825"/>
                <a:gd name="T8" fmla="*/ 21 w 1522"/>
                <a:gd name="T9" fmla="*/ 811 h 825"/>
                <a:gd name="T10" fmla="*/ 5 w 1522"/>
                <a:gd name="T11" fmla="*/ 792 h 825"/>
                <a:gd name="T12" fmla="*/ 0 w 1522"/>
                <a:gd name="T13" fmla="*/ 772 h 825"/>
                <a:gd name="T14" fmla="*/ 0 w 1522"/>
                <a:gd name="T15" fmla="*/ 753 h 825"/>
                <a:gd name="T16" fmla="*/ 5 w 1522"/>
                <a:gd name="T17" fmla="*/ 735 h 825"/>
                <a:gd name="T18" fmla="*/ 15 w 1522"/>
                <a:gd name="T19" fmla="*/ 719 h 825"/>
                <a:gd name="T20" fmla="*/ 31 w 1522"/>
                <a:gd name="T21" fmla="*/ 708 h 825"/>
                <a:gd name="T22" fmla="*/ 1522 w 1522"/>
                <a:gd name="T23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22" h="825">
                  <a:moveTo>
                    <a:pt x="1522" y="0"/>
                  </a:moveTo>
                  <a:lnTo>
                    <a:pt x="89" y="819"/>
                  </a:lnTo>
                  <a:lnTo>
                    <a:pt x="66" y="825"/>
                  </a:lnTo>
                  <a:lnTo>
                    <a:pt x="42" y="823"/>
                  </a:lnTo>
                  <a:lnTo>
                    <a:pt x="21" y="811"/>
                  </a:lnTo>
                  <a:lnTo>
                    <a:pt x="5" y="792"/>
                  </a:lnTo>
                  <a:lnTo>
                    <a:pt x="0" y="772"/>
                  </a:lnTo>
                  <a:lnTo>
                    <a:pt x="0" y="753"/>
                  </a:lnTo>
                  <a:lnTo>
                    <a:pt x="5" y="735"/>
                  </a:lnTo>
                  <a:lnTo>
                    <a:pt x="15" y="719"/>
                  </a:lnTo>
                  <a:lnTo>
                    <a:pt x="31" y="708"/>
                  </a:lnTo>
                  <a:lnTo>
                    <a:pt x="1522" y="0"/>
                  </a:lnTo>
                  <a:close/>
                </a:path>
              </a:pathLst>
            </a:custGeom>
            <a:no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560809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440000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440000">
                                      <p:cBhvr>
                                        <p:cTn id="13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" y="172458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002" y="172557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3176" y="36394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9003" y="36394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10732631" y="507567"/>
            <a:ext cx="1154151" cy="109078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379" y="507568"/>
            <a:ext cx="10152979" cy="1080938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libri" panose="020F0502020204030204" pitchFamily="34" charset="0"/>
              </a:rPr>
              <a:t>Araştırma Grubu Ve Bulgular</a:t>
            </a:r>
            <a:endParaRPr lang="tr-TR" sz="2900" dirty="0">
              <a:latin typeface="Calibri" panose="020F0502020204030204" pitchFamily="34" charset="0"/>
            </a:endParaRPr>
          </a:p>
        </p:txBody>
      </p:sp>
      <p:sp>
        <p:nvSpPr>
          <p:cNvPr id="6" name="Right Arrow 5">
            <a:hlinkClick r:id="" action="ppaction://hlinkshowjump?jump=nextslide"/>
          </p:cNvPr>
          <p:cNvSpPr/>
          <p:nvPr/>
        </p:nvSpPr>
        <p:spPr>
          <a:xfrm>
            <a:off x="10930618" y="805721"/>
            <a:ext cx="978408" cy="4846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902" y="2293327"/>
            <a:ext cx="3790350" cy="3975125"/>
          </a:xfrm>
          <a:prstGeom prst="rect">
            <a:avLst/>
          </a:prstGeom>
          <a:solidFill>
            <a:srgbClr val="E5E6DA"/>
          </a:solidFill>
          <a:ln w="12700" cap="flat" cmpd="sng" algn="ctr">
            <a:noFill/>
            <a:prstDash val="solid"/>
            <a:miter lim="800000"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Öğretmenler ilgi kategorisinde problem kurmanın, öğrencilerin konuya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yönelik dikkatlerini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çekmede, motivasyonlarını arttırmada önemli bir etkinlik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olduğunu vurgulamaktadırlar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</a:t>
            </a:r>
            <a:endParaRPr lang="tr-TR" kern="0" dirty="0" smtClean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Matematiksel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kavramlara yönelik kurulan problemlerin,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konuları hikayeleştirdiği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böylece derslerin daha ilgi çekici ve eğlenceli hale geldiği belirtilmektedir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. Bu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duruma yönelik öğretmenler tarafından belirtilen görüşler şu şekildedir;</a:t>
            </a:r>
            <a:r>
              <a:rPr kumimoji="0" lang="tr-TR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C4743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184042" y="2650993"/>
            <a:ext cx="3790350" cy="271941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914400"/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Eğer öğrencinin geçmişteki alt yapısı sağlamsa, ön bilgileri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yeterliyse öğrenciler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için daha zevkli hale geliyor ders. </a:t>
            </a:r>
          </a:p>
          <a:p>
            <a:pPr lvl="0" algn="just" defTabSz="914400"/>
            <a:endParaRPr lang="tr-TR" kern="0" dirty="0">
              <a:solidFill>
                <a:srgbClr val="3C4743">
                  <a:lumMod val="50000"/>
                </a:srgbClr>
              </a:solidFill>
              <a:latin typeface="Calibri" panose="020F0502020204030204"/>
            </a:endParaRPr>
          </a:p>
          <a:p>
            <a:pPr lvl="0" algn="just" defTabSz="914400"/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	Problem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kurma etkinlikleri konuyu hikayeleştirdiği için </a:t>
            </a:r>
            <a:r>
              <a:rPr lang="tr-TR" kern="0" dirty="0" smtClean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öğrencilerin ilgisini </a:t>
            </a:r>
            <a:r>
              <a:rPr lang="tr-TR" kern="0" dirty="0">
                <a:solidFill>
                  <a:srgbClr val="3C4743">
                    <a:lumMod val="50000"/>
                  </a:srgbClr>
                </a:solidFill>
                <a:latin typeface="Calibri" panose="020F0502020204030204"/>
              </a:rPr>
              <a:t>çekmektedir.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rgbClr val="3C4743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0756" flipH="1">
            <a:off x="4598345" y="4790089"/>
            <a:ext cx="1409079" cy="16254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437" y="4833364"/>
            <a:ext cx="1516696" cy="1643098"/>
          </a:xfrm>
          <a:prstGeom prst="rect">
            <a:avLst/>
          </a:prstGeom>
        </p:spPr>
      </p:pic>
      <p:sp>
        <p:nvSpPr>
          <p:cNvPr id="23" name="Freeform 22"/>
          <p:cNvSpPr>
            <a:spLocks/>
          </p:cNvSpPr>
          <p:nvPr/>
        </p:nvSpPr>
        <p:spPr bwMode="auto">
          <a:xfrm>
            <a:off x="3843252" y="2203575"/>
            <a:ext cx="4176569" cy="1986285"/>
          </a:xfrm>
          <a:custGeom>
            <a:avLst/>
            <a:gdLst>
              <a:gd name="T0" fmla="*/ 1240 w 2480"/>
              <a:gd name="T1" fmla="*/ 0 h 1090"/>
              <a:gd name="T2" fmla="*/ 1369 w 2480"/>
              <a:gd name="T3" fmla="*/ 6 h 1090"/>
              <a:gd name="T4" fmla="*/ 1494 w 2480"/>
              <a:gd name="T5" fmla="*/ 24 h 1090"/>
              <a:gd name="T6" fmla="*/ 1614 w 2480"/>
              <a:gd name="T7" fmla="*/ 53 h 1090"/>
              <a:gd name="T8" fmla="*/ 1731 w 2480"/>
              <a:gd name="T9" fmla="*/ 94 h 1090"/>
              <a:gd name="T10" fmla="*/ 1843 w 2480"/>
              <a:gd name="T11" fmla="*/ 145 h 1090"/>
              <a:gd name="T12" fmla="*/ 1950 w 2480"/>
              <a:gd name="T13" fmla="*/ 205 h 1090"/>
              <a:gd name="T14" fmla="*/ 2049 w 2480"/>
              <a:gd name="T15" fmla="*/ 275 h 1090"/>
              <a:gd name="T16" fmla="*/ 2141 w 2480"/>
              <a:gd name="T17" fmla="*/ 353 h 1090"/>
              <a:gd name="T18" fmla="*/ 2227 w 2480"/>
              <a:gd name="T19" fmla="*/ 439 h 1090"/>
              <a:gd name="T20" fmla="*/ 2303 w 2480"/>
              <a:gd name="T21" fmla="*/ 533 h 1090"/>
              <a:gd name="T22" fmla="*/ 2371 w 2480"/>
              <a:gd name="T23" fmla="*/ 632 h 1090"/>
              <a:gd name="T24" fmla="*/ 2429 w 2480"/>
              <a:gd name="T25" fmla="*/ 739 h 1090"/>
              <a:gd name="T26" fmla="*/ 2480 w 2480"/>
              <a:gd name="T27" fmla="*/ 850 h 1090"/>
              <a:gd name="T28" fmla="*/ 1860 w 2480"/>
              <a:gd name="T29" fmla="*/ 1090 h 1090"/>
              <a:gd name="T30" fmla="*/ 1827 w 2480"/>
              <a:gd name="T31" fmla="*/ 1016 h 1090"/>
              <a:gd name="T32" fmla="*/ 1786 w 2480"/>
              <a:gd name="T33" fmla="*/ 950 h 1090"/>
              <a:gd name="T34" fmla="*/ 1737 w 2480"/>
              <a:gd name="T35" fmla="*/ 887 h 1090"/>
              <a:gd name="T36" fmla="*/ 1681 w 2480"/>
              <a:gd name="T37" fmla="*/ 831 h 1090"/>
              <a:gd name="T38" fmla="*/ 1620 w 2480"/>
              <a:gd name="T39" fmla="*/ 782 h 1090"/>
              <a:gd name="T40" fmla="*/ 1552 w 2480"/>
              <a:gd name="T41" fmla="*/ 741 h 1090"/>
              <a:gd name="T42" fmla="*/ 1480 w 2480"/>
              <a:gd name="T43" fmla="*/ 708 h 1090"/>
              <a:gd name="T44" fmla="*/ 1404 w 2480"/>
              <a:gd name="T45" fmla="*/ 685 h 1090"/>
              <a:gd name="T46" fmla="*/ 1324 w 2480"/>
              <a:gd name="T47" fmla="*/ 669 h 1090"/>
              <a:gd name="T48" fmla="*/ 1240 w 2480"/>
              <a:gd name="T49" fmla="*/ 663 h 1090"/>
              <a:gd name="T50" fmla="*/ 1156 w 2480"/>
              <a:gd name="T51" fmla="*/ 669 h 1090"/>
              <a:gd name="T52" fmla="*/ 1076 w 2480"/>
              <a:gd name="T53" fmla="*/ 685 h 1090"/>
              <a:gd name="T54" fmla="*/ 998 w 2480"/>
              <a:gd name="T55" fmla="*/ 708 h 1090"/>
              <a:gd name="T56" fmla="*/ 926 w 2480"/>
              <a:gd name="T57" fmla="*/ 741 h 1090"/>
              <a:gd name="T58" fmla="*/ 860 w 2480"/>
              <a:gd name="T59" fmla="*/ 782 h 1090"/>
              <a:gd name="T60" fmla="*/ 798 w 2480"/>
              <a:gd name="T61" fmla="*/ 831 h 1090"/>
              <a:gd name="T62" fmla="*/ 743 w 2480"/>
              <a:gd name="T63" fmla="*/ 887 h 1090"/>
              <a:gd name="T64" fmla="*/ 694 w 2480"/>
              <a:gd name="T65" fmla="*/ 950 h 1090"/>
              <a:gd name="T66" fmla="*/ 653 w 2480"/>
              <a:gd name="T67" fmla="*/ 1016 h 1090"/>
              <a:gd name="T68" fmla="*/ 620 w 2480"/>
              <a:gd name="T69" fmla="*/ 1090 h 1090"/>
              <a:gd name="T70" fmla="*/ 0 w 2480"/>
              <a:gd name="T71" fmla="*/ 850 h 1090"/>
              <a:gd name="T72" fmla="*/ 49 w 2480"/>
              <a:gd name="T73" fmla="*/ 739 h 1090"/>
              <a:gd name="T74" fmla="*/ 107 w 2480"/>
              <a:gd name="T75" fmla="*/ 632 h 1090"/>
              <a:gd name="T76" fmla="*/ 176 w 2480"/>
              <a:gd name="T77" fmla="*/ 533 h 1090"/>
              <a:gd name="T78" fmla="*/ 254 w 2480"/>
              <a:gd name="T79" fmla="*/ 439 h 1090"/>
              <a:gd name="T80" fmla="*/ 337 w 2480"/>
              <a:gd name="T81" fmla="*/ 353 h 1090"/>
              <a:gd name="T82" fmla="*/ 431 w 2480"/>
              <a:gd name="T83" fmla="*/ 275 h 1090"/>
              <a:gd name="T84" fmla="*/ 530 w 2480"/>
              <a:gd name="T85" fmla="*/ 205 h 1090"/>
              <a:gd name="T86" fmla="*/ 636 w 2480"/>
              <a:gd name="T87" fmla="*/ 145 h 1090"/>
              <a:gd name="T88" fmla="*/ 747 w 2480"/>
              <a:gd name="T89" fmla="*/ 94 h 1090"/>
              <a:gd name="T90" fmla="*/ 864 w 2480"/>
              <a:gd name="T91" fmla="*/ 53 h 1090"/>
              <a:gd name="T92" fmla="*/ 985 w 2480"/>
              <a:gd name="T93" fmla="*/ 24 h 1090"/>
              <a:gd name="T94" fmla="*/ 1111 w 2480"/>
              <a:gd name="T95" fmla="*/ 6 h 1090"/>
              <a:gd name="T96" fmla="*/ 1240 w 2480"/>
              <a:gd name="T97" fmla="*/ 0 h 10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480" h="1090">
                <a:moveTo>
                  <a:pt x="1240" y="0"/>
                </a:moveTo>
                <a:lnTo>
                  <a:pt x="1369" y="6"/>
                </a:lnTo>
                <a:lnTo>
                  <a:pt x="1494" y="24"/>
                </a:lnTo>
                <a:lnTo>
                  <a:pt x="1614" y="53"/>
                </a:lnTo>
                <a:lnTo>
                  <a:pt x="1731" y="94"/>
                </a:lnTo>
                <a:lnTo>
                  <a:pt x="1843" y="145"/>
                </a:lnTo>
                <a:lnTo>
                  <a:pt x="1950" y="205"/>
                </a:lnTo>
                <a:lnTo>
                  <a:pt x="2049" y="275"/>
                </a:lnTo>
                <a:lnTo>
                  <a:pt x="2141" y="353"/>
                </a:lnTo>
                <a:lnTo>
                  <a:pt x="2227" y="439"/>
                </a:lnTo>
                <a:lnTo>
                  <a:pt x="2303" y="533"/>
                </a:lnTo>
                <a:lnTo>
                  <a:pt x="2371" y="632"/>
                </a:lnTo>
                <a:lnTo>
                  <a:pt x="2429" y="739"/>
                </a:lnTo>
                <a:lnTo>
                  <a:pt x="2480" y="850"/>
                </a:lnTo>
                <a:lnTo>
                  <a:pt x="1860" y="1090"/>
                </a:lnTo>
                <a:lnTo>
                  <a:pt x="1827" y="1016"/>
                </a:lnTo>
                <a:lnTo>
                  <a:pt x="1786" y="950"/>
                </a:lnTo>
                <a:lnTo>
                  <a:pt x="1737" y="887"/>
                </a:lnTo>
                <a:lnTo>
                  <a:pt x="1681" y="831"/>
                </a:lnTo>
                <a:lnTo>
                  <a:pt x="1620" y="782"/>
                </a:lnTo>
                <a:lnTo>
                  <a:pt x="1552" y="741"/>
                </a:lnTo>
                <a:lnTo>
                  <a:pt x="1480" y="708"/>
                </a:lnTo>
                <a:lnTo>
                  <a:pt x="1404" y="685"/>
                </a:lnTo>
                <a:lnTo>
                  <a:pt x="1324" y="669"/>
                </a:lnTo>
                <a:lnTo>
                  <a:pt x="1240" y="663"/>
                </a:lnTo>
                <a:lnTo>
                  <a:pt x="1156" y="669"/>
                </a:lnTo>
                <a:lnTo>
                  <a:pt x="1076" y="685"/>
                </a:lnTo>
                <a:lnTo>
                  <a:pt x="998" y="708"/>
                </a:lnTo>
                <a:lnTo>
                  <a:pt x="926" y="741"/>
                </a:lnTo>
                <a:lnTo>
                  <a:pt x="860" y="782"/>
                </a:lnTo>
                <a:lnTo>
                  <a:pt x="798" y="831"/>
                </a:lnTo>
                <a:lnTo>
                  <a:pt x="743" y="887"/>
                </a:lnTo>
                <a:lnTo>
                  <a:pt x="694" y="950"/>
                </a:lnTo>
                <a:lnTo>
                  <a:pt x="653" y="1016"/>
                </a:lnTo>
                <a:lnTo>
                  <a:pt x="620" y="1090"/>
                </a:lnTo>
                <a:lnTo>
                  <a:pt x="0" y="850"/>
                </a:lnTo>
                <a:lnTo>
                  <a:pt x="49" y="739"/>
                </a:lnTo>
                <a:lnTo>
                  <a:pt x="107" y="632"/>
                </a:lnTo>
                <a:lnTo>
                  <a:pt x="176" y="533"/>
                </a:lnTo>
                <a:lnTo>
                  <a:pt x="254" y="439"/>
                </a:lnTo>
                <a:lnTo>
                  <a:pt x="337" y="353"/>
                </a:lnTo>
                <a:lnTo>
                  <a:pt x="431" y="275"/>
                </a:lnTo>
                <a:lnTo>
                  <a:pt x="530" y="205"/>
                </a:lnTo>
                <a:lnTo>
                  <a:pt x="636" y="145"/>
                </a:lnTo>
                <a:lnTo>
                  <a:pt x="747" y="94"/>
                </a:lnTo>
                <a:lnTo>
                  <a:pt x="864" y="53"/>
                </a:lnTo>
                <a:lnTo>
                  <a:pt x="985" y="24"/>
                </a:lnTo>
                <a:lnTo>
                  <a:pt x="1111" y="6"/>
                </a:lnTo>
                <a:lnTo>
                  <a:pt x="124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081947" y="3510324"/>
            <a:ext cx="5514221" cy="2886374"/>
            <a:chOff x="3081947" y="3510324"/>
            <a:chExt cx="5514221" cy="2886374"/>
          </a:xfrm>
        </p:grpSpPr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5822658" y="3510324"/>
              <a:ext cx="2773510" cy="1501558"/>
            </a:xfrm>
            <a:custGeom>
              <a:avLst/>
              <a:gdLst>
                <a:gd name="T0" fmla="*/ 1522 w 1522"/>
                <a:gd name="T1" fmla="*/ 0 h 825"/>
                <a:gd name="T2" fmla="*/ 89 w 1522"/>
                <a:gd name="T3" fmla="*/ 819 h 825"/>
                <a:gd name="T4" fmla="*/ 66 w 1522"/>
                <a:gd name="T5" fmla="*/ 825 h 825"/>
                <a:gd name="T6" fmla="*/ 42 w 1522"/>
                <a:gd name="T7" fmla="*/ 823 h 825"/>
                <a:gd name="T8" fmla="*/ 21 w 1522"/>
                <a:gd name="T9" fmla="*/ 811 h 825"/>
                <a:gd name="T10" fmla="*/ 5 w 1522"/>
                <a:gd name="T11" fmla="*/ 792 h 825"/>
                <a:gd name="T12" fmla="*/ 0 w 1522"/>
                <a:gd name="T13" fmla="*/ 772 h 825"/>
                <a:gd name="T14" fmla="*/ 0 w 1522"/>
                <a:gd name="T15" fmla="*/ 753 h 825"/>
                <a:gd name="T16" fmla="*/ 5 w 1522"/>
                <a:gd name="T17" fmla="*/ 735 h 825"/>
                <a:gd name="T18" fmla="*/ 15 w 1522"/>
                <a:gd name="T19" fmla="*/ 719 h 825"/>
                <a:gd name="T20" fmla="*/ 31 w 1522"/>
                <a:gd name="T21" fmla="*/ 708 h 825"/>
                <a:gd name="T22" fmla="*/ 1522 w 1522"/>
                <a:gd name="T23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22" h="825">
                  <a:moveTo>
                    <a:pt x="1522" y="0"/>
                  </a:moveTo>
                  <a:lnTo>
                    <a:pt x="89" y="819"/>
                  </a:lnTo>
                  <a:lnTo>
                    <a:pt x="66" y="825"/>
                  </a:lnTo>
                  <a:lnTo>
                    <a:pt x="42" y="823"/>
                  </a:lnTo>
                  <a:lnTo>
                    <a:pt x="21" y="811"/>
                  </a:lnTo>
                  <a:lnTo>
                    <a:pt x="5" y="792"/>
                  </a:lnTo>
                  <a:lnTo>
                    <a:pt x="0" y="772"/>
                  </a:lnTo>
                  <a:lnTo>
                    <a:pt x="0" y="753"/>
                  </a:lnTo>
                  <a:lnTo>
                    <a:pt x="5" y="735"/>
                  </a:lnTo>
                  <a:lnTo>
                    <a:pt x="15" y="719"/>
                  </a:lnTo>
                  <a:lnTo>
                    <a:pt x="31" y="708"/>
                  </a:lnTo>
                  <a:lnTo>
                    <a:pt x="1522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 flipH="1" flipV="1">
              <a:off x="3081947" y="4895140"/>
              <a:ext cx="2773510" cy="1501558"/>
            </a:xfrm>
            <a:custGeom>
              <a:avLst/>
              <a:gdLst>
                <a:gd name="T0" fmla="*/ 1522 w 1522"/>
                <a:gd name="T1" fmla="*/ 0 h 825"/>
                <a:gd name="T2" fmla="*/ 89 w 1522"/>
                <a:gd name="T3" fmla="*/ 819 h 825"/>
                <a:gd name="T4" fmla="*/ 66 w 1522"/>
                <a:gd name="T5" fmla="*/ 825 h 825"/>
                <a:gd name="T6" fmla="*/ 42 w 1522"/>
                <a:gd name="T7" fmla="*/ 823 h 825"/>
                <a:gd name="T8" fmla="*/ 21 w 1522"/>
                <a:gd name="T9" fmla="*/ 811 h 825"/>
                <a:gd name="T10" fmla="*/ 5 w 1522"/>
                <a:gd name="T11" fmla="*/ 792 h 825"/>
                <a:gd name="T12" fmla="*/ 0 w 1522"/>
                <a:gd name="T13" fmla="*/ 772 h 825"/>
                <a:gd name="T14" fmla="*/ 0 w 1522"/>
                <a:gd name="T15" fmla="*/ 753 h 825"/>
                <a:gd name="T16" fmla="*/ 5 w 1522"/>
                <a:gd name="T17" fmla="*/ 735 h 825"/>
                <a:gd name="T18" fmla="*/ 15 w 1522"/>
                <a:gd name="T19" fmla="*/ 719 h 825"/>
                <a:gd name="T20" fmla="*/ 31 w 1522"/>
                <a:gd name="T21" fmla="*/ 708 h 825"/>
                <a:gd name="T22" fmla="*/ 1522 w 1522"/>
                <a:gd name="T23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22" h="825">
                  <a:moveTo>
                    <a:pt x="1522" y="0"/>
                  </a:moveTo>
                  <a:lnTo>
                    <a:pt x="89" y="819"/>
                  </a:lnTo>
                  <a:lnTo>
                    <a:pt x="66" y="825"/>
                  </a:lnTo>
                  <a:lnTo>
                    <a:pt x="42" y="823"/>
                  </a:lnTo>
                  <a:lnTo>
                    <a:pt x="21" y="811"/>
                  </a:lnTo>
                  <a:lnTo>
                    <a:pt x="5" y="792"/>
                  </a:lnTo>
                  <a:lnTo>
                    <a:pt x="0" y="772"/>
                  </a:lnTo>
                  <a:lnTo>
                    <a:pt x="0" y="753"/>
                  </a:lnTo>
                  <a:lnTo>
                    <a:pt x="5" y="735"/>
                  </a:lnTo>
                  <a:lnTo>
                    <a:pt x="15" y="719"/>
                  </a:lnTo>
                  <a:lnTo>
                    <a:pt x="31" y="708"/>
                  </a:lnTo>
                  <a:lnTo>
                    <a:pt x="1522" y="0"/>
                  </a:lnTo>
                  <a:close/>
                </a:path>
              </a:pathLst>
            </a:custGeom>
            <a:no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70028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440000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7440000">
                                      <p:cBhvr>
                                        <p:cTn id="1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524</TotalTime>
  <Words>72</Words>
  <Application>Microsoft Office PowerPoint</Application>
  <PresentationFormat>Widescreen</PresentationFormat>
  <Paragraphs>77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</vt:lpstr>
      <vt:lpstr>Berlin</vt:lpstr>
      <vt:lpstr>Matematik Dersinde  Problem Kurmaya Yönelik  Öğretmen Görüşleri Üzerine Nitel Bir Çalışma</vt:lpstr>
      <vt:lpstr>PowerPoint Presentation</vt:lpstr>
      <vt:lpstr>PowerPoint Presentation</vt:lpstr>
      <vt:lpstr>PowerPoint Presentation</vt:lpstr>
      <vt:lpstr>Tablo 1.  Programda 6-8. Sınıf Düzeylerine Ait Problem Kurmayla İlgili Kazanımlar</vt:lpstr>
      <vt:lpstr>Tablo 1.  Programda 6-8. Sınıf Düzeylerine Ait Problem Kurmayla İlgili Kazanımlar</vt:lpstr>
      <vt:lpstr>Araştırma Grubu Ve Bulgular</vt:lpstr>
      <vt:lpstr>Araştırma Grubu Ve Bulgular</vt:lpstr>
      <vt:lpstr>Araştırma Grubu Ve Bulgular</vt:lpstr>
      <vt:lpstr>Araştırma Grubu Ve Bulgular</vt:lpstr>
      <vt:lpstr>Araştırma Grubu Ve Bulgular</vt:lpstr>
      <vt:lpstr>Araştırma Grubu Ve Bulgular</vt:lpstr>
      <vt:lpstr>PowerPoint Presentation</vt:lpstr>
      <vt:lpstr>Matematik Dersinde  Problem Kurmaya Yönelik  Öğretmen Görüşleri Üzerine Nitel Bir Çalışma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Matematik-Dersinde-Problem-Kurmaya-Yonelik-Ogretmen-Gorusleri</dc:title>
  <dc:creator>www.mebders.com</dc:creator>
  <cp:lastModifiedBy>Muhammet Bozkurt</cp:lastModifiedBy>
  <cp:revision>43</cp:revision>
  <dcterms:created xsi:type="dcterms:W3CDTF">2017-08-28T09:48:08Z</dcterms:created>
  <dcterms:modified xsi:type="dcterms:W3CDTF">2017-09-08T21:27:07Z</dcterms:modified>
</cp:coreProperties>
</file>