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slideshow.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96A7E"/>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25" autoAdjust="0"/>
    <p:restoredTop sz="94660"/>
  </p:normalViewPr>
  <p:slideViewPr>
    <p:cSldViewPr snapToGrid="0">
      <p:cViewPr varScale="1">
        <p:scale>
          <a:sx n="105" d="100"/>
          <a:sy n="105" d="100"/>
        </p:scale>
        <p:origin x="120" y="2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17779" y="802298"/>
            <a:ext cx="8637073" cy="2541431"/>
          </a:xfrm>
        </p:spPr>
        <p:txBody>
          <a:bodyPr bIns="0" anchor="b">
            <a:normAutofit/>
          </a:bodyPr>
          <a:lstStyle>
            <a:lvl1pPr algn="l">
              <a:defRPr sz="6600"/>
            </a:lvl1pPr>
          </a:lstStyle>
          <a:p>
            <a:r>
              <a:rPr lang="en-US" smtClean="0"/>
              <a:t>Click to edit Master title style</a:t>
            </a:r>
            <a:endParaRPr lang="en-US" dirty="0"/>
          </a:p>
        </p:txBody>
      </p:sp>
      <p:sp>
        <p:nvSpPr>
          <p:cNvPr id="3" name="Subtitle 2"/>
          <p:cNvSpPr>
            <a:spLocks noGrp="1"/>
          </p:cNvSpPr>
          <p:nvPr>
            <p:ph type="subTitle" idx="1"/>
          </p:nvPr>
        </p:nvSpPr>
        <p:spPr>
          <a:xfrm>
            <a:off x="2417780" y="3531204"/>
            <a:ext cx="8637072"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9/8/2017</a:t>
            </a:fld>
            <a:endParaRPr lang="en-US" dirty="0"/>
          </a:p>
        </p:txBody>
      </p:sp>
      <p:sp>
        <p:nvSpPr>
          <p:cNvPr id="5" name="Footer Placeholder 4"/>
          <p:cNvSpPr>
            <a:spLocks noGrp="1"/>
          </p:cNvSpPr>
          <p:nvPr>
            <p:ph type="ftr" sz="quarter" idx="11"/>
          </p:nvPr>
        </p:nvSpPr>
        <p:spPr>
          <a:xfrm>
            <a:off x="2416500" y="329307"/>
            <a:ext cx="4973915"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15" name="Straight Connector 14"/>
          <p:cNvCxnSpPr/>
          <p:nvPr/>
        </p:nvCxnSpPr>
        <p:spPr>
          <a:xfrm>
            <a:off x="2417780" y="3528542"/>
            <a:ext cx="863707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9/8/2017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26" name="Straight Connector 25"/>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798973"/>
            <a:ext cx="1615742" cy="4659889"/>
          </a:xfrm>
        </p:spPr>
        <p:txBody>
          <a:bodyPr vert="eaVert"/>
          <a:lstStyle>
            <a:lvl1pPr algn="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444672" y="798973"/>
            <a:ext cx="7828830" cy="4659889"/>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9/8/2017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9439111" y="798973"/>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9/8/2017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33" name="Straight Connector 32"/>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4239" y="1756130"/>
            <a:ext cx="8643154" cy="1887950"/>
          </a:xfrm>
        </p:spPr>
        <p:txBody>
          <a:bodyPr anchor="b">
            <a:normAutofit/>
          </a:bodyPr>
          <a:lstStyle>
            <a:lvl1pPr algn="l">
              <a:defRPr sz="3600"/>
            </a:lvl1pPr>
          </a:lstStyle>
          <a:p>
            <a:r>
              <a:rPr lang="en-US" smtClean="0"/>
              <a:t>Click to edit Master title style</a:t>
            </a:r>
            <a:endParaRPr lang="en-US" dirty="0"/>
          </a:p>
        </p:txBody>
      </p:sp>
      <p:sp>
        <p:nvSpPr>
          <p:cNvPr id="3" name="Text Placeholder 2"/>
          <p:cNvSpPr>
            <a:spLocks noGrp="1"/>
          </p:cNvSpPr>
          <p:nvPr>
            <p:ph type="body" idx="1"/>
          </p:nvPr>
        </p:nvSpPr>
        <p:spPr>
          <a:xfrm>
            <a:off x="1454239" y="3806195"/>
            <a:ext cx="8630446"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9/8/2017</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15" name="Straight Connector 14"/>
          <p:cNvCxnSpPr/>
          <p:nvPr/>
        </p:nvCxnSpPr>
        <p:spPr>
          <a:xfrm>
            <a:off x="1454239" y="3804985"/>
            <a:ext cx="8630446"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605635" cy="1059305"/>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447331" y="2010878"/>
            <a:ext cx="4645152" cy="3448595"/>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413771" y="2017343"/>
            <a:ext cx="4645152" cy="344152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9/8/2017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5" name="Straight Connector 3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607661" cy="1056319"/>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447191" y="2019549"/>
            <a:ext cx="4645152"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447191" y="2824269"/>
            <a:ext cx="4645152" cy="2644457"/>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412362" y="2023003"/>
            <a:ext cx="4645152"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412362" y="2821491"/>
            <a:ext cx="4645152" cy="2637371"/>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9/8/2017</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29" name="Straight Connector 28"/>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9/8/2017</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25" name="Straight Connector 24"/>
          <p:cNvCxnSpPr/>
          <p:nvPr/>
        </p:nvCxnSpPr>
        <p:spPr>
          <a:xfrm>
            <a:off x="1453896" y="1847088"/>
            <a:ext cx="9607522"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9/8/2017</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3273099" cy="2247117"/>
          </a:xfrm>
        </p:spPr>
        <p:txBody>
          <a:bodyPr anchor="b">
            <a:normAutofit/>
          </a:bodyPr>
          <a:lstStyle>
            <a:lvl1pPr algn="l">
              <a:defRPr sz="2400"/>
            </a:lvl1pPr>
          </a:lstStyle>
          <a:p>
            <a:r>
              <a:rPr lang="en-US" smtClean="0"/>
              <a:t>Click to edit Master title style</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444671" y="3205491"/>
            <a:ext cx="3275013"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9/8/2017</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7" name="Straight Connector 16"/>
          <p:cNvCxnSpPr/>
          <p:nvPr/>
        </p:nvCxnSpPr>
        <p:spPr>
          <a:xfrm>
            <a:off x="1448280" y="3205491"/>
            <a:ext cx="3269490"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bwMode="black">
            <a:xfrm>
              <a:off x="7477387" y="482170"/>
              <a:ext cx="4074533" cy="5149101"/>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bwMode="blackWhite">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3"/>
            <a:ext cx="5532328" cy="1830584"/>
          </a:xfrm>
        </p:spPr>
        <p:txBody>
          <a:bodyPr anchor="b">
            <a:normAutofit/>
          </a:bodyPr>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450329" y="3145992"/>
            <a:ext cx="5524404"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48A87A34-81AB-432B-8DAE-1953F412C126}" type="datetimeFigureOut">
              <a:rPr lang="en-US" dirty="0"/>
              <a:pPr/>
              <a:t>9/8/2017</a:t>
            </a:fld>
            <a:endParaRPr lang="en-US" dirty="0"/>
          </a:p>
        </p:txBody>
      </p:sp>
      <p:sp>
        <p:nvSpPr>
          <p:cNvPr id="6" name="Footer Placeholder 5"/>
          <p:cNvSpPr>
            <a:spLocks noGrp="1"/>
          </p:cNvSpPr>
          <p:nvPr>
            <p:ph type="ftr" sz="quarter" idx="11"/>
          </p:nvPr>
        </p:nvSpPr>
        <p:spPr>
          <a:xfrm>
            <a:off x="1447382" y="318640"/>
            <a:ext cx="5541004"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31" name="Straight Connector 30"/>
          <p:cNvCxnSpPr/>
          <p:nvPr/>
        </p:nvCxnSpPr>
        <p:spPr>
          <a:xfrm>
            <a:off x="1447382" y="3143605"/>
            <a:ext cx="5527351" cy="0"/>
          </a:xfrm>
          <a:prstGeom prst="line">
            <a:avLst/>
          </a:prstGeom>
          <a:ln w="31750"/>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2019476"/>
            <a:ext cx="12192000" cy="4105941"/>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bwMode="black">
          <a:xfrm>
            <a:off x="0" y="6126480"/>
            <a:ext cx="12192000" cy="742950"/>
          </a:xfrm>
          <a:prstGeom prst="rect">
            <a:avLst/>
          </a:prstGeom>
        </p:spPr>
      </p:pic>
      <p:sp>
        <p:nvSpPr>
          <p:cNvPr id="2" name="Title Placeholder 1"/>
          <p:cNvSpPr>
            <a:spLocks noGrp="1"/>
          </p:cNvSpPr>
          <p:nvPr>
            <p:ph type="title"/>
          </p:nvPr>
        </p:nvSpPr>
        <p:spPr>
          <a:xfrm>
            <a:off x="1451579" y="804519"/>
            <a:ext cx="9603275" cy="1049235"/>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451579" y="2015732"/>
            <a:ext cx="960327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8A87A34-81AB-432B-8DAE-1953F412C126}" type="datetimeFigureOut">
              <a:rPr lang="en-US" dirty="0"/>
              <a:pPr/>
              <a:t>9/8/2017</a:t>
            </a:fld>
            <a:endParaRPr lang="en-US" dirty="0"/>
          </a:p>
        </p:txBody>
      </p:sp>
      <p:sp>
        <p:nvSpPr>
          <p:cNvPr id="5" name="Footer Placeholder 4"/>
          <p:cNvSpPr>
            <a:spLocks noGrp="1"/>
          </p:cNvSpPr>
          <p:nvPr>
            <p:ph type="ftr" sz="quarter" idx="3"/>
          </p:nvPr>
        </p:nvSpPr>
        <p:spPr>
          <a:xfrm>
            <a:off x="1451579" y="329307"/>
            <a:ext cx="5938836"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0" name="Straight Connector 9"/>
          <p:cNvCxnSpPr/>
          <p:nvPr/>
        </p:nvCxnSpPr>
        <p:spPr>
          <a:xfrm>
            <a:off x="0" y="6128413"/>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0.jpg"/><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jp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jp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tr-TR" dirty="0"/>
              <a:t>Mehmetcan Şahin</a:t>
            </a:r>
          </a:p>
        </p:txBody>
      </p:sp>
      <p:sp>
        <p:nvSpPr>
          <p:cNvPr id="5" name="TextBox 4"/>
          <p:cNvSpPr txBox="1"/>
          <p:nvPr/>
        </p:nvSpPr>
        <p:spPr>
          <a:xfrm>
            <a:off x="2331720" y="2048256"/>
            <a:ext cx="7540847" cy="1323439"/>
          </a:xfrm>
          <a:prstGeom prst="rect">
            <a:avLst/>
          </a:prstGeom>
          <a:noFill/>
        </p:spPr>
        <p:txBody>
          <a:bodyPr wrap="none" rtlCol="0">
            <a:spAutoFit/>
          </a:bodyPr>
          <a:lstStyle/>
          <a:p>
            <a:r>
              <a:rPr lang="en-US" sz="4000" dirty="0" err="1"/>
              <a:t>Okul</a:t>
            </a:r>
            <a:r>
              <a:rPr lang="en-US" sz="4000" dirty="0"/>
              <a:t> </a:t>
            </a:r>
            <a:r>
              <a:rPr lang="en-US" sz="4000" dirty="0" err="1"/>
              <a:t>Kültürünün</a:t>
            </a:r>
            <a:r>
              <a:rPr lang="en-US" sz="4000" dirty="0"/>
              <a:t> </a:t>
            </a:r>
            <a:r>
              <a:rPr lang="en-US" sz="4000" dirty="0" err="1"/>
              <a:t>Bir</a:t>
            </a:r>
            <a:r>
              <a:rPr lang="en-US" sz="4000" dirty="0"/>
              <a:t> </a:t>
            </a:r>
            <a:r>
              <a:rPr lang="en-US" sz="4000" dirty="0" err="1"/>
              <a:t>Öğesi</a:t>
            </a:r>
            <a:r>
              <a:rPr lang="en-US" sz="4000" dirty="0"/>
              <a:t> </a:t>
            </a:r>
            <a:r>
              <a:rPr lang="en-US" sz="4000" dirty="0" err="1"/>
              <a:t>Olarak</a:t>
            </a:r>
            <a:r>
              <a:rPr lang="en-US" sz="4000" dirty="0"/>
              <a:t> </a:t>
            </a:r>
            <a:endParaRPr lang="tr-TR" sz="4000" dirty="0" smtClean="0"/>
          </a:p>
          <a:p>
            <a:r>
              <a:rPr lang="en-US" sz="4000" dirty="0" err="1" smtClean="0"/>
              <a:t>Okul</a:t>
            </a:r>
            <a:r>
              <a:rPr lang="en-US" sz="4000" dirty="0" smtClean="0"/>
              <a:t> </a:t>
            </a:r>
            <a:r>
              <a:rPr lang="en-US" sz="4000" dirty="0" err="1"/>
              <a:t>Törenleri</a:t>
            </a:r>
            <a:endParaRPr lang="tr-TR" sz="4000" dirty="0"/>
          </a:p>
        </p:txBody>
      </p:sp>
      <p:sp>
        <p:nvSpPr>
          <p:cNvPr id="6" name="Right Arrow 5">
            <a:hlinkClick r:id="" action="ppaction://hlinkshowjump?jump=nextslide"/>
          </p:cNvPr>
          <p:cNvSpPr/>
          <p:nvPr/>
        </p:nvSpPr>
        <p:spPr>
          <a:xfrm>
            <a:off x="10565648" y="6181725"/>
            <a:ext cx="978408" cy="484632"/>
          </a:xfrm>
          <a:prstGeom prst="rightArrow">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tr-TR"/>
          </a:p>
        </p:txBody>
      </p:sp>
      <p:sp>
        <p:nvSpPr>
          <p:cNvPr id="7" name="Subtitle 2"/>
          <p:cNvSpPr txBox="1">
            <a:spLocks/>
          </p:cNvSpPr>
          <p:nvPr/>
        </p:nvSpPr>
        <p:spPr>
          <a:xfrm>
            <a:off x="2020824" y="4065688"/>
            <a:ext cx="4002520" cy="443137"/>
          </a:xfrm>
          <a:prstGeom prst="rect">
            <a:avLst/>
          </a:prstGeom>
        </p:spPr>
        <p:txBody>
          <a:bodyPr vert="horz" lIns="91440" tIns="45720" rIns="91440" bIns="45720" rtlCol="0">
            <a:normAutofit/>
          </a:bodyPr>
          <a:lstStyle>
            <a:lvl1pPr marL="0" indent="0" algn="r" defTabSz="914400" rtl="0" eaLnBrk="1" latinLnBrk="0" hangingPunct="1">
              <a:lnSpc>
                <a:spcPct val="90000"/>
              </a:lnSpc>
              <a:spcBef>
                <a:spcPts val="1000"/>
              </a:spcBef>
              <a:buFont typeface="Arial" panose="020B0604020202020204" pitchFamily="34" charset="0"/>
              <a:buNone/>
              <a:defRPr sz="20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tr-TR" dirty="0" smtClean="0"/>
              <a:t>Milli Eğitim Dergisi 199 Nolu Sayı</a:t>
            </a:r>
            <a:endParaRPr lang="tr-TR" dirty="0"/>
          </a:p>
        </p:txBody>
      </p:sp>
    </p:spTree>
    <p:extLst>
      <p:ext uri="{BB962C8B-B14F-4D97-AF65-F5344CB8AC3E}">
        <p14:creationId xmlns:p14="http://schemas.microsoft.com/office/powerpoint/2010/main" val="378301288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97179" y="3840956"/>
            <a:ext cx="6693408" cy="1247774"/>
          </a:xfrm>
          <a:prstGeom prst="rect">
            <a:avLst/>
          </a:prstGeom>
          <a:gradFill flip="none" rotWithShape="1">
            <a:gsLst>
              <a:gs pos="0">
                <a:schemeClr val="accent1">
                  <a:tint val="54000"/>
                  <a:satMod val="105000"/>
                  <a:lumMod val="110000"/>
                  <a:alpha val="66000"/>
                </a:schemeClr>
              </a:gs>
              <a:gs pos="100000">
                <a:schemeClr val="accent1">
                  <a:tint val="78000"/>
                  <a:satMod val="109000"/>
                  <a:lumMod val="100000"/>
                  <a:alpha val="36000"/>
                </a:schemeClr>
              </a:gs>
            </a:gsLst>
            <a:path path="circle">
              <a:fillToRect l="50000" t="50000" r="50000" b="50000"/>
            </a:path>
            <a:tileRect/>
          </a:gradFill>
          <a:ln w="76200">
            <a:solidFill>
              <a:schemeClr val="accent1">
                <a:alpha val="54000"/>
              </a:schemeClr>
            </a:solidFill>
          </a:ln>
        </p:spPr>
        <p:style>
          <a:lnRef idx="1">
            <a:schemeClr val="accent1"/>
          </a:lnRef>
          <a:fillRef idx="2">
            <a:schemeClr val="accent1"/>
          </a:fillRef>
          <a:effectRef idx="1">
            <a:schemeClr val="accent1"/>
          </a:effectRef>
          <a:fontRef idx="minor">
            <a:schemeClr val="dk1"/>
          </a:fontRef>
        </p:style>
        <p:txBody>
          <a:bodyPr rtlCol="0" anchor="ctr"/>
          <a:lstStyle/>
          <a:p>
            <a:pPr lvl="0" algn="just"/>
            <a:r>
              <a:rPr kumimoji="0" lang="tr-TR" sz="1800" b="0" i="0" u="none" strike="noStrike" kern="1200" cap="none" spc="0" normalizeH="0" baseline="0" noProof="0" dirty="0">
                <a:ln>
                  <a:noFill/>
                </a:ln>
                <a:solidFill>
                  <a:prstClr val="black"/>
                </a:solidFill>
                <a:effectLst/>
                <a:uLnTx/>
                <a:uFillTx/>
                <a:latin typeface="Gill Sans MT" panose="020B0502020104020203"/>
                <a:ea typeface="+mn-ea"/>
                <a:cs typeface="+mn-cs"/>
              </a:rPr>
              <a:t>	</a:t>
            </a:r>
            <a:r>
              <a:rPr lang="tr-TR" dirty="0">
                <a:solidFill>
                  <a:prstClr val="black"/>
                </a:solidFill>
              </a:rPr>
              <a:t>Törenler, kahramanları ve efsaneleri anma ve özel olayları kutlamadır</a:t>
            </a:r>
            <a:r>
              <a:rPr lang="tr-TR" dirty="0" smtClean="0">
                <a:solidFill>
                  <a:prstClr val="black"/>
                </a:solidFill>
              </a:rPr>
              <a:t>. Törenler</a:t>
            </a:r>
            <a:r>
              <a:rPr lang="tr-TR" dirty="0">
                <a:solidFill>
                  <a:prstClr val="black"/>
                </a:solidFill>
              </a:rPr>
              <a:t>, sıra dışı olabilir. Törenlerin uzun süreli etkileri olup, resmiliği vardır. </a:t>
            </a:r>
            <a:r>
              <a:rPr lang="tr-TR" dirty="0" smtClean="0">
                <a:solidFill>
                  <a:prstClr val="black"/>
                </a:solidFill>
              </a:rPr>
              <a:t>Ayrıca törenler</a:t>
            </a:r>
            <a:r>
              <a:rPr lang="tr-TR" dirty="0">
                <a:solidFill>
                  <a:prstClr val="black"/>
                </a:solidFill>
              </a:rPr>
              <a:t>, okul kültürünü ortaya </a:t>
            </a:r>
            <a:r>
              <a:rPr lang="tr-TR" dirty="0" smtClean="0">
                <a:solidFill>
                  <a:prstClr val="black"/>
                </a:solidFill>
              </a:rPr>
              <a:t>koyar.</a:t>
            </a:r>
            <a:endParaRPr kumimoji="0" lang="tr-TR" sz="1800" b="0" i="0" u="none" strike="noStrike" kern="1200" cap="none" spc="0" normalizeH="0" baseline="0" noProof="0" dirty="0">
              <a:ln>
                <a:noFill/>
              </a:ln>
              <a:solidFill>
                <a:prstClr val="black"/>
              </a:solidFill>
              <a:effectLst/>
              <a:uLnTx/>
              <a:uFillTx/>
              <a:latin typeface="Gill Sans MT" panose="020B0502020104020203"/>
              <a:ea typeface="+mn-ea"/>
              <a:cs typeface="+mn-cs"/>
            </a:endParaRPr>
          </a:p>
        </p:txBody>
      </p:sp>
      <p:sp>
        <p:nvSpPr>
          <p:cNvPr id="11" name="Rectangle 10"/>
          <p:cNvSpPr/>
          <p:nvPr/>
        </p:nvSpPr>
        <p:spPr>
          <a:xfrm>
            <a:off x="161924" y="6181725"/>
            <a:ext cx="4905376" cy="604837"/>
          </a:xfrm>
          <a:prstGeom prst="rect">
            <a:avLst/>
          </a:prstGeom>
          <a:gradFill flip="none" rotWithShape="1">
            <a:gsLst>
              <a:gs pos="0">
                <a:schemeClr val="accent1">
                  <a:tint val="54000"/>
                  <a:satMod val="105000"/>
                  <a:lumMod val="110000"/>
                  <a:alpha val="66000"/>
                </a:schemeClr>
              </a:gs>
              <a:gs pos="100000">
                <a:schemeClr val="accent1">
                  <a:tint val="78000"/>
                  <a:satMod val="109000"/>
                  <a:lumMod val="100000"/>
                  <a:alpha val="36000"/>
                </a:schemeClr>
              </a:gs>
            </a:gsLst>
            <a:path path="circle">
              <a:fillToRect l="50000" t="50000" r="50000" b="50000"/>
            </a:path>
            <a:tileRect/>
          </a:gradFill>
          <a:ln w="76200">
            <a:solidFill>
              <a:schemeClr val="accent1">
                <a:alpha val="54000"/>
              </a:schemeClr>
            </a:solidFill>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tr-TR" sz="2400" b="1" i="0" u="none" strike="noStrike" kern="1200" cap="none" spc="0" normalizeH="0" baseline="0" noProof="0" dirty="0" smtClean="0">
                <a:ln>
                  <a:noFill/>
                </a:ln>
                <a:solidFill>
                  <a:prstClr val="black">
                    <a:lumMod val="85000"/>
                    <a:lumOff val="15000"/>
                  </a:prstClr>
                </a:solidFill>
                <a:effectLst/>
                <a:uLnTx/>
                <a:uFillTx/>
                <a:latin typeface="Times New Roman" panose="02020603050405020304" pitchFamily="18" charset="0"/>
                <a:ea typeface="+mn-ea"/>
                <a:cs typeface="Times New Roman" panose="02020603050405020304" pitchFamily="18" charset="0"/>
              </a:rPr>
              <a:t>1.2 Okul Kültürünün Temel Öğeleri</a:t>
            </a:r>
            <a:endParaRPr kumimoji="0" lang="tr-TR" sz="2400" b="1" i="0" u="none" strike="noStrike" kern="1200" cap="none" spc="0" normalizeH="0" baseline="0" noProof="0" dirty="0">
              <a:ln>
                <a:noFill/>
              </a:ln>
              <a:solidFill>
                <a:prstClr val="black">
                  <a:lumMod val="85000"/>
                  <a:lumOff val="15000"/>
                </a:prstClr>
              </a:solidFill>
              <a:effectLst/>
              <a:uLnTx/>
              <a:uFillTx/>
              <a:latin typeface="Times New Roman" panose="02020603050405020304" pitchFamily="18" charset="0"/>
              <a:ea typeface="+mn-ea"/>
              <a:cs typeface="Times New Roman" panose="02020603050405020304" pitchFamily="18" charset="0"/>
            </a:endParaRPr>
          </a:p>
        </p:txBody>
      </p:sp>
      <p:sp>
        <p:nvSpPr>
          <p:cNvPr id="9" name="Rectangle 8"/>
          <p:cNvSpPr/>
          <p:nvPr/>
        </p:nvSpPr>
        <p:spPr>
          <a:xfrm>
            <a:off x="297179" y="2143125"/>
            <a:ext cx="3827145" cy="604837"/>
          </a:xfrm>
          <a:prstGeom prst="rect">
            <a:avLst/>
          </a:prstGeom>
          <a:gradFill flip="none" rotWithShape="1">
            <a:gsLst>
              <a:gs pos="0">
                <a:schemeClr val="accent1">
                  <a:tint val="54000"/>
                  <a:satMod val="105000"/>
                  <a:lumMod val="110000"/>
                  <a:alpha val="66000"/>
                </a:schemeClr>
              </a:gs>
              <a:gs pos="100000">
                <a:schemeClr val="accent1">
                  <a:tint val="78000"/>
                  <a:satMod val="109000"/>
                  <a:lumMod val="100000"/>
                  <a:alpha val="36000"/>
                </a:schemeClr>
              </a:gs>
            </a:gsLst>
            <a:path path="circle">
              <a:fillToRect l="50000" t="50000" r="50000" b="50000"/>
            </a:path>
            <a:tileRect/>
          </a:gradFill>
          <a:ln w="76200">
            <a:solidFill>
              <a:schemeClr val="accent1">
                <a:alpha val="54000"/>
              </a:schemeClr>
            </a:solidFill>
          </a:ln>
        </p:spPr>
        <p:style>
          <a:lnRef idx="1">
            <a:schemeClr val="accent1"/>
          </a:lnRef>
          <a:fillRef idx="2">
            <a:schemeClr val="accent1"/>
          </a:fillRef>
          <a:effectRef idx="1">
            <a:schemeClr val="accent1"/>
          </a:effectRef>
          <a:fontRef idx="minor">
            <a:schemeClr val="dk1"/>
          </a:fontRef>
        </p:style>
        <p:txBody>
          <a:bodyPr rtlCol="0" anchor="ctr"/>
          <a:lstStyle/>
          <a:p>
            <a:pPr lvl="0" algn="just"/>
            <a:r>
              <a:rPr lang="tr-TR" sz="2200" b="1" dirty="0">
                <a:solidFill>
                  <a:prstClr val="black">
                    <a:lumMod val="85000"/>
                    <a:lumOff val="15000"/>
                  </a:prstClr>
                </a:solidFill>
                <a:latin typeface="Times New Roman" panose="02020603050405020304" pitchFamily="18" charset="0"/>
                <a:cs typeface="Times New Roman" panose="02020603050405020304" pitchFamily="18" charset="0"/>
              </a:rPr>
              <a:t>1.2.5 Törenler (Seremoniler)</a:t>
            </a:r>
            <a:endParaRPr kumimoji="0" lang="tr-TR" sz="2200" b="1" i="0" u="none" strike="noStrike" kern="1200" cap="none" spc="0" normalizeH="0" baseline="0" noProof="0" dirty="0">
              <a:ln>
                <a:noFill/>
              </a:ln>
              <a:solidFill>
                <a:prstClr val="black">
                  <a:lumMod val="85000"/>
                  <a:lumOff val="15000"/>
                </a:prstClr>
              </a:solidFill>
              <a:effectLst/>
              <a:uLnTx/>
              <a:uFillTx/>
              <a:latin typeface="Times New Roman" panose="02020603050405020304" pitchFamily="18" charset="0"/>
              <a:ea typeface="+mn-ea"/>
              <a:cs typeface="Times New Roman" panose="02020603050405020304" pitchFamily="18" charset="0"/>
            </a:endParaRPr>
          </a:p>
        </p:txBody>
      </p:sp>
      <p:pic>
        <p:nvPicPr>
          <p:cNvPr id="5" name="Picture Placeholder 4"/>
          <p:cNvPicPr>
            <a:picLocks noGrp="1" noChangeAspect="1"/>
          </p:cNvPicPr>
          <p:nvPr>
            <p:ph type="pic" idx="1"/>
          </p:nvPr>
        </p:nvPicPr>
        <p:blipFill>
          <a:blip r:embed="rId2">
            <a:extLst>
              <a:ext uri="{28A0092B-C50C-407E-A947-70E740481C1C}">
                <a14:useLocalDpi xmlns:a14="http://schemas.microsoft.com/office/drawing/2010/main" val="0"/>
              </a:ext>
            </a:extLst>
          </a:blip>
          <a:stretch>
            <a:fillRect/>
          </a:stretch>
        </p:blipFill>
        <p:spPr>
          <a:xfrm>
            <a:off x="8134350" y="1524001"/>
            <a:ext cx="2781210" cy="3095624"/>
          </a:xfrm>
        </p:spPr>
      </p:pic>
      <p:sp>
        <p:nvSpPr>
          <p:cNvPr id="6" name="Right Arrow 5">
            <a:hlinkClick r:id="" action="ppaction://hlinkshowjump?jump=nextslide"/>
          </p:cNvPr>
          <p:cNvSpPr/>
          <p:nvPr/>
        </p:nvSpPr>
        <p:spPr>
          <a:xfrm>
            <a:off x="10565648" y="6181725"/>
            <a:ext cx="978408" cy="484632"/>
          </a:xfrm>
          <a:prstGeom prst="rightArrow">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4096455203"/>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1000"/>
                                        <p:tgtEl>
                                          <p:spTgt spid="5"/>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left)">
                                      <p:cBhvr>
                                        <p:cTn id="11" dur="500"/>
                                        <p:tgtEl>
                                          <p:spTgt spid="9"/>
                                        </p:tgtEl>
                                      </p:cBhvr>
                                    </p:animEffect>
                                  </p:childTnLst>
                                </p:cTn>
                              </p:par>
                            </p:childTnLst>
                          </p:cTn>
                        </p:par>
                        <p:par>
                          <p:cTn id="12" fill="hold">
                            <p:stCondLst>
                              <p:cond delay="1500"/>
                            </p:stCondLst>
                            <p:childTnLst>
                              <p:par>
                                <p:cTn id="13" presetID="18" presetClass="entr" presetSubtype="12" fill="hold" grpId="0" nodeType="afterEffect">
                                  <p:stCondLst>
                                    <p:cond delay="0"/>
                                  </p:stCondLst>
                                  <p:childTnLst>
                                    <p:set>
                                      <p:cBhvr>
                                        <p:cTn id="14" dur="1" fill="hold">
                                          <p:stCondLst>
                                            <p:cond delay="0"/>
                                          </p:stCondLst>
                                        </p:cTn>
                                        <p:tgtEl>
                                          <p:spTgt spid="7">
                                            <p:bg/>
                                          </p:spTgt>
                                        </p:tgtEl>
                                        <p:attrNameLst>
                                          <p:attrName>style.visibility</p:attrName>
                                        </p:attrNameLst>
                                      </p:cBhvr>
                                      <p:to>
                                        <p:strVal val="visible"/>
                                      </p:to>
                                    </p:set>
                                    <p:animEffect transition="in" filter="strips(downLeft)">
                                      <p:cBhvr>
                                        <p:cTn id="15" dur="1000"/>
                                        <p:tgtEl>
                                          <p:spTgt spid="7">
                                            <p:bg/>
                                          </p:spTgt>
                                        </p:tgtEl>
                                      </p:cBhvr>
                                    </p:animEffect>
                                  </p:childTnLst>
                                </p:cTn>
                              </p:par>
                            </p:childTnLst>
                          </p:cTn>
                        </p:par>
                        <p:par>
                          <p:cTn id="16" fill="hold">
                            <p:stCondLst>
                              <p:cond delay="2500"/>
                            </p:stCondLst>
                            <p:childTnLst>
                              <p:par>
                                <p:cTn id="17" presetID="18" presetClass="entr" presetSubtype="12" fill="hold" grpId="0" nodeType="afterEffect">
                                  <p:stCondLst>
                                    <p:cond delay="0"/>
                                  </p:stCondLst>
                                  <p:childTnLst>
                                    <p:set>
                                      <p:cBhvr>
                                        <p:cTn id="18" dur="1" fill="hold">
                                          <p:stCondLst>
                                            <p:cond delay="0"/>
                                          </p:stCondLst>
                                        </p:cTn>
                                        <p:tgtEl>
                                          <p:spTgt spid="7">
                                            <p:txEl>
                                              <p:pRg st="0" end="0"/>
                                            </p:txEl>
                                          </p:spTgt>
                                        </p:tgtEl>
                                        <p:attrNameLst>
                                          <p:attrName>style.visibility</p:attrName>
                                        </p:attrNameLst>
                                      </p:cBhvr>
                                      <p:to>
                                        <p:strVal val="visible"/>
                                      </p:to>
                                    </p:set>
                                    <p:animEffect transition="in" filter="strips(downLeft)">
                                      <p:cBhvr>
                                        <p:cTn id="19" dur="10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animBg="1"/>
      <p:bldP spid="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61924" y="3295649"/>
            <a:ext cx="7067551" cy="2543175"/>
          </a:xfrm>
          <a:prstGeom prst="rect">
            <a:avLst/>
          </a:prstGeom>
          <a:gradFill flip="none" rotWithShape="1">
            <a:gsLst>
              <a:gs pos="0">
                <a:schemeClr val="accent1">
                  <a:tint val="54000"/>
                  <a:satMod val="105000"/>
                  <a:lumMod val="110000"/>
                  <a:alpha val="66000"/>
                </a:schemeClr>
              </a:gs>
              <a:gs pos="100000">
                <a:schemeClr val="accent1">
                  <a:tint val="78000"/>
                  <a:satMod val="109000"/>
                  <a:lumMod val="100000"/>
                  <a:alpha val="36000"/>
                </a:schemeClr>
              </a:gs>
            </a:gsLst>
            <a:path path="circle">
              <a:fillToRect l="50000" t="50000" r="50000" b="50000"/>
            </a:path>
            <a:tileRect/>
          </a:gradFill>
          <a:ln w="76200">
            <a:solidFill>
              <a:schemeClr val="accent1">
                <a:alpha val="54000"/>
              </a:schemeClr>
            </a:solidFill>
          </a:ln>
        </p:spPr>
        <p:style>
          <a:lnRef idx="1">
            <a:schemeClr val="accent1"/>
          </a:lnRef>
          <a:fillRef idx="2">
            <a:schemeClr val="accent1"/>
          </a:fillRef>
          <a:effectRef idx="1">
            <a:schemeClr val="accent1"/>
          </a:effectRef>
          <a:fontRef idx="minor">
            <a:schemeClr val="dk1"/>
          </a:fontRef>
        </p:style>
        <p:txBody>
          <a:bodyPr rtlCol="0" anchor="ctr"/>
          <a:lstStyle/>
          <a:p>
            <a:pPr lvl="0" algn="just"/>
            <a:r>
              <a:rPr kumimoji="0" lang="tr-TR" sz="1800" b="0" i="0" u="none" strike="noStrike" kern="1200" cap="none" spc="0" normalizeH="0" baseline="0" noProof="0" dirty="0">
                <a:ln>
                  <a:noFill/>
                </a:ln>
                <a:solidFill>
                  <a:prstClr val="black"/>
                </a:solidFill>
                <a:effectLst/>
                <a:uLnTx/>
                <a:uFillTx/>
                <a:latin typeface="Gill Sans MT" panose="020B0502020104020203"/>
                <a:ea typeface="+mn-ea"/>
                <a:cs typeface="+mn-cs"/>
              </a:rPr>
              <a:t>	</a:t>
            </a:r>
            <a:r>
              <a:rPr lang="tr-TR" dirty="0">
                <a:solidFill>
                  <a:prstClr val="black"/>
                </a:solidFill>
              </a:rPr>
              <a:t>Törenler, genel yaşamda olduğu kadar okul yaşamında da ayrıcalıklı bir </a:t>
            </a:r>
            <a:r>
              <a:rPr lang="tr-TR" dirty="0" smtClean="0">
                <a:solidFill>
                  <a:prstClr val="black"/>
                </a:solidFill>
              </a:rPr>
              <a:t>konuma sahiptir</a:t>
            </a:r>
            <a:r>
              <a:rPr lang="tr-TR" dirty="0">
                <a:solidFill>
                  <a:prstClr val="black"/>
                </a:solidFill>
              </a:rPr>
              <a:t>. “Kasıtlı kültürleme süreci” demek olan eğitimin verildiği bir örgüt </a:t>
            </a:r>
            <a:r>
              <a:rPr lang="tr-TR" dirty="0" smtClean="0">
                <a:solidFill>
                  <a:prstClr val="black"/>
                </a:solidFill>
              </a:rPr>
              <a:t>olan okullar</a:t>
            </a:r>
            <a:r>
              <a:rPr lang="tr-TR" dirty="0">
                <a:solidFill>
                  <a:prstClr val="black"/>
                </a:solidFill>
              </a:rPr>
              <a:t>, öğrencilerin psikolojik, sosyal ve kültürel gelişimlerini, yeteneklerini </a:t>
            </a:r>
            <a:r>
              <a:rPr lang="tr-TR" dirty="0" smtClean="0">
                <a:solidFill>
                  <a:prstClr val="black"/>
                </a:solidFill>
              </a:rPr>
              <a:t>keşfedip sergilemelerini </a:t>
            </a:r>
            <a:r>
              <a:rPr lang="tr-TR" dirty="0">
                <a:solidFill>
                  <a:prstClr val="black"/>
                </a:solidFill>
              </a:rPr>
              <a:t>sağlayarak onları yaşama hazırlamaktadır. </a:t>
            </a:r>
            <a:endParaRPr lang="tr-TR" dirty="0" smtClean="0">
              <a:solidFill>
                <a:prstClr val="black"/>
              </a:solidFill>
            </a:endParaRPr>
          </a:p>
          <a:p>
            <a:pPr lvl="0" algn="just"/>
            <a:r>
              <a:rPr lang="tr-TR" dirty="0">
                <a:solidFill>
                  <a:prstClr val="black"/>
                </a:solidFill>
              </a:rPr>
              <a:t>	</a:t>
            </a:r>
            <a:r>
              <a:rPr lang="tr-TR" dirty="0" smtClean="0">
                <a:solidFill>
                  <a:prstClr val="black"/>
                </a:solidFill>
              </a:rPr>
              <a:t>Okulun </a:t>
            </a:r>
            <a:r>
              <a:rPr lang="tr-TR" dirty="0">
                <a:solidFill>
                  <a:prstClr val="black"/>
                </a:solidFill>
              </a:rPr>
              <a:t>türlü </a:t>
            </a:r>
            <a:r>
              <a:rPr lang="tr-TR" dirty="0" smtClean="0">
                <a:solidFill>
                  <a:prstClr val="black"/>
                </a:solidFill>
              </a:rPr>
              <a:t>işlevleriyle olan </a:t>
            </a:r>
            <a:r>
              <a:rPr lang="tr-TR" dirty="0">
                <a:solidFill>
                  <a:prstClr val="black"/>
                </a:solidFill>
              </a:rPr>
              <a:t>paralelliği kadar oyuncu dünyaya sahip öğrencilerin oyun ile </a:t>
            </a:r>
            <a:r>
              <a:rPr lang="tr-TR" dirty="0" smtClean="0">
                <a:solidFill>
                  <a:prstClr val="black"/>
                </a:solidFill>
              </a:rPr>
              <a:t>öğrenmelerine de </a:t>
            </a:r>
            <a:r>
              <a:rPr lang="tr-TR" dirty="0">
                <a:solidFill>
                  <a:prstClr val="black"/>
                </a:solidFill>
              </a:rPr>
              <a:t>yardımcı olması yönüyle etkin bir eğitim öğretim aracı olan törenler; </a:t>
            </a:r>
            <a:r>
              <a:rPr lang="tr-TR" dirty="0" smtClean="0">
                <a:solidFill>
                  <a:prstClr val="black"/>
                </a:solidFill>
              </a:rPr>
              <a:t>öğrencilere sınıfta</a:t>
            </a:r>
            <a:r>
              <a:rPr lang="tr-TR" dirty="0">
                <a:solidFill>
                  <a:prstClr val="black"/>
                </a:solidFill>
              </a:rPr>
              <a:t>, okulda, okullar arasında, okul çevre arasında somut yaşantılar sunarlar.</a:t>
            </a:r>
            <a:endParaRPr kumimoji="0" lang="tr-TR" sz="1800" b="0" i="0" u="none" strike="noStrike" kern="1200" cap="none" spc="0" normalizeH="0" baseline="0" noProof="0" dirty="0">
              <a:ln>
                <a:noFill/>
              </a:ln>
              <a:solidFill>
                <a:prstClr val="black"/>
              </a:solidFill>
              <a:effectLst/>
              <a:uLnTx/>
              <a:uFillTx/>
              <a:latin typeface="Gill Sans MT" panose="020B0502020104020203"/>
              <a:ea typeface="+mn-ea"/>
              <a:cs typeface="+mn-cs"/>
            </a:endParaRPr>
          </a:p>
        </p:txBody>
      </p:sp>
      <p:sp>
        <p:nvSpPr>
          <p:cNvPr id="11" name="Rectangle 10"/>
          <p:cNvSpPr/>
          <p:nvPr/>
        </p:nvSpPr>
        <p:spPr>
          <a:xfrm>
            <a:off x="161924" y="6181725"/>
            <a:ext cx="2714626" cy="604837"/>
          </a:xfrm>
          <a:prstGeom prst="rect">
            <a:avLst/>
          </a:prstGeom>
          <a:gradFill flip="none" rotWithShape="1">
            <a:gsLst>
              <a:gs pos="0">
                <a:schemeClr val="accent1">
                  <a:tint val="54000"/>
                  <a:satMod val="105000"/>
                  <a:lumMod val="110000"/>
                  <a:alpha val="66000"/>
                </a:schemeClr>
              </a:gs>
              <a:gs pos="100000">
                <a:schemeClr val="accent1">
                  <a:tint val="78000"/>
                  <a:satMod val="109000"/>
                  <a:lumMod val="100000"/>
                  <a:alpha val="36000"/>
                </a:schemeClr>
              </a:gs>
            </a:gsLst>
            <a:path path="circle">
              <a:fillToRect l="50000" t="50000" r="50000" b="50000"/>
            </a:path>
            <a:tileRect/>
          </a:gradFill>
          <a:ln w="76200">
            <a:solidFill>
              <a:schemeClr val="accent1">
                <a:alpha val="54000"/>
              </a:schemeClr>
            </a:solidFill>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tr-TR" sz="2400" b="1" i="0" u="none" strike="noStrike" kern="1200" cap="none" spc="0" normalizeH="0" baseline="0" noProof="0" dirty="0" smtClean="0">
                <a:ln>
                  <a:noFill/>
                </a:ln>
                <a:solidFill>
                  <a:prstClr val="black">
                    <a:lumMod val="85000"/>
                    <a:lumOff val="15000"/>
                  </a:prstClr>
                </a:solidFill>
                <a:effectLst/>
                <a:uLnTx/>
                <a:uFillTx/>
                <a:latin typeface="Times New Roman" panose="02020603050405020304" pitchFamily="18" charset="0"/>
                <a:ea typeface="+mn-ea"/>
                <a:cs typeface="Times New Roman" panose="02020603050405020304" pitchFamily="18" charset="0"/>
              </a:rPr>
              <a:t>1.3 Okul Törenleri</a:t>
            </a:r>
            <a:endParaRPr kumimoji="0" lang="tr-TR" sz="2400" b="1" i="0" u="none" strike="noStrike" kern="1200" cap="none" spc="0" normalizeH="0" baseline="0" noProof="0" dirty="0">
              <a:ln>
                <a:noFill/>
              </a:ln>
              <a:solidFill>
                <a:prstClr val="black">
                  <a:lumMod val="85000"/>
                  <a:lumOff val="15000"/>
                </a:prstClr>
              </a:solidFill>
              <a:effectLst/>
              <a:uLnTx/>
              <a:uFillTx/>
              <a:latin typeface="Times New Roman" panose="02020603050405020304" pitchFamily="18" charset="0"/>
              <a:ea typeface="+mn-ea"/>
              <a:cs typeface="Times New Roman" panose="02020603050405020304" pitchFamily="18" charset="0"/>
            </a:endParaRPr>
          </a:p>
        </p:txBody>
      </p:sp>
      <p:sp>
        <p:nvSpPr>
          <p:cNvPr id="9" name="Rectangle 8"/>
          <p:cNvSpPr/>
          <p:nvPr/>
        </p:nvSpPr>
        <p:spPr>
          <a:xfrm>
            <a:off x="161924" y="142875"/>
            <a:ext cx="7067551" cy="2895600"/>
          </a:xfrm>
          <a:prstGeom prst="rect">
            <a:avLst/>
          </a:prstGeom>
          <a:gradFill flip="none" rotWithShape="1">
            <a:gsLst>
              <a:gs pos="0">
                <a:schemeClr val="accent1">
                  <a:tint val="54000"/>
                  <a:satMod val="105000"/>
                  <a:lumMod val="110000"/>
                  <a:alpha val="66000"/>
                </a:schemeClr>
              </a:gs>
              <a:gs pos="100000">
                <a:schemeClr val="accent1">
                  <a:tint val="78000"/>
                  <a:satMod val="109000"/>
                  <a:lumMod val="100000"/>
                  <a:alpha val="36000"/>
                </a:schemeClr>
              </a:gs>
            </a:gsLst>
            <a:path path="circle">
              <a:fillToRect l="50000" t="50000" r="50000" b="50000"/>
            </a:path>
            <a:tileRect/>
          </a:gradFill>
          <a:ln w="76200">
            <a:solidFill>
              <a:schemeClr val="accent1">
                <a:alpha val="54000"/>
              </a:schemeClr>
            </a:solidFill>
          </a:ln>
        </p:spPr>
        <p:style>
          <a:lnRef idx="1">
            <a:schemeClr val="accent1"/>
          </a:lnRef>
          <a:fillRef idx="2">
            <a:schemeClr val="accent1"/>
          </a:fillRef>
          <a:effectRef idx="1">
            <a:schemeClr val="accent1"/>
          </a:effectRef>
          <a:fontRef idx="minor">
            <a:schemeClr val="dk1"/>
          </a:fontRef>
        </p:style>
        <p:txBody>
          <a:bodyPr rtlCol="0" anchor="ctr"/>
          <a:lstStyle/>
          <a:p>
            <a:pPr lvl="0" algn="just"/>
            <a:r>
              <a:rPr lang="tr-TR" dirty="0" smtClean="0">
                <a:solidFill>
                  <a:prstClr val="black">
                    <a:lumMod val="85000"/>
                    <a:lumOff val="15000"/>
                  </a:prstClr>
                </a:solidFill>
                <a:latin typeface="Times New Roman" panose="02020603050405020304" pitchFamily="18" charset="0"/>
                <a:cs typeface="Times New Roman" panose="02020603050405020304" pitchFamily="18" charset="0"/>
              </a:rPr>
              <a:t>	Törenler</a:t>
            </a:r>
            <a:r>
              <a:rPr lang="tr-TR" dirty="0">
                <a:solidFill>
                  <a:prstClr val="black">
                    <a:lumMod val="85000"/>
                    <a:lumOff val="15000"/>
                  </a:prstClr>
                </a:solidFill>
                <a:latin typeface="Times New Roman" panose="02020603050405020304" pitchFamily="18" charset="0"/>
                <a:cs typeface="Times New Roman" panose="02020603050405020304" pitchFamily="18" charset="0"/>
              </a:rPr>
              <a:t>, bir toplulukta üyelerin belli bir olayı, kişiyi veya değeri ayırt </a:t>
            </a:r>
            <a:r>
              <a:rPr lang="tr-TR" dirty="0" smtClean="0">
                <a:solidFill>
                  <a:prstClr val="black">
                    <a:lumMod val="85000"/>
                    <a:lumOff val="15000"/>
                  </a:prstClr>
                </a:solidFill>
                <a:latin typeface="Times New Roman" panose="02020603050405020304" pitchFamily="18" charset="0"/>
                <a:cs typeface="Times New Roman" panose="02020603050405020304" pitchFamily="18" charset="0"/>
              </a:rPr>
              <a:t>edip sembolleştirmesi</a:t>
            </a:r>
            <a:r>
              <a:rPr lang="tr-TR" dirty="0">
                <a:solidFill>
                  <a:prstClr val="black">
                    <a:lumMod val="85000"/>
                    <a:lumOff val="15000"/>
                  </a:prstClr>
                </a:solidFill>
                <a:latin typeface="Times New Roman" panose="02020603050405020304" pitchFamily="18" charset="0"/>
                <a:cs typeface="Times New Roman" panose="02020603050405020304" pitchFamily="18" charset="0"/>
              </a:rPr>
              <a:t>, bunların anlam ve öneminin güçlendirilmesi amaçlarıyla </a:t>
            </a:r>
            <a:r>
              <a:rPr lang="tr-TR" dirty="0" smtClean="0">
                <a:solidFill>
                  <a:prstClr val="black">
                    <a:lumMod val="85000"/>
                    <a:lumOff val="15000"/>
                  </a:prstClr>
                </a:solidFill>
                <a:latin typeface="Times New Roman" panose="02020603050405020304" pitchFamily="18" charset="0"/>
                <a:cs typeface="Times New Roman" panose="02020603050405020304" pitchFamily="18" charset="0"/>
              </a:rPr>
              <a:t>düzenlenen hareket dizisidir. </a:t>
            </a:r>
            <a:r>
              <a:rPr lang="tr-TR" dirty="0">
                <a:solidFill>
                  <a:prstClr val="black">
                    <a:lumMod val="85000"/>
                    <a:lumOff val="15000"/>
                  </a:prstClr>
                </a:solidFill>
                <a:latin typeface="Times New Roman" panose="02020603050405020304" pitchFamily="18" charset="0"/>
                <a:cs typeface="Times New Roman" panose="02020603050405020304" pitchFamily="18" charset="0"/>
              </a:rPr>
              <a:t>Törenler, yaşamın rutin zaman </a:t>
            </a:r>
            <a:r>
              <a:rPr lang="tr-TR" dirty="0" smtClean="0">
                <a:solidFill>
                  <a:prstClr val="black">
                    <a:lumMod val="85000"/>
                    <a:lumOff val="15000"/>
                  </a:prstClr>
                </a:solidFill>
                <a:latin typeface="Times New Roman" panose="02020603050405020304" pitchFamily="18" charset="0"/>
                <a:cs typeface="Times New Roman" panose="02020603050405020304" pitchFamily="18" charset="0"/>
              </a:rPr>
              <a:t>ve yer </a:t>
            </a:r>
            <a:r>
              <a:rPr lang="tr-TR" dirty="0">
                <a:solidFill>
                  <a:prstClr val="black">
                    <a:lumMod val="85000"/>
                    <a:lumOff val="15000"/>
                  </a:prstClr>
                </a:solidFill>
                <a:latin typeface="Times New Roman" panose="02020603050405020304" pitchFamily="18" charset="0"/>
                <a:cs typeface="Times New Roman" panose="02020603050405020304" pitchFamily="18" charset="0"/>
              </a:rPr>
              <a:t>sınırları dışında farklılaştırılmış bir zaman ve yerde, kendine özgü </a:t>
            </a:r>
            <a:r>
              <a:rPr lang="tr-TR" dirty="0" smtClean="0">
                <a:solidFill>
                  <a:prstClr val="black">
                    <a:lumMod val="85000"/>
                    <a:lumOff val="15000"/>
                  </a:prstClr>
                </a:solidFill>
                <a:latin typeface="Times New Roman" panose="02020603050405020304" pitchFamily="18" charset="0"/>
                <a:cs typeface="Times New Roman" panose="02020603050405020304" pitchFamily="18" charset="0"/>
              </a:rPr>
              <a:t>standartlaştırılmış </a:t>
            </a:r>
            <a:r>
              <a:rPr lang="tr-TR" dirty="0">
                <a:solidFill>
                  <a:prstClr val="black">
                    <a:lumMod val="85000"/>
                    <a:lumOff val="15000"/>
                  </a:prstClr>
                </a:solidFill>
                <a:latin typeface="Times New Roman" panose="02020603050405020304" pitchFamily="18" charset="0"/>
                <a:cs typeface="Times New Roman" panose="02020603050405020304" pitchFamily="18" charset="0"/>
              </a:rPr>
              <a:t>davranış, biçimler, nesneler ve ilişki sistemi ile bir durumu anmak veya </a:t>
            </a:r>
            <a:r>
              <a:rPr lang="tr-TR" dirty="0" smtClean="0">
                <a:solidFill>
                  <a:prstClr val="black">
                    <a:lumMod val="85000"/>
                    <a:lumOff val="15000"/>
                  </a:prstClr>
                </a:solidFill>
                <a:latin typeface="Times New Roman" panose="02020603050405020304" pitchFamily="18" charset="0"/>
                <a:cs typeface="Times New Roman" panose="02020603050405020304" pitchFamily="18" charset="0"/>
              </a:rPr>
              <a:t>kutlamak için düzenlenir. </a:t>
            </a:r>
          </a:p>
          <a:p>
            <a:pPr lvl="0" algn="just"/>
            <a:r>
              <a:rPr lang="tr-TR" dirty="0">
                <a:solidFill>
                  <a:prstClr val="black">
                    <a:lumMod val="85000"/>
                    <a:lumOff val="15000"/>
                  </a:prstClr>
                </a:solidFill>
                <a:latin typeface="Times New Roman" panose="02020603050405020304" pitchFamily="18" charset="0"/>
                <a:cs typeface="Times New Roman" panose="02020603050405020304" pitchFamily="18" charset="0"/>
              </a:rPr>
              <a:t>	</a:t>
            </a:r>
            <a:r>
              <a:rPr lang="tr-TR" dirty="0" smtClean="0">
                <a:solidFill>
                  <a:prstClr val="black">
                    <a:lumMod val="85000"/>
                    <a:lumOff val="15000"/>
                  </a:prstClr>
                </a:solidFill>
                <a:latin typeface="Times New Roman" panose="02020603050405020304" pitchFamily="18" charset="0"/>
                <a:cs typeface="Times New Roman" panose="02020603050405020304" pitchFamily="18" charset="0"/>
              </a:rPr>
              <a:t>Törenler</a:t>
            </a:r>
            <a:r>
              <a:rPr lang="tr-TR" dirty="0">
                <a:solidFill>
                  <a:prstClr val="black">
                    <a:lumMod val="85000"/>
                    <a:lumOff val="15000"/>
                  </a:prstClr>
                </a:solidFill>
                <a:latin typeface="Times New Roman" panose="02020603050405020304" pitchFamily="18" charset="0"/>
                <a:cs typeface="Times New Roman" panose="02020603050405020304" pitchFamily="18" charset="0"/>
              </a:rPr>
              <a:t>; günlük, haftalık ve belli dönemlerde</a:t>
            </a:r>
            <a:r>
              <a:rPr lang="tr-TR" dirty="0" smtClean="0">
                <a:solidFill>
                  <a:prstClr val="black">
                    <a:lumMod val="85000"/>
                    <a:lumOff val="15000"/>
                  </a:prstClr>
                </a:solidFill>
                <a:latin typeface="Times New Roman" panose="02020603050405020304" pitchFamily="18" charset="0"/>
                <a:cs typeface="Times New Roman" panose="02020603050405020304" pitchFamily="18" charset="0"/>
              </a:rPr>
              <a:t>, kurallarına </a:t>
            </a:r>
            <a:r>
              <a:rPr lang="tr-TR" dirty="0">
                <a:solidFill>
                  <a:prstClr val="black">
                    <a:lumMod val="85000"/>
                    <a:lumOff val="15000"/>
                  </a:prstClr>
                </a:solidFill>
                <a:latin typeface="Times New Roman" panose="02020603050405020304" pitchFamily="18" charset="0"/>
                <a:cs typeface="Times New Roman" panose="02020603050405020304" pitchFamily="18" charset="0"/>
              </a:rPr>
              <a:t>uygun olarak yapılan planlı gösterilerdir. İşgörenlerin </a:t>
            </a:r>
            <a:r>
              <a:rPr lang="tr-TR" dirty="0" smtClean="0">
                <a:solidFill>
                  <a:prstClr val="black">
                    <a:lumMod val="85000"/>
                    <a:lumOff val="15000"/>
                  </a:prstClr>
                </a:solidFill>
                <a:latin typeface="Times New Roman" panose="02020603050405020304" pitchFamily="18" charset="0"/>
                <a:cs typeface="Times New Roman" panose="02020603050405020304" pitchFamily="18" charset="0"/>
              </a:rPr>
              <a:t>duygulanmalarını sağlamak </a:t>
            </a:r>
            <a:r>
              <a:rPr lang="tr-TR" dirty="0">
                <a:solidFill>
                  <a:prstClr val="black">
                    <a:lumMod val="85000"/>
                    <a:lumOff val="15000"/>
                  </a:prstClr>
                </a:solidFill>
                <a:latin typeface="Times New Roman" panose="02020603050405020304" pitchFamily="18" charset="0"/>
                <a:cs typeface="Times New Roman" panose="02020603050405020304" pitchFamily="18" charset="0"/>
              </a:rPr>
              <a:t>için özenli, düzenli, ve dramatik etkinlikler yapılır. Bayrak </a:t>
            </a:r>
            <a:r>
              <a:rPr lang="tr-TR" dirty="0" smtClean="0">
                <a:solidFill>
                  <a:prstClr val="black">
                    <a:lumMod val="85000"/>
                    <a:lumOff val="15000"/>
                  </a:prstClr>
                </a:solidFill>
                <a:latin typeface="Times New Roman" panose="02020603050405020304" pitchFamily="18" charset="0"/>
                <a:cs typeface="Times New Roman" panose="02020603050405020304" pitchFamily="18" charset="0"/>
              </a:rPr>
              <a:t>sancak törenleri</a:t>
            </a:r>
            <a:r>
              <a:rPr lang="tr-TR" dirty="0">
                <a:solidFill>
                  <a:prstClr val="black">
                    <a:lumMod val="85000"/>
                    <a:lumOff val="15000"/>
                  </a:prstClr>
                </a:solidFill>
                <a:latin typeface="Times New Roman" panose="02020603050405020304" pitchFamily="18" charset="0"/>
                <a:cs typeface="Times New Roman" panose="02020603050405020304" pitchFamily="18" charset="0"/>
              </a:rPr>
              <a:t>, özel günler, kuruluş vb. kutlama toplantıları bunlardandır</a:t>
            </a:r>
            <a:r>
              <a:rPr lang="tr-TR" dirty="0" smtClean="0">
                <a:solidFill>
                  <a:prstClr val="black">
                    <a:lumMod val="85000"/>
                    <a:lumOff val="15000"/>
                  </a:prstClr>
                </a:solidFill>
                <a:latin typeface="Times New Roman" panose="02020603050405020304" pitchFamily="18" charset="0"/>
                <a:cs typeface="Times New Roman" panose="02020603050405020304" pitchFamily="18" charset="0"/>
              </a:rPr>
              <a:t>.</a:t>
            </a:r>
            <a:endParaRPr kumimoji="0" lang="tr-TR" i="0" u="none" strike="noStrike" kern="1200" cap="none" spc="0" normalizeH="0" baseline="0" noProof="0" dirty="0">
              <a:ln>
                <a:noFill/>
              </a:ln>
              <a:solidFill>
                <a:prstClr val="black">
                  <a:lumMod val="85000"/>
                  <a:lumOff val="15000"/>
                </a:prstClr>
              </a:solidFill>
              <a:effectLst/>
              <a:uLnTx/>
              <a:uFillTx/>
              <a:latin typeface="Times New Roman" panose="02020603050405020304" pitchFamily="18" charset="0"/>
              <a:ea typeface="+mn-ea"/>
              <a:cs typeface="Times New Roman" panose="02020603050405020304" pitchFamily="18" charset="0"/>
            </a:endParaRPr>
          </a:p>
        </p:txBody>
      </p:sp>
      <p:pic>
        <p:nvPicPr>
          <p:cNvPr id="5" name="Picture Placeholder 4"/>
          <p:cNvPicPr>
            <a:picLocks noGrp="1" noChangeAspect="1"/>
          </p:cNvPicPr>
          <p:nvPr>
            <p:ph type="pic" idx="1"/>
          </p:nvPr>
        </p:nvPicPr>
        <p:blipFill>
          <a:blip r:embed="rId2">
            <a:extLst>
              <a:ext uri="{28A0092B-C50C-407E-A947-70E740481C1C}">
                <a14:useLocalDpi xmlns:a14="http://schemas.microsoft.com/office/drawing/2010/main" val="0"/>
              </a:ext>
            </a:extLst>
          </a:blip>
          <a:stretch>
            <a:fillRect/>
          </a:stretch>
        </p:blipFill>
        <p:spPr>
          <a:xfrm>
            <a:off x="7839075" y="1643062"/>
            <a:ext cx="3333750" cy="2790825"/>
          </a:xfrm>
        </p:spPr>
      </p:pic>
      <p:sp>
        <p:nvSpPr>
          <p:cNvPr id="6" name="Right Arrow 5">
            <a:hlinkClick r:id="" action="ppaction://hlinkshowjump?jump=nextslide"/>
          </p:cNvPr>
          <p:cNvSpPr/>
          <p:nvPr/>
        </p:nvSpPr>
        <p:spPr>
          <a:xfrm>
            <a:off x="10565648" y="6181725"/>
            <a:ext cx="978408" cy="484632"/>
          </a:xfrm>
          <a:prstGeom prst="rightArrow">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584282522"/>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1000"/>
                                        <p:tgtEl>
                                          <p:spTgt spid="5"/>
                                        </p:tgtEl>
                                      </p:cBhvr>
                                    </p:animEffect>
                                  </p:childTnLst>
                                </p:cTn>
                              </p:par>
                            </p:childTnLst>
                          </p:cTn>
                        </p:par>
                        <p:par>
                          <p:cTn id="8" fill="hold">
                            <p:stCondLst>
                              <p:cond delay="1000"/>
                            </p:stCondLst>
                            <p:childTnLst>
                              <p:par>
                                <p:cTn id="9" presetID="18" presetClass="entr" presetSubtype="12" fill="hold" grpId="0" nodeType="afterEffect">
                                  <p:stCondLst>
                                    <p:cond delay="0"/>
                                  </p:stCondLst>
                                  <p:childTnLst>
                                    <p:set>
                                      <p:cBhvr>
                                        <p:cTn id="10" dur="1" fill="hold">
                                          <p:stCondLst>
                                            <p:cond delay="0"/>
                                          </p:stCondLst>
                                        </p:cTn>
                                        <p:tgtEl>
                                          <p:spTgt spid="9">
                                            <p:bg/>
                                          </p:spTgt>
                                        </p:tgtEl>
                                        <p:attrNameLst>
                                          <p:attrName>style.visibility</p:attrName>
                                        </p:attrNameLst>
                                      </p:cBhvr>
                                      <p:to>
                                        <p:strVal val="visible"/>
                                      </p:to>
                                    </p:set>
                                    <p:animEffect transition="in" filter="strips(downLeft)">
                                      <p:cBhvr>
                                        <p:cTn id="11" dur="1000"/>
                                        <p:tgtEl>
                                          <p:spTgt spid="9">
                                            <p:bg/>
                                          </p:spTgt>
                                        </p:tgtEl>
                                      </p:cBhvr>
                                    </p:animEffect>
                                  </p:childTnLst>
                                </p:cTn>
                              </p:par>
                            </p:childTnLst>
                          </p:cTn>
                        </p:par>
                        <p:par>
                          <p:cTn id="12" fill="hold">
                            <p:stCondLst>
                              <p:cond delay="2000"/>
                            </p:stCondLst>
                            <p:childTnLst>
                              <p:par>
                                <p:cTn id="13" presetID="18" presetClass="entr" presetSubtype="12" fill="hold" grpId="0" nodeType="after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strips(downLeft)">
                                      <p:cBhvr>
                                        <p:cTn id="15" dur="1000"/>
                                        <p:tgtEl>
                                          <p:spTgt spid="9">
                                            <p:txEl>
                                              <p:pRg st="0" end="0"/>
                                            </p:txEl>
                                          </p:spTgt>
                                        </p:tgtEl>
                                      </p:cBhvr>
                                    </p:animEffect>
                                  </p:childTnLst>
                                </p:cTn>
                              </p:par>
                            </p:childTnLst>
                          </p:cTn>
                        </p:par>
                        <p:par>
                          <p:cTn id="16" fill="hold">
                            <p:stCondLst>
                              <p:cond delay="3000"/>
                            </p:stCondLst>
                            <p:childTnLst>
                              <p:par>
                                <p:cTn id="17" presetID="18" presetClass="entr" presetSubtype="12" fill="hold" grpId="0" nodeType="afterEffect">
                                  <p:stCondLst>
                                    <p:cond delay="0"/>
                                  </p:stCondLst>
                                  <p:childTnLst>
                                    <p:set>
                                      <p:cBhvr>
                                        <p:cTn id="18" dur="1" fill="hold">
                                          <p:stCondLst>
                                            <p:cond delay="0"/>
                                          </p:stCondLst>
                                        </p:cTn>
                                        <p:tgtEl>
                                          <p:spTgt spid="9">
                                            <p:txEl>
                                              <p:pRg st="1" end="1"/>
                                            </p:txEl>
                                          </p:spTgt>
                                        </p:tgtEl>
                                        <p:attrNameLst>
                                          <p:attrName>style.visibility</p:attrName>
                                        </p:attrNameLst>
                                      </p:cBhvr>
                                      <p:to>
                                        <p:strVal val="visible"/>
                                      </p:to>
                                    </p:set>
                                    <p:animEffect transition="in" filter="strips(downLeft)">
                                      <p:cBhvr>
                                        <p:cTn id="19" dur="1000"/>
                                        <p:tgtEl>
                                          <p:spTgt spid="9">
                                            <p:txEl>
                                              <p:pRg st="1" end="1"/>
                                            </p:txEl>
                                          </p:spTgt>
                                        </p:tgtEl>
                                      </p:cBhvr>
                                    </p:animEffect>
                                  </p:childTnLst>
                                </p:cTn>
                              </p:par>
                            </p:childTnLst>
                          </p:cTn>
                        </p:par>
                        <p:par>
                          <p:cTn id="20" fill="hold">
                            <p:stCondLst>
                              <p:cond delay="4000"/>
                            </p:stCondLst>
                            <p:childTnLst>
                              <p:par>
                                <p:cTn id="21" presetID="18" presetClass="entr" presetSubtype="12" fill="hold" grpId="0" nodeType="afterEffect">
                                  <p:stCondLst>
                                    <p:cond delay="0"/>
                                  </p:stCondLst>
                                  <p:childTnLst>
                                    <p:set>
                                      <p:cBhvr>
                                        <p:cTn id="22" dur="1" fill="hold">
                                          <p:stCondLst>
                                            <p:cond delay="0"/>
                                          </p:stCondLst>
                                        </p:cTn>
                                        <p:tgtEl>
                                          <p:spTgt spid="7">
                                            <p:bg/>
                                          </p:spTgt>
                                        </p:tgtEl>
                                        <p:attrNameLst>
                                          <p:attrName>style.visibility</p:attrName>
                                        </p:attrNameLst>
                                      </p:cBhvr>
                                      <p:to>
                                        <p:strVal val="visible"/>
                                      </p:to>
                                    </p:set>
                                    <p:animEffect transition="in" filter="strips(downLeft)">
                                      <p:cBhvr>
                                        <p:cTn id="23" dur="1000"/>
                                        <p:tgtEl>
                                          <p:spTgt spid="7">
                                            <p:bg/>
                                          </p:spTgt>
                                        </p:tgtEl>
                                      </p:cBhvr>
                                    </p:animEffect>
                                  </p:childTnLst>
                                </p:cTn>
                              </p:par>
                            </p:childTnLst>
                          </p:cTn>
                        </p:par>
                        <p:par>
                          <p:cTn id="24" fill="hold">
                            <p:stCondLst>
                              <p:cond delay="5000"/>
                            </p:stCondLst>
                            <p:childTnLst>
                              <p:par>
                                <p:cTn id="25" presetID="18" presetClass="entr" presetSubtype="12" fill="hold" grpId="0" nodeType="afterEffect">
                                  <p:stCondLst>
                                    <p:cond delay="0"/>
                                  </p:stCondLst>
                                  <p:childTnLst>
                                    <p:set>
                                      <p:cBhvr>
                                        <p:cTn id="26" dur="1" fill="hold">
                                          <p:stCondLst>
                                            <p:cond delay="0"/>
                                          </p:stCondLst>
                                        </p:cTn>
                                        <p:tgtEl>
                                          <p:spTgt spid="7">
                                            <p:txEl>
                                              <p:pRg st="0" end="0"/>
                                            </p:txEl>
                                          </p:spTgt>
                                        </p:tgtEl>
                                        <p:attrNameLst>
                                          <p:attrName>style.visibility</p:attrName>
                                        </p:attrNameLst>
                                      </p:cBhvr>
                                      <p:to>
                                        <p:strVal val="visible"/>
                                      </p:to>
                                    </p:set>
                                    <p:animEffect transition="in" filter="strips(downLeft)">
                                      <p:cBhvr>
                                        <p:cTn id="27" dur="1000"/>
                                        <p:tgtEl>
                                          <p:spTgt spid="7">
                                            <p:txEl>
                                              <p:pRg st="0" end="0"/>
                                            </p:txEl>
                                          </p:spTgt>
                                        </p:tgtEl>
                                      </p:cBhvr>
                                    </p:animEffect>
                                  </p:childTnLst>
                                </p:cTn>
                              </p:par>
                            </p:childTnLst>
                          </p:cTn>
                        </p:par>
                        <p:par>
                          <p:cTn id="28" fill="hold">
                            <p:stCondLst>
                              <p:cond delay="6000"/>
                            </p:stCondLst>
                            <p:childTnLst>
                              <p:par>
                                <p:cTn id="29" presetID="18" presetClass="entr" presetSubtype="12" fill="hold" grpId="0" nodeType="afterEffect">
                                  <p:stCondLst>
                                    <p:cond delay="0"/>
                                  </p:stCondLst>
                                  <p:childTnLst>
                                    <p:set>
                                      <p:cBhvr>
                                        <p:cTn id="30" dur="1" fill="hold">
                                          <p:stCondLst>
                                            <p:cond delay="0"/>
                                          </p:stCondLst>
                                        </p:cTn>
                                        <p:tgtEl>
                                          <p:spTgt spid="7">
                                            <p:txEl>
                                              <p:pRg st="1" end="1"/>
                                            </p:txEl>
                                          </p:spTgt>
                                        </p:tgtEl>
                                        <p:attrNameLst>
                                          <p:attrName>style.visibility</p:attrName>
                                        </p:attrNameLst>
                                      </p:cBhvr>
                                      <p:to>
                                        <p:strVal val="visible"/>
                                      </p:to>
                                    </p:set>
                                    <p:animEffect transition="in" filter="strips(downLeft)">
                                      <p:cBhvr>
                                        <p:cTn id="31" dur="1000"/>
                                        <p:tgtEl>
                                          <p:spTgt spid="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animBg="1"/>
      <p:bldP spid="9" grpId="0" uiExpand="1" build="p"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557211" y="709611"/>
            <a:ext cx="6410326" cy="1866901"/>
          </a:xfrm>
          <a:prstGeom prst="rect">
            <a:avLst/>
          </a:prstGeom>
          <a:gradFill flip="none" rotWithShape="1">
            <a:gsLst>
              <a:gs pos="0">
                <a:schemeClr val="accent1">
                  <a:tint val="54000"/>
                  <a:satMod val="105000"/>
                  <a:lumMod val="110000"/>
                  <a:alpha val="66000"/>
                </a:schemeClr>
              </a:gs>
              <a:gs pos="100000">
                <a:schemeClr val="accent1">
                  <a:tint val="78000"/>
                  <a:satMod val="109000"/>
                  <a:lumMod val="100000"/>
                  <a:alpha val="36000"/>
                </a:schemeClr>
              </a:gs>
            </a:gsLst>
            <a:path path="circle">
              <a:fillToRect l="50000" t="50000" r="50000" b="50000"/>
            </a:path>
            <a:tileRect/>
          </a:gradFill>
          <a:ln w="76200">
            <a:solidFill>
              <a:schemeClr val="accent1">
                <a:alpha val="54000"/>
              </a:schemeClr>
            </a:solidFill>
          </a:ln>
        </p:spPr>
        <p:style>
          <a:lnRef idx="1">
            <a:schemeClr val="accent1"/>
          </a:lnRef>
          <a:fillRef idx="2">
            <a:schemeClr val="accent1"/>
          </a:fillRef>
          <a:effectRef idx="1">
            <a:schemeClr val="accent1"/>
          </a:effectRef>
          <a:fontRef idx="minor">
            <a:schemeClr val="dk1"/>
          </a:fontRef>
        </p:style>
        <p:txBody>
          <a:bodyPr rtlCol="0" anchor="ctr"/>
          <a:lstStyle/>
          <a:p>
            <a:pPr lvl="0" algn="just"/>
            <a:r>
              <a:rPr kumimoji="0" lang="tr-TR" sz="1800" b="0" i="0" u="none" strike="noStrike" kern="1200" cap="none" spc="0" normalizeH="0" baseline="0" noProof="0" dirty="0">
                <a:ln>
                  <a:noFill/>
                </a:ln>
                <a:solidFill>
                  <a:prstClr val="black"/>
                </a:solidFill>
                <a:effectLst/>
                <a:uLnTx/>
                <a:uFillTx/>
                <a:latin typeface="Gill Sans MT" panose="020B0502020104020203"/>
                <a:ea typeface="+mn-ea"/>
                <a:cs typeface="+mn-cs"/>
              </a:rPr>
              <a:t>	</a:t>
            </a:r>
            <a:r>
              <a:rPr lang="tr-TR" dirty="0">
                <a:solidFill>
                  <a:prstClr val="black"/>
                </a:solidFill>
              </a:rPr>
              <a:t>Güçlü bir okul kültürü, etkili ve kaliteli bir okul için ön koşullardan biridir. </a:t>
            </a:r>
            <a:r>
              <a:rPr lang="tr-TR" dirty="0" smtClean="0">
                <a:solidFill>
                  <a:prstClr val="black"/>
                </a:solidFill>
              </a:rPr>
              <a:t>Bu kültürü</a:t>
            </a:r>
            <a:r>
              <a:rPr lang="tr-TR" dirty="0">
                <a:solidFill>
                  <a:prstClr val="black"/>
                </a:solidFill>
              </a:rPr>
              <a:t>, paylaşılan değerler oluşturmaktadır. En güzel paylaşımlar ise törenlerde </a:t>
            </a:r>
            <a:r>
              <a:rPr lang="tr-TR" dirty="0" smtClean="0">
                <a:solidFill>
                  <a:prstClr val="black"/>
                </a:solidFill>
              </a:rPr>
              <a:t>gerçekleşmektedir</a:t>
            </a:r>
            <a:r>
              <a:rPr lang="tr-TR" dirty="0">
                <a:solidFill>
                  <a:prstClr val="black"/>
                </a:solidFill>
              </a:rPr>
              <a:t>. Bu güzel paylaşımlar, okulda var etmeye çalışılan inançları ve </a:t>
            </a:r>
            <a:r>
              <a:rPr lang="tr-TR" dirty="0" smtClean="0">
                <a:solidFill>
                  <a:prstClr val="black"/>
                </a:solidFill>
              </a:rPr>
              <a:t>okul kültürünü </a:t>
            </a:r>
            <a:r>
              <a:rPr lang="tr-TR" dirty="0">
                <a:solidFill>
                  <a:prstClr val="black"/>
                </a:solidFill>
              </a:rPr>
              <a:t>oluşturmaktadır. </a:t>
            </a:r>
            <a:r>
              <a:rPr lang="tr-TR" dirty="0" smtClean="0">
                <a:solidFill>
                  <a:prstClr val="black"/>
                </a:solidFill>
              </a:rPr>
              <a:t>	</a:t>
            </a:r>
            <a:endParaRPr kumimoji="0" lang="tr-TR" sz="1800" b="0" i="0" u="none" strike="noStrike" kern="1200" cap="none" spc="0" normalizeH="0" baseline="0" noProof="0" dirty="0">
              <a:ln>
                <a:noFill/>
              </a:ln>
              <a:solidFill>
                <a:prstClr val="black"/>
              </a:solidFill>
              <a:effectLst/>
              <a:uLnTx/>
              <a:uFillTx/>
              <a:latin typeface="Gill Sans MT" panose="020B0502020104020203"/>
              <a:ea typeface="+mn-ea"/>
              <a:cs typeface="+mn-cs"/>
            </a:endParaRPr>
          </a:p>
        </p:txBody>
      </p:sp>
      <p:sp>
        <p:nvSpPr>
          <p:cNvPr id="11" name="Rectangle 10"/>
          <p:cNvSpPr/>
          <p:nvPr/>
        </p:nvSpPr>
        <p:spPr>
          <a:xfrm>
            <a:off x="161924" y="6181725"/>
            <a:ext cx="2714626" cy="604837"/>
          </a:xfrm>
          <a:prstGeom prst="rect">
            <a:avLst/>
          </a:prstGeom>
          <a:gradFill flip="none" rotWithShape="1">
            <a:gsLst>
              <a:gs pos="0">
                <a:schemeClr val="accent1">
                  <a:tint val="54000"/>
                  <a:satMod val="105000"/>
                  <a:lumMod val="110000"/>
                  <a:alpha val="66000"/>
                </a:schemeClr>
              </a:gs>
              <a:gs pos="100000">
                <a:schemeClr val="accent1">
                  <a:tint val="78000"/>
                  <a:satMod val="109000"/>
                  <a:lumMod val="100000"/>
                  <a:alpha val="36000"/>
                </a:schemeClr>
              </a:gs>
            </a:gsLst>
            <a:path path="circle">
              <a:fillToRect l="50000" t="50000" r="50000" b="50000"/>
            </a:path>
            <a:tileRect/>
          </a:gradFill>
          <a:ln w="76200">
            <a:solidFill>
              <a:schemeClr val="accent1">
                <a:alpha val="54000"/>
              </a:schemeClr>
            </a:solidFill>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tr-TR" sz="2400" b="1" i="0" u="none" strike="noStrike" kern="1200" cap="none" spc="0" normalizeH="0" baseline="0" noProof="0" dirty="0" smtClean="0">
                <a:ln>
                  <a:noFill/>
                </a:ln>
                <a:solidFill>
                  <a:prstClr val="black">
                    <a:lumMod val="85000"/>
                    <a:lumOff val="15000"/>
                  </a:prstClr>
                </a:solidFill>
                <a:effectLst/>
                <a:uLnTx/>
                <a:uFillTx/>
                <a:latin typeface="Times New Roman" panose="02020603050405020304" pitchFamily="18" charset="0"/>
                <a:ea typeface="+mn-ea"/>
                <a:cs typeface="Times New Roman" panose="02020603050405020304" pitchFamily="18" charset="0"/>
              </a:rPr>
              <a:t>1.3 Okul Törenleri</a:t>
            </a:r>
            <a:endParaRPr kumimoji="0" lang="tr-TR" sz="2400" b="1" i="0" u="none" strike="noStrike" kern="1200" cap="none" spc="0" normalizeH="0" baseline="0" noProof="0" dirty="0">
              <a:ln>
                <a:noFill/>
              </a:ln>
              <a:solidFill>
                <a:prstClr val="black">
                  <a:lumMod val="85000"/>
                  <a:lumOff val="15000"/>
                </a:prstClr>
              </a:solidFill>
              <a:effectLst/>
              <a:uLnTx/>
              <a:uFillTx/>
              <a:latin typeface="Times New Roman" panose="02020603050405020304" pitchFamily="18" charset="0"/>
              <a:ea typeface="+mn-ea"/>
              <a:cs typeface="Times New Roman" panose="02020603050405020304" pitchFamily="18" charset="0"/>
            </a:endParaRPr>
          </a:p>
        </p:txBody>
      </p:sp>
      <p:pic>
        <p:nvPicPr>
          <p:cNvPr id="5" name="Picture Placeholder 4"/>
          <p:cNvPicPr>
            <a:picLocks noGrp="1" noChangeAspect="1"/>
          </p:cNvPicPr>
          <p:nvPr>
            <p:ph type="pic" idx="1"/>
          </p:nvPr>
        </p:nvPicPr>
        <p:blipFill>
          <a:blip r:embed="rId2">
            <a:extLst>
              <a:ext uri="{28A0092B-C50C-407E-A947-70E740481C1C}">
                <a14:useLocalDpi xmlns:a14="http://schemas.microsoft.com/office/drawing/2010/main" val="0"/>
              </a:ext>
            </a:extLst>
          </a:blip>
          <a:stretch>
            <a:fillRect/>
          </a:stretch>
        </p:blipFill>
        <p:spPr>
          <a:xfrm>
            <a:off x="7839075" y="1643062"/>
            <a:ext cx="3333750" cy="2790825"/>
          </a:xfrm>
        </p:spPr>
      </p:pic>
      <p:sp>
        <p:nvSpPr>
          <p:cNvPr id="6" name="Rectangle 5"/>
          <p:cNvSpPr/>
          <p:nvPr/>
        </p:nvSpPr>
        <p:spPr>
          <a:xfrm>
            <a:off x="557211" y="3583780"/>
            <a:ext cx="6410326" cy="1590676"/>
          </a:xfrm>
          <a:prstGeom prst="rect">
            <a:avLst/>
          </a:prstGeom>
          <a:gradFill flip="none" rotWithShape="1">
            <a:gsLst>
              <a:gs pos="0">
                <a:schemeClr val="accent1">
                  <a:tint val="54000"/>
                  <a:satMod val="105000"/>
                  <a:lumMod val="110000"/>
                  <a:alpha val="66000"/>
                </a:schemeClr>
              </a:gs>
              <a:gs pos="100000">
                <a:schemeClr val="accent1">
                  <a:tint val="78000"/>
                  <a:satMod val="109000"/>
                  <a:lumMod val="100000"/>
                  <a:alpha val="36000"/>
                </a:schemeClr>
              </a:gs>
            </a:gsLst>
            <a:path path="circle">
              <a:fillToRect l="50000" t="50000" r="50000" b="50000"/>
            </a:path>
            <a:tileRect/>
          </a:gradFill>
          <a:ln w="76200">
            <a:solidFill>
              <a:schemeClr val="accent1">
                <a:alpha val="54000"/>
              </a:schemeClr>
            </a:solidFill>
          </a:ln>
        </p:spPr>
        <p:style>
          <a:lnRef idx="1">
            <a:schemeClr val="accent1"/>
          </a:lnRef>
          <a:fillRef idx="2">
            <a:schemeClr val="accent1"/>
          </a:fillRef>
          <a:effectRef idx="1">
            <a:schemeClr val="accent1"/>
          </a:effectRef>
          <a:fontRef idx="minor">
            <a:schemeClr val="dk1"/>
          </a:fontRef>
        </p:style>
        <p:txBody>
          <a:bodyPr rtlCol="0" anchor="ctr"/>
          <a:lstStyle/>
          <a:p>
            <a:pPr lvl="0" algn="just"/>
            <a:r>
              <a:rPr lang="tr-TR" dirty="0" smtClean="0">
                <a:solidFill>
                  <a:prstClr val="black"/>
                </a:solidFill>
              </a:rPr>
              <a:t>	Törenler</a:t>
            </a:r>
            <a:r>
              <a:rPr lang="tr-TR" dirty="0">
                <a:solidFill>
                  <a:prstClr val="black"/>
                </a:solidFill>
              </a:rPr>
              <a:t>, okul kültürünü yansıtma ve paylaşmak </a:t>
            </a:r>
            <a:r>
              <a:rPr lang="tr-TR" dirty="0" smtClean="0">
                <a:solidFill>
                  <a:prstClr val="black"/>
                </a:solidFill>
              </a:rPr>
              <a:t>için önemli </a:t>
            </a:r>
            <a:r>
              <a:rPr lang="tr-TR" dirty="0">
                <a:solidFill>
                  <a:prstClr val="black"/>
                </a:solidFill>
              </a:rPr>
              <a:t>ortamlardır Ayrıca törenler, kurumun güçlü ve başarılı bir takım </a:t>
            </a:r>
            <a:r>
              <a:rPr lang="tr-TR" dirty="0" smtClean="0">
                <a:solidFill>
                  <a:prstClr val="black"/>
                </a:solidFill>
              </a:rPr>
              <a:t>olduğunu vurgulamak </a:t>
            </a:r>
            <a:r>
              <a:rPr lang="tr-TR" dirty="0">
                <a:solidFill>
                  <a:prstClr val="black"/>
                </a:solidFill>
              </a:rPr>
              <a:t>ve bilgi yaymak için de oldukça </a:t>
            </a:r>
            <a:r>
              <a:rPr lang="tr-TR" dirty="0" smtClean="0">
                <a:solidFill>
                  <a:prstClr val="black"/>
                </a:solidFill>
              </a:rPr>
              <a:t>önemlidir.</a:t>
            </a:r>
            <a:endParaRPr kumimoji="0" lang="tr-TR" sz="1800" b="0" i="0" u="none" strike="noStrike" kern="1200" cap="none" spc="0" normalizeH="0" baseline="0" noProof="0" dirty="0">
              <a:ln>
                <a:noFill/>
              </a:ln>
              <a:solidFill>
                <a:prstClr val="black"/>
              </a:solidFill>
              <a:effectLst/>
              <a:uLnTx/>
              <a:uFillTx/>
              <a:latin typeface="Gill Sans MT" panose="020B0502020104020203"/>
              <a:ea typeface="+mn-ea"/>
              <a:cs typeface="+mn-cs"/>
            </a:endParaRPr>
          </a:p>
        </p:txBody>
      </p:sp>
      <p:sp>
        <p:nvSpPr>
          <p:cNvPr id="8" name="Right Arrow 7">
            <a:hlinkClick r:id="" action="ppaction://hlinkshowjump?jump=nextslide"/>
          </p:cNvPr>
          <p:cNvSpPr/>
          <p:nvPr/>
        </p:nvSpPr>
        <p:spPr>
          <a:xfrm>
            <a:off x="10565648" y="6181725"/>
            <a:ext cx="978408" cy="484632"/>
          </a:xfrm>
          <a:prstGeom prst="rightArrow">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47626698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1000"/>
                                        <p:tgtEl>
                                          <p:spTgt spid="5"/>
                                        </p:tgtEl>
                                      </p:cBhvr>
                                    </p:animEffect>
                                  </p:childTnLst>
                                </p:cTn>
                              </p:par>
                            </p:childTnLst>
                          </p:cTn>
                        </p:par>
                        <p:par>
                          <p:cTn id="8" fill="hold">
                            <p:stCondLst>
                              <p:cond delay="1000"/>
                            </p:stCondLst>
                            <p:childTnLst>
                              <p:par>
                                <p:cTn id="9" presetID="18" presetClass="entr" presetSubtype="12" fill="hold" grpId="0" nodeType="afterEffect">
                                  <p:stCondLst>
                                    <p:cond delay="0"/>
                                  </p:stCondLst>
                                  <p:childTnLst>
                                    <p:set>
                                      <p:cBhvr>
                                        <p:cTn id="10" dur="1" fill="hold">
                                          <p:stCondLst>
                                            <p:cond delay="0"/>
                                          </p:stCondLst>
                                        </p:cTn>
                                        <p:tgtEl>
                                          <p:spTgt spid="7">
                                            <p:bg/>
                                          </p:spTgt>
                                        </p:tgtEl>
                                        <p:attrNameLst>
                                          <p:attrName>style.visibility</p:attrName>
                                        </p:attrNameLst>
                                      </p:cBhvr>
                                      <p:to>
                                        <p:strVal val="visible"/>
                                      </p:to>
                                    </p:set>
                                    <p:animEffect transition="in" filter="strips(downLeft)">
                                      <p:cBhvr>
                                        <p:cTn id="11" dur="1000"/>
                                        <p:tgtEl>
                                          <p:spTgt spid="7">
                                            <p:bg/>
                                          </p:spTgt>
                                        </p:tgtEl>
                                      </p:cBhvr>
                                    </p:animEffect>
                                  </p:childTnLst>
                                </p:cTn>
                              </p:par>
                            </p:childTnLst>
                          </p:cTn>
                        </p:par>
                        <p:par>
                          <p:cTn id="12" fill="hold">
                            <p:stCondLst>
                              <p:cond delay="2000"/>
                            </p:stCondLst>
                            <p:childTnLst>
                              <p:par>
                                <p:cTn id="13" presetID="18" presetClass="entr" presetSubtype="12" fill="hold" grpId="0" nodeType="after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animEffect transition="in" filter="strips(downLeft)">
                                      <p:cBhvr>
                                        <p:cTn id="15" dur="1000"/>
                                        <p:tgtEl>
                                          <p:spTgt spid="7">
                                            <p:txEl>
                                              <p:pRg st="0" end="0"/>
                                            </p:txEl>
                                          </p:spTgt>
                                        </p:tgtEl>
                                      </p:cBhvr>
                                    </p:animEffect>
                                  </p:childTnLst>
                                </p:cTn>
                              </p:par>
                            </p:childTnLst>
                          </p:cTn>
                        </p:par>
                        <p:par>
                          <p:cTn id="16" fill="hold">
                            <p:stCondLst>
                              <p:cond delay="3000"/>
                            </p:stCondLst>
                            <p:childTnLst>
                              <p:par>
                                <p:cTn id="17" presetID="18" presetClass="entr" presetSubtype="12" fill="hold" grpId="0" nodeType="afterEffect">
                                  <p:stCondLst>
                                    <p:cond delay="0"/>
                                  </p:stCondLst>
                                  <p:childTnLst>
                                    <p:set>
                                      <p:cBhvr>
                                        <p:cTn id="18" dur="1" fill="hold">
                                          <p:stCondLst>
                                            <p:cond delay="0"/>
                                          </p:stCondLst>
                                        </p:cTn>
                                        <p:tgtEl>
                                          <p:spTgt spid="6">
                                            <p:bg/>
                                          </p:spTgt>
                                        </p:tgtEl>
                                        <p:attrNameLst>
                                          <p:attrName>style.visibility</p:attrName>
                                        </p:attrNameLst>
                                      </p:cBhvr>
                                      <p:to>
                                        <p:strVal val="visible"/>
                                      </p:to>
                                    </p:set>
                                    <p:animEffect transition="in" filter="strips(downLeft)">
                                      <p:cBhvr>
                                        <p:cTn id="19" dur="1000"/>
                                        <p:tgtEl>
                                          <p:spTgt spid="6">
                                            <p:bg/>
                                          </p:spTgt>
                                        </p:tgtEl>
                                      </p:cBhvr>
                                    </p:animEffect>
                                  </p:childTnLst>
                                </p:cTn>
                              </p:par>
                            </p:childTnLst>
                          </p:cTn>
                        </p:par>
                        <p:par>
                          <p:cTn id="20" fill="hold">
                            <p:stCondLst>
                              <p:cond delay="4000"/>
                            </p:stCondLst>
                            <p:childTnLst>
                              <p:par>
                                <p:cTn id="21" presetID="18" presetClass="entr" presetSubtype="12" fill="hold" grpId="0" nodeType="afterEffect">
                                  <p:stCondLst>
                                    <p:cond delay="0"/>
                                  </p:stCondLst>
                                  <p:childTnLst>
                                    <p:set>
                                      <p:cBhvr>
                                        <p:cTn id="22" dur="1" fill="hold">
                                          <p:stCondLst>
                                            <p:cond delay="0"/>
                                          </p:stCondLst>
                                        </p:cTn>
                                        <p:tgtEl>
                                          <p:spTgt spid="6">
                                            <p:txEl>
                                              <p:pRg st="0" end="0"/>
                                            </p:txEl>
                                          </p:spTgt>
                                        </p:tgtEl>
                                        <p:attrNameLst>
                                          <p:attrName>style.visibility</p:attrName>
                                        </p:attrNameLst>
                                      </p:cBhvr>
                                      <p:to>
                                        <p:strVal val="visible"/>
                                      </p:to>
                                    </p:set>
                                    <p:animEffect transition="in" filter="strips(downLeft)">
                                      <p:cBhvr>
                                        <p:cTn id="23" dur="1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animBg="1"/>
      <p:bldP spid="6" grpId="0" uiExpand="1" build="p"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161924" y="6181725"/>
            <a:ext cx="3152776" cy="604837"/>
          </a:xfrm>
          <a:prstGeom prst="rect">
            <a:avLst/>
          </a:prstGeom>
          <a:gradFill flip="none" rotWithShape="1">
            <a:gsLst>
              <a:gs pos="0">
                <a:schemeClr val="accent1">
                  <a:tint val="54000"/>
                  <a:satMod val="105000"/>
                  <a:lumMod val="110000"/>
                  <a:alpha val="66000"/>
                </a:schemeClr>
              </a:gs>
              <a:gs pos="100000">
                <a:schemeClr val="accent1">
                  <a:tint val="78000"/>
                  <a:satMod val="109000"/>
                  <a:lumMod val="100000"/>
                  <a:alpha val="36000"/>
                </a:schemeClr>
              </a:gs>
            </a:gsLst>
            <a:path path="circle">
              <a:fillToRect l="50000" t="50000" r="50000" b="50000"/>
            </a:path>
            <a:tileRect/>
          </a:gradFill>
          <a:ln w="76200">
            <a:solidFill>
              <a:schemeClr val="accent1">
                <a:alpha val="54000"/>
              </a:schemeClr>
            </a:solidFill>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tr-TR" sz="2400" b="1" i="0" u="none" strike="noStrike" kern="1200" cap="none" spc="0" normalizeH="0" baseline="0" noProof="0" dirty="0" smtClean="0">
                <a:ln>
                  <a:noFill/>
                </a:ln>
                <a:solidFill>
                  <a:prstClr val="black">
                    <a:lumMod val="85000"/>
                    <a:lumOff val="15000"/>
                  </a:prstClr>
                </a:solidFill>
                <a:effectLst/>
                <a:uLnTx/>
                <a:uFillTx/>
                <a:latin typeface="Times New Roman" panose="02020603050405020304" pitchFamily="18" charset="0"/>
                <a:ea typeface="+mn-ea"/>
                <a:cs typeface="Times New Roman" panose="02020603050405020304" pitchFamily="18" charset="0"/>
              </a:rPr>
              <a:t>Törenler ve Yararları</a:t>
            </a:r>
            <a:endParaRPr kumimoji="0" lang="tr-TR" sz="2400" b="1" i="0" u="none" strike="noStrike" kern="1200" cap="none" spc="0" normalizeH="0" baseline="0" noProof="0" dirty="0">
              <a:ln>
                <a:noFill/>
              </a:ln>
              <a:solidFill>
                <a:prstClr val="black">
                  <a:lumMod val="85000"/>
                  <a:lumOff val="15000"/>
                </a:prstClr>
              </a:solidFill>
              <a:effectLst/>
              <a:uLnTx/>
              <a:uFillTx/>
              <a:latin typeface="Times New Roman" panose="02020603050405020304" pitchFamily="18" charset="0"/>
              <a:ea typeface="+mn-ea"/>
              <a:cs typeface="Times New Roman" panose="02020603050405020304" pitchFamily="18" charset="0"/>
            </a:endParaRPr>
          </a:p>
        </p:txBody>
      </p:sp>
      <p:sp>
        <p:nvSpPr>
          <p:cNvPr id="6" name="Rectangle 5"/>
          <p:cNvSpPr/>
          <p:nvPr/>
        </p:nvSpPr>
        <p:spPr>
          <a:xfrm>
            <a:off x="675083" y="2221701"/>
            <a:ext cx="1912146" cy="597695"/>
          </a:xfrm>
          <a:prstGeom prst="rect">
            <a:avLst/>
          </a:prstGeom>
          <a:gradFill flip="none" rotWithShape="1">
            <a:gsLst>
              <a:gs pos="0">
                <a:schemeClr val="accent1">
                  <a:tint val="54000"/>
                  <a:satMod val="105000"/>
                  <a:lumMod val="110000"/>
                  <a:alpha val="66000"/>
                </a:schemeClr>
              </a:gs>
              <a:gs pos="100000">
                <a:schemeClr val="accent1">
                  <a:tint val="78000"/>
                  <a:satMod val="109000"/>
                  <a:lumMod val="100000"/>
                  <a:alpha val="36000"/>
                </a:schemeClr>
              </a:gs>
            </a:gsLst>
            <a:path path="circle">
              <a:fillToRect l="50000" t="50000" r="50000" b="50000"/>
            </a:path>
            <a:tileRect/>
          </a:gradFill>
          <a:ln w="12700">
            <a:solidFill>
              <a:schemeClr val="accent1">
                <a:alpha val="54000"/>
              </a:schemeClr>
            </a:solidFill>
          </a:ln>
        </p:spPr>
        <p:style>
          <a:lnRef idx="1">
            <a:schemeClr val="accent1"/>
          </a:lnRef>
          <a:fillRef idx="2">
            <a:schemeClr val="accent1"/>
          </a:fillRef>
          <a:effectRef idx="1">
            <a:schemeClr val="accent1"/>
          </a:effectRef>
          <a:fontRef idx="minor">
            <a:schemeClr val="dk1"/>
          </a:fontRef>
        </p:style>
        <p:txBody>
          <a:bodyPr rtlCol="0" anchor="ctr"/>
          <a:lstStyle/>
          <a:p>
            <a:pPr lvl="0" algn="just"/>
            <a:r>
              <a:rPr lang="tr-TR" sz="1600" dirty="0" smtClean="0">
                <a:solidFill>
                  <a:prstClr val="black"/>
                </a:solidFill>
              </a:rPr>
              <a:t>Dönemsel </a:t>
            </a:r>
            <a:r>
              <a:rPr lang="tr-TR" sz="1600" dirty="0">
                <a:solidFill>
                  <a:prstClr val="black"/>
                </a:solidFill>
              </a:rPr>
              <a:t>Törenler</a:t>
            </a:r>
            <a:endParaRPr kumimoji="0" lang="tr-TR" sz="1600" b="0" i="0" u="none" strike="noStrike" kern="1200" cap="none" spc="0" normalizeH="0" baseline="0" noProof="0" dirty="0">
              <a:ln>
                <a:noFill/>
              </a:ln>
              <a:solidFill>
                <a:prstClr val="black"/>
              </a:solidFill>
              <a:effectLst/>
              <a:uLnTx/>
              <a:uFillTx/>
              <a:latin typeface="Gill Sans MT" panose="020B0502020104020203"/>
            </a:endParaRPr>
          </a:p>
        </p:txBody>
      </p:sp>
      <p:sp>
        <p:nvSpPr>
          <p:cNvPr id="8" name="Rectangle 7"/>
          <p:cNvSpPr/>
          <p:nvPr/>
        </p:nvSpPr>
        <p:spPr>
          <a:xfrm>
            <a:off x="675082" y="1168588"/>
            <a:ext cx="1585914" cy="533400"/>
          </a:xfrm>
          <a:prstGeom prst="rect">
            <a:avLst/>
          </a:prstGeom>
          <a:gradFill flip="none" rotWithShape="1">
            <a:gsLst>
              <a:gs pos="0">
                <a:schemeClr val="accent1">
                  <a:tint val="54000"/>
                  <a:satMod val="105000"/>
                  <a:lumMod val="110000"/>
                  <a:alpha val="66000"/>
                </a:schemeClr>
              </a:gs>
              <a:gs pos="100000">
                <a:schemeClr val="accent1">
                  <a:tint val="78000"/>
                  <a:satMod val="109000"/>
                  <a:lumMod val="100000"/>
                  <a:alpha val="36000"/>
                </a:schemeClr>
              </a:gs>
            </a:gsLst>
            <a:path path="circle">
              <a:fillToRect l="50000" t="50000" r="50000" b="50000"/>
            </a:path>
            <a:tileRect/>
          </a:gradFill>
          <a:ln w="76200">
            <a:solidFill>
              <a:schemeClr val="accent1">
                <a:alpha val="54000"/>
              </a:schemeClr>
            </a:solidFill>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tr-TR" sz="1800" i="0" u="none" strike="noStrike" kern="1200" cap="none" spc="0" normalizeH="0" baseline="0" noProof="0" dirty="0" smtClean="0">
                <a:ln>
                  <a:noFill/>
                </a:ln>
                <a:solidFill>
                  <a:prstClr val="black"/>
                </a:solidFill>
                <a:effectLst/>
                <a:uLnTx/>
                <a:uFillTx/>
                <a:latin typeface="+mj-lt"/>
                <a:ea typeface="Tahoma" panose="020B0604030504040204" pitchFamily="34" charset="0"/>
                <a:cs typeface="Tahoma" panose="020B0604030504040204" pitchFamily="34" charset="0"/>
              </a:rPr>
              <a:t>Tören Türleri</a:t>
            </a:r>
            <a:endParaRPr kumimoji="0" lang="tr-TR" sz="1800" i="0" u="none" strike="noStrike" kern="1200" cap="none" spc="0" normalizeH="0" baseline="0" noProof="0" dirty="0">
              <a:ln>
                <a:noFill/>
              </a:ln>
              <a:solidFill>
                <a:prstClr val="black"/>
              </a:solidFill>
              <a:effectLst/>
              <a:uLnTx/>
              <a:uFillTx/>
              <a:latin typeface="+mj-lt"/>
              <a:ea typeface="Tahoma" panose="020B0604030504040204" pitchFamily="34" charset="0"/>
              <a:cs typeface="Tahoma" panose="020B0604030504040204" pitchFamily="34" charset="0"/>
            </a:endParaRPr>
          </a:p>
        </p:txBody>
      </p:sp>
      <p:sp>
        <p:nvSpPr>
          <p:cNvPr id="9" name="Rectangle 8"/>
          <p:cNvSpPr/>
          <p:nvPr/>
        </p:nvSpPr>
        <p:spPr>
          <a:xfrm>
            <a:off x="3148010" y="1143000"/>
            <a:ext cx="2671765" cy="533400"/>
          </a:xfrm>
          <a:prstGeom prst="rect">
            <a:avLst/>
          </a:prstGeom>
          <a:gradFill flip="none" rotWithShape="1">
            <a:gsLst>
              <a:gs pos="0">
                <a:schemeClr val="accent1">
                  <a:tint val="54000"/>
                  <a:satMod val="105000"/>
                  <a:lumMod val="110000"/>
                  <a:alpha val="66000"/>
                </a:schemeClr>
              </a:gs>
              <a:gs pos="100000">
                <a:schemeClr val="accent1">
                  <a:tint val="78000"/>
                  <a:satMod val="109000"/>
                  <a:lumMod val="100000"/>
                  <a:alpha val="36000"/>
                </a:schemeClr>
              </a:gs>
            </a:gsLst>
            <a:path path="circle">
              <a:fillToRect l="50000" t="50000" r="50000" b="50000"/>
            </a:path>
            <a:tileRect/>
          </a:gradFill>
          <a:ln w="76200">
            <a:solidFill>
              <a:schemeClr val="accent1">
                <a:alpha val="54000"/>
              </a:schemeClr>
            </a:solidFill>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tr-TR" sz="1800" i="0" u="none" strike="noStrike" kern="1200" cap="none" spc="0" normalizeH="0" baseline="0" noProof="0" dirty="0" smtClean="0">
                <a:ln>
                  <a:noFill/>
                </a:ln>
                <a:solidFill>
                  <a:prstClr val="black"/>
                </a:solidFill>
                <a:effectLst/>
                <a:uLnTx/>
                <a:uFillTx/>
                <a:latin typeface="+mj-lt"/>
                <a:ea typeface="Tahoma" panose="020B0604030504040204" pitchFamily="34" charset="0"/>
                <a:cs typeface="Tahoma" panose="020B0604030504040204" pitchFamily="34" charset="0"/>
              </a:rPr>
              <a:t>Uyandırdığı Bazı Duygular</a:t>
            </a:r>
            <a:endParaRPr kumimoji="0" lang="tr-TR" sz="1800" i="0" u="none" strike="noStrike" kern="1200" cap="none" spc="0" normalizeH="0" baseline="0" noProof="0" dirty="0">
              <a:ln>
                <a:noFill/>
              </a:ln>
              <a:solidFill>
                <a:prstClr val="black"/>
              </a:solidFill>
              <a:effectLst/>
              <a:uLnTx/>
              <a:uFillTx/>
              <a:latin typeface="+mj-lt"/>
              <a:ea typeface="Tahoma" panose="020B0604030504040204" pitchFamily="34" charset="0"/>
              <a:cs typeface="Tahoma" panose="020B0604030504040204" pitchFamily="34" charset="0"/>
            </a:endParaRPr>
          </a:p>
        </p:txBody>
      </p:sp>
      <p:sp>
        <p:nvSpPr>
          <p:cNvPr id="10" name="Rectangle 9"/>
          <p:cNvSpPr/>
          <p:nvPr/>
        </p:nvSpPr>
        <p:spPr>
          <a:xfrm>
            <a:off x="6603199" y="1143000"/>
            <a:ext cx="2671765" cy="533400"/>
          </a:xfrm>
          <a:prstGeom prst="rect">
            <a:avLst/>
          </a:prstGeom>
          <a:gradFill flip="none" rotWithShape="1">
            <a:gsLst>
              <a:gs pos="0">
                <a:schemeClr val="accent1">
                  <a:tint val="54000"/>
                  <a:satMod val="105000"/>
                  <a:lumMod val="110000"/>
                  <a:alpha val="66000"/>
                </a:schemeClr>
              </a:gs>
              <a:gs pos="100000">
                <a:schemeClr val="accent1">
                  <a:tint val="78000"/>
                  <a:satMod val="109000"/>
                  <a:lumMod val="100000"/>
                  <a:alpha val="36000"/>
                </a:schemeClr>
              </a:gs>
            </a:gsLst>
            <a:path path="circle">
              <a:fillToRect l="50000" t="50000" r="50000" b="50000"/>
            </a:path>
            <a:tileRect/>
          </a:gradFill>
          <a:ln w="76200">
            <a:solidFill>
              <a:schemeClr val="accent1">
                <a:alpha val="54000"/>
              </a:schemeClr>
            </a:solidFill>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tr-TR" sz="1800" i="0" u="none" strike="noStrike" kern="1200" cap="none" spc="0" normalizeH="0" baseline="0" noProof="0" dirty="0" smtClean="0">
                <a:ln>
                  <a:noFill/>
                </a:ln>
                <a:solidFill>
                  <a:prstClr val="black"/>
                </a:solidFill>
                <a:effectLst/>
                <a:uLnTx/>
                <a:uFillTx/>
                <a:latin typeface="+mj-lt"/>
                <a:ea typeface="Tahoma" panose="020B0604030504040204" pitchFamily="34" charset="0"/>
                <a:cs typeface="Tahoma" panose="020B0604030504040204" pitchFamily="34" charset="0"/>
              </a:rPr>
              <a:t>Sağladığı Bazı Yararlar</a:t>
            </a:r>
            <a:endParaRPr kumimoji="0" lang="tr-TR" sz="1800" i="0" u="none" strike="noStrike" kern="1200" cap="none" spc="0" normalizeH="0" baseline="0" noProof="0" dirty="0">
              <a:ln>
                <a:noFill/>
              </a:ln>
              <a:solidFill>
                <a:prstClr val="black"/>
              </a:solidFill>
              <a:effectLst/>
              <a:uLnTx/>
              <a:uFillTx/>
              <a:latin typeface="+mj-lt"/>
              <a:ea typeface="Tahoma" panose="020B0604030504040204" pitchFamily="34" charset="0"/>
              <a:cs typeface="Tahoma" panose="020B0604030504040204" pitchFamily="34" charset="0"/>
            </a:endParaRPr>
          </a:p>
        </p:txBody>
      </p:sp>
      <p:sp>
        <p:nvSpPr>
          <p:cNvPr id="12" name="Rectangle 11"/>
          <p:cNvSpPr/>
          <p:nvPr/>
        </p:nvSpPr>
        <p:spPr>
          <a:xfrm>
            <a:off x="3148010" y="2221700"/>
            <a:ext cx="2547940" cy="597695"/>
          </a:xfrm>
          <a:prstGeom prst="rect">
            <a:avLst/>
          </a:prstGeom>
          <a:gradFill flip="none" rotWithShape="1">
            <a:gsLst>
              <a:gs pos="0">
                <a:schemeClr val="accent1">
                  <a:tint val="54000"/>
                  <a:satMod val="105000"/>
                  <a:lumMod val="110000"/>
                  <a:alpha val="66000"/>
                </a:schemeClr>
              </a:gs>
              <a:gs pos="100000">
                <a:schemeClr val="accent1">
                  <a:tint val="78000"/>
                  <a:satMod val="109000"/>
                  <a:lumMod val="100000"/>
                  <a:alpha val="36000"/>
                </a:schemeClr>
              </a:gs>
            </a:gsLst>
            <a:path path="circle">
              <a:fillToRect l="50000" t="50000" r="50000" b="50000"/>
            </a:path>
            <a:tileRect/>
          </a:gradFill>
          <a:ln w="12700">
            <a:solidFill>
              <a:schemeClr val="accent1">
                <a:alpha val="54000"/>
              </a:schemeClr>
            </a:solidFill>
          </a:ln>
        </p:spPr>
        <p:style>
          <a:lnRef idx="1">
            <a:schemeClr val="accent1"/>
          </a:lnRef>
          <a:fillRef idx="2">
            <a:schemeClr val="accent1"/>
          </a:fillRef>
          <a:effectRef idx="1">
            <a:schemeClr val="accent1"/>
          </a:effectRef>
          <a:fontRef idx="minor">
            <a:schemeClr val="dk1"/>
          </a:fontRef>
        </p:style>
        <p:txBody>
          <a:bodyPr rtlCol="0" anchor="ctr"/>
          <a:lstStyle/>
          <a:p>
            <a:pPr lvl="0" algn="just"/>
            <a:r>
              <a:rPr lang="tr-TR" sz="1600" dirty="0">
                <a:solidFill>
                  <a:prstClr val="black"/>
                </a:solidFill>
              </a:rPr>
              <a:t>Ayniyet , Grup içi ahenk</a:t>
            </a:r>
            <a:endParaRPr kumimoji="0" lang="tr-TR" sz="1600" b="0" i="0" u="none" strike="noStrike" kern="1200" cap="none" spc="0" normalizeH="0" baseline="0" noProof="0" dirty="0">
              <a:ln>
                <a:noFill/>
              </a:ln>
              <a:solidFill>
                <a:prstClr val="black"/>
              </a:solidFill>
              <a:effectLst/>
              <a:uLnTx/>
              <a:uFillTx/>
              <a:latin typeface="Gill Sans MT" panose="020B0502020104020203"/>
            </a:endParaRPr>
          </a:p>
        </p:txBody>
      </p:sp>
      <p:sp>
        <p:nvSpPr>
          <p:cNvPr id="13" name="Rectangle 12"/>
          <p:cNvSpPr/>
          <p:nvPr/>
        </p:nvSpPr>
        <p:spPr>
          <a:xfrm>
            <a:off x="6603199" y="2126448"/>
            <a:ext cx="5426875" cy="788197"/>
          </a:xfrm>
          <a:prstGeom prst="rect">
            <a:avLst/>
          </a:prstGeom>
          <a:gradFill flip="none" rotWithShape="1">
            <a:gsLst>
              <a:gs pos="0">
                <a:schemeClr val="accent1">
                  <a:tint val="54000"/>
                  <a:satMod val="105000"/>
                  <a:lumMod val="110000"/>
                  <a:alpha val="66000"/>
                </a:schemeClr>
              </a:gs>
              <a:gs pos="100000">
                <a:schemeClr val="accent1">
                  <a:tint val="78000"/>
                  <a:satMod val="109000"/>
                  <a:lumMod val="100000"/>
                  <a:alpha val="36000"/>
                </a:schemeClr>
              </a:gs>
            </a:gsLst>
            <a:path path="circle">
              <a:fillToRect l="50000" t="50000" r="50000" b="50000"/>
            </a:path>
            <a:tileRect/>
          </a:gradFill>
          <a:ln w="12700">
            <a:solidFill>
              <a:schemeClr val="accent1">
                <a:alpha val="54000"/>
              </a:schemeClr>
            </a:solidFill>
          </a:ln>
        </p:spPr>
        <p:style>
          <a:lnRef idx="1">
            <a:schemeClr val="accent1"/>
          </a:lnRef>
          <a:fillRef idx="2">
            <a:schemeClr val="accent1"/>
          </a:fillRef>
          <a:effectRef idx="1">
            <a:schemeClr val="accent1"/>
          </a:effectRef>
          <a:fontRef idx="minor">
            <a:schemeClr val="dk1"/>
          </a:fontRef>
        </p:style>
        <p:txBody>
          <a:bodyPr rtlCol="0" anchor="ctr"/>
          <a:lstStyle/>
          <a:p>
            <a:pPr lvl="0" algn="just"/>
            <a:r>
              <a:rPr lang="tr-TR" sz="1600" dirty="0">
                <a:solidFill>
                  <a:prstClr val="black"/>
                </a:solidFill>
              </a:rPr>
              <a:t>Grup içi bağların </a:t>
            </a:r>
            <a:r>
              <a:rPr lang="tr-TR" sz="1600" dirty="0" smtClean="0">
                <a:solidFill>
                  <a:prstClr val="black"/>
                </a:solidFill>
              </a:rPr>
              <a:t>güçlendirilmesi, Grup </a:t>
            </a:r>
            <a:r>
              <a:rPr lang="tr-TR" sz="1600" dirty="0">
                <a:solidFill>
                  <a:prstClr val="black"/>
                </a:solidFill>
              </a:rPr>
              <a:t>onayının sağlanması</a:t>
            </a:r>
            <a:endParaRPr kumimoji="0" lang="tr-TR" sz="1600" b="0" i="0" u="none" strike="noStrike" kern="1200" cap="none" spc="0" normalizeH="0" baseline="0" noProof="0" dirty="0">
              <a:ln>
                <a:noFill/>
              </a:ln>
              <a:solidFill>
                <a:prstClr val="black"/>
              </a:solidFill>
              <a:effectLst/>
              <a:uLnTx/>
              <a:uFillTx/>
              <a:latin typeface="Gill Sans MT" panose="020B0502020104020203"/>
            </a:endParaRPr>
          </a:p>
        </p:txBody>
      </p:sp>
      <p:sp>
        <p:nvSpPr>
          <p:cNvPr id="14" name="Rectangle 13"/>
          <p:cNvSpPr/>
          <p:nvPr/>
        </p:nvSpPr>
        <p:spPr>
          <a:xfrm>
            <a:off x="675083" y="3183726"/>
            <a:ext cx="1912146" cy="597695"/>
          </a:xfrm>
          <a:prstGeom prst="rect">
            <a:avLst/>
          </a:prstGeom>
          <a:ln/>
        </p:spPr>
        <p:style>
          <a:lnRef idx="1">
            <a:schemeClr val="accent3"/>
          </a:lnRef>
          <a:fillRef idx="2">
            <a:schemeClr val="accent3"/>
          </a:fillRef>
          <a:effectRef idx="1">
            <a:schemeClr val="accent3"/>
          </a:effectRef>
          <a:fontRef idx="minor">
            <a:schemeClr val="dk1"/>
          </a:fontRef>
        </p:style>
        <p:txBody>
          <a:bodyPr rtlCol="0" anchor="ctr"/>
          <a:lstStyle/>
          <a:p>
            <a:pPr lvl="0" algn="just"/>
            <a:r>
              <a:rPr lang="tr-TR" sz="1600" dirty="0">
                <a:solidFill>
                  <a:prstClr val="black"/>
                </a:solidFill>
              </a:rPr>
              <a:t>Zafer Törenleri</a:t>
            </a:r>
            <a:endParaRPr kumimoji="0" lang="tr-TR" sz="1600" b="0" i="0" u="none" strike="noStrike" kern="1200" cap="none" spc="0" normalizeH="0" baseline="0" noProof="0" dirty="0">
              <a:ln>
                <a:noFill/>
              </a:ln>
              <a:solidFill>
                <a:prstClr val="black"/>
              </a:solidFill>
              <a:effectLst/>
              <a:uLnTx/>
              <a:uFillTx/>
              <a:latin typeface="Gill Sans MT" panose="020B0502020104020203"/>
            </a:endParaRPr>
          </a:p>
        </p:txBody>
      </p:sp>
      <p:sp>
        <p:nvSpPr>
          <p:cNvPr id="15" name="Rectangle 14"/>
          <p:cNvSpPr/>
          <p:nvPr/>
        </p:nvSpPr>
        <p:spPr>
          <a:xfrm>
            <a:off x="3148010" y="3153950"/>
            <a:ext cx="2266954" cy="597695"/>
          </a:xfrm>
          <a:prstGeom prst="rect">
            <a:avLst/>
          </a:prstGeom>
          <a:ln/>
        </p:spPr>
        <p:style>
          <a:lnRef idx="1">
            <a:schemeClr val="accent3"/>
          </a:lnRef>
          <a:fillRef idx="2">
            <a:schemeClr val="accent3"/>
          </a:fillRef>
          <a:effectRef idx="1">
            <a:schemeClr val="accent3"/>
          </a:effectRef>
          <a:fontRef idx="minor">
            <a:schemeClr val="dk1"/>
          </a:fontRef>
        </p:style>
        <p:txBody>
          <a:bodyPr rtlCol="0" anchor="ctr"/>
          <a:lstStyle/>
          <a:p>
            <a:pPr lvl="0" algn="just"/>
            <a:r>
              <a:rPr lang="tr-TR" sz="1600" dirty="0" smtClean="0">
                <a:solidFill>
                  <a:prstClr val="black"/>
                </a:solidFill>
              </a:rPr>
              <a:t>Eğlence,  Umut,  Bağlılık</a:t>
            </a:r>
            <a:endParaRPr kumimoji="0" lang="tr-TR" sz="1600" b="0" i="0" u="none" strike="noStrike" kern="1200" cap="none" spc="0" normalizeH="0" baseline="0" noProof="0" dirty="0">
              <a:ln>
                <a:noFill/>
              </a:ln>
              <a:solidFill>
                <a:prstClr val="black"/>
              </a:solidFill>
              <a:effectLst/>
              <a:uLnTx/>
              <a:uFillTx/>
              <a:latin typeface="Gill Sans MT" panose="020B0502020104020203"/>
            </a:endParaRPr>
          </a:p>
        </p:txBody>
      </p:sp>
      <p:sp>
        <p:nvSpPr>
          <p:cNvPr id="16" name="Rectangle 15"/>
          <p:cNvSpPr/>
          <p:nvPr/>
        </p:nvSpPr>
        <p:spPr>
          <a:xfrm>
            <a:off x="6603200" y="3108107"/>
            <a:ext cx="5426874" cy="968592"/>
          </a:xfrm>
          <a:prstGeom prst="rect">
            <a:avLst/>
          </a:prstGeom>
          <a:ln/>
        </p:spPr>
        <p:style>
          <a:lnRef idx="1">
            <a:schemeClr val="accent3"/>
          </a:lnRef>
          <a:fillRef idx="2">
            <a:schemeClr val="accent3"/>
          </a:fillRef>
          <a:effectRef idx="1">
            <a:schemeClr val="accent3"/>
          </a:effectRef>
          <a:fontRef idx="minor">
            <a:schemeClr val="dk1"/>
          </a:fontRef>
        </p:style>
        <p:txBody>
          <a:bodyPr rtlCol="0" anchor="ctr"/>
          <a:lstStyle/>
          <a:p>
            <a:pPr lvl="0" algn="just"/>
            <a:r>
              <a:rPr lang="tr-TR" sz="1600" dirty="0">
                <a:solidFill>
                  <a:prstClr val="black"/>
                </a:solidFill>
              </a:rPr>
              <a:t>Ortak enerjilerin </a:t>
            </a:r>
            <a:r>
              <a:rPr lang="tr-TR" sz="1600" dirty="0" smtClean="0">
                <a:solidFill>
                  <a:prstClr val="black"/>
                </a:solidFill>
              </a:rPr>
              <a:t>oluşturulması, Bireysel </a:t>
            </a:r>
            <a:r>
              <a:rPr lang="tr-TR" sz="1600" dirty="0">
                <a:solidFill>
                  <a:prstClr val="black"/>
                </a:solidFill>
              </a:rPr>
              <a:t>başarılarla ortak zaferler arasında bağ </a:t>
            </a:r>
            <a:r>
              <a:rPr lang="tr-TR" sz="1600" dirty="0" smtClean="0">
                <a:solidFill>
                  <a:prstClr val="black"/>
                </a:solidFill>
              </a:rPr>
              <a:t>kurulması, Kahramanlık </a:t>
            </a:r>
            <a:r>
              <a:rPr lang="tr-TR" sz="1600" dirty="0">
                <a:solidFill>
                  <a:prstClr val="black"/>
                </a:solidFill>
              </a:rPr>
              <a:t>hikayeleriyle insanların </a:t>
            </a:r>
            <a:r>
              <a:rPr lang="tr-TR" sz="1600" dirty="0" smtClean="0">
                <a:solidFill>
                  <a:prstClr val="black"/>
                </a:solidFill>
              </a:rPr>
              <a:t>birleştirilmesi</a:t>
            </a:r>
            <a:endParaRPr kumimoji="0" lang="tr-TR" sz="1600" b="0" i="0" u="none" strike="noStrike" kern="1200" cap="none" spc="0" normalizeH="0" baseline="0" noProof="0" dirty="0">
              <a:ln>
                <a:noFill/>
              </a:ln>
              <a:solidFill>
                <a:prstClr val="black"/>
              </a:solidFill>
              <a:effectLst/>
              <a:uLnTx/>
              <a:uFillTx/>
              <a:latin typeface="Gill Sans MT" panose="020B0502020104020203"/>
            </a:endParaRPr>
          </a:p>
        </p:txBody>
      </p:sp>
      <p:sp>
        <p:nvSpPr>
          <p:cNvPr id="17" name="Rectangle 16"/>
          <p:cNvSpPr/>
          <p:nvPr/>
        </p:nvSpPr>
        <p:spPr>
          <a:xfrm>
            <a:off x="675083" y="4321370"/>
            <a:ext cx="1912146" cy="597695"/>
          </a:xfrm>
          <a:prstGeom prst="rect">
            <a:avLst/>
          </a:prstGeom>
          <a:ln/>
        </p:spPr>
        <p:style>
          <a:lnRef idx="1">
            <a:schemeClr val="accent4"/>
          </a:lnRef>
          <a:fillRef idx="2">
            <a:schemeClr val="accent4"/>
          </a:fillRef>
          <a:effectRef idx="1">
            <a:schemeClr val="accent4"/>
          </a:effectRef>
          <a:fontRef idx="minor">
            <a:schemeClr val="dk1"/>
          </a:fontRef>
        </p:style>
        <p:txBody>
          <a:bodyPr rtlCol="0" anchor="ctr"/>
          <a:lstStyle/>
          <a:p>
            <a:pPr lvl="0" algn="just"/>
            <a:r>
              <a:rPr lang="tr-TR" sz="1600" dirty="0">
                <a:solidFill>
                  <a:prstClr val="black"/>
                </a:solidFill>
              </a:rPr>
              <a:t>Teşekkür Törenleri</a:t>
            </a:r>
            <a:endParaRPr kumimoji="0" lang="tr-TR" sz="1600" b="0" i="0" u="none" strike="noStrike" kern="1200" cap="none" spc="0" normalizeH="0" baseline="0" noProof="0" dirty="0">
              <a:ln>
                <a:noFill/>
              </a:ln>
              <a:solidFill>
                <a:prstClr val="black"/>
              </a:solidFill>
              <a:effectLst/>
              <a:uLnTx/>
              <a:uFillTx/>
              <a:latin typeface="Gill Sans MT" panose="020B0502020104020203"/>
            </a:endParaRPr>
          </a:p>
        </p:txBody>
      </p:sp>
      <p:sp>
        <p:nvSpPr>
          <p:cNvPr id="18" name="Rectangle 17"/>
          <p:cNvSpPr/>
          <p:nvPr/>
        </p:nvSpPr>
        <p:spPr>
          <a:xfrm>
            <a:off x="3148009" y="4321370"/>
            <a:ext cx="2671765" cy="597695"/>
          </a:xfrm>
          <a:prstGeom prst="rect">
            <a:avLst/>
          </a:prstGeom>
          <a:ln/>
        </p:spPr>
        <p:style>
          <a:lnRef idx="1">
            <a:schemeClr val="accent4"/>
          </a:lnRef>
          <a:fillRef idx="2">
            <a:schemeClr val="accent4"/>
          </a:fillRef>
          <a:effectRef idx="1">
            <a:schemeClr val="accent4"/>
          </a:effectRef>
          <a:fontRef idx="minor">
            <a:schemeClr val="dk1"/>
          </a:fontRef>
        </p:style>
        <p:txBody>
          <a:bodyPr rtlCol="0" anchor="ctr"/>
          <a:lstStyle/>
          <a:p>
            <a:pPr lvl="0" algn="just"/>
            <a:r>
              <a:rPr lang="tr-TR" sz="1600" dirty="0">
                <a:solidFill>
                  <a:prstClr val="black"/>
                </a:solidFill>
              </a:rPr>
              <a:t>Sevgi, Merhamet, Fedakarlık</a:t>
            </a:r>
            <a:endParaRPr kumimoji="0" lang="tr-TR" sz="1600" b="0" i="0" u="none" strike="noStrike" kern="1200" cap="none" spc="0" normalizeH="0" baseline="0" noProof="0" dirty="0">
              <a:ln>
                <a:noFill/>
              </a:ln>
              <a:solidFill>
                <a:prstClr val="black"/>
              </a:solidFill>
              <a:effectLst/>
              <a:uLnTx/>
              <a:uFillTx/>
              <a:latin typeface="Gill Sans MT" panose="020B0502020104020203"/>
            </a:endParaRPr>
          </a:p>
        </p:txBody>
      </p:sp>
      <p:sp>
        <p:nvSpPr>
          <p:cNvPr id="19" name="Rectangle 18"/>
          <p:cNvSpPr/>
          <p:nvPr/>
        </p:nvSpPr>
        <p:spPr>
          <a:xfrm>
            <a:off x="6603199" y="4321370"/>
            <a:ext cx="5426875" cy="597695"/>
          </a:xfrm>
          <a:prstGeom prst="rect">
            <a:avLst/>
          </a:prstGeom>
          <a:ln/>
        </p:spPr>
        <p:style>
          <a:lnRef idx="1">
            <a:schemeClr val="accent4"/>
          </a:lnRef>
          <a:fillRef idx="2">
            <a:schemeClr val="accent4"/>
          </a:fillRef>
          <a:effectRef idx="1">
            <a:schemeClr val="accent4"/>
          </a:effectRef>
          <a:fontRef idx="minor">
            <a:schemeClr val="dk1"/>
          </a:fontRef>
        </p:style>
        <p:txBody>
          <a:bodyPr rtlCol="0" anchor="ctr"/>
          <a:lstStyle/>
          <a:p>
            <a:pPr lvl="0" algn="just"/>
            <a:r>
              <a:rPr lang="tr-TR" sz="1600" dirty="0">
                <a:solidFill>
                  <a:prstClr val="black"/>
                </a:solidFill>
              </a:rPr>
              <a:t>İnsanların bir araya getirilmesi, Topluma bir şey sunulması, Paydaşları ve gizli kalmış </a:t>
            </a:r>
            <a:r>
              <a:rPr lang="tr-TR" sz="1600" dirty="0" smtClean="0">
                <a:solidFill>
                  <a:prstClr val="black"/>
                </a:solidFill>
              </a:rPr>
              <a:t>insanların topluma </a:t>
            </a:r>
            <a:r>
              <a:rPr lang="tr-TR" sz="1600" dirty="0">
                <a:solidFill>
                  <a:prstClr val="black"/>
                </a:solidFill>
              </a:rPr>
              <a:t>tanıtılması</a:t>
            </a:r>
            <a:endParaRPr kumimoji="0" lang="tr-TR" sz="1600" b="0" i="0" u="none" strike="noStrike" kern="1200" cap="none" spc="0" normalizeH="0" baseline="0" noProof="0" dirty="0">
              <a:ln>
                <a:noFill/>
              </a:ln>
              <a:solidFill>
                <a:prstClr val="black"/>
              </a:solidFill>
              <a:effectLst/>
              <a:uLnTx/>
              <a:uFillTx/>
              <a:latin typeface="Gill Sans MT" panose="020B0502020104020203"/>
            </a:endParaRPr>
          </a:p>
        </p:txBody>
      </p:sp>
      <p:sp>
        <p:nvSpPr>
          <p:cNvPr id="20" name="Rectangle 19"/>
          <p:cNvSpPr/>
          <p:nvPr/>
        </p:nvSpPr>
        <p:spPr>
          <a:xfrm>
            <a:off x="675082" y="5163738"/>
            <a:ext cx="2087167" cy="597695"/>
          </a:xfrm>
          <a:prstGeom prst="rect">
            <a:avLst/>
          </a:prstGeom>
          <a:ln/>
        </p:spPr>
        <p:style>
          <a:lnRef idx="1">
            <a:schemeClr val="accent6"/>
          </a:lnRef>
          <a:fillRef idx="2">
            <a:schemeClr val="accent6"/>
          </a:fillRef>
          <a:effectRef idx="1">
            <a:schemeClr val="accent6"/>
          </a:effectRef>
          <a:fontRef idx="minor">
            <a:schemeClr val="dk1"/>
          </a:fontRef>
        </p:style>
        <p:txBody>
          <a:bodyPr rtlCol="0" anchor="ctr"/>
          <a:lstStyle/>
          <a:p>
            <a:pPr lvl="0" algn="just"/>
            <a:r>
              <a:rPr lang="tr-TR" sz="1600" dirty="0">
                <a:solidFill>
                  <a:prstClr val="black"/>
                </a:solidFill>
              </a:rPr>
              <a:t>Eğlence Türü Törenler</a:t>
            </a:r>
            <a:endParaRPr kumimoji="0" lang="tr-TR" sz="1600" b="0" i="0" u="none" strike="noStrike" kern="1200" cap="none" spc="0" normalizeH="0" baseline="0" noProof="0" dirty="0">
              <a:ln>
                <a:noFill/>
              </a:ln>
              <a:solidFill>
                <a:prstClr val="black"/>
              </a:solidFill>
              <a:effectLst/>
              <a:uLnTx/>
              <a:uFillTx/>
              <a:latin typeface="Gill Sans MT" panose="020B0502020104020203"/>
            </a:endParaRPr>
          </a:p>
        </p:txBody>
      </p:sp>
      <p:sp>
        <p:nvSpPr>
          <p:cNvPr id="21" name="Rectangle 20"/>
          <p:cNvSpPr/>
          <p:nvPr/>
        </p:nvSpPr>
        <p:spPr>
          <a:xfrm>
            <a:off x="3148009" y="5163738"/>
            <a:ext cx="2671765" cy="597695"/>
          </a:xfrm>
          <a:prstGeom prst="rect">
            <a:avLst/>
          </a:prstGeom>
          <a:ln/>
        </p:spPr>
        <p:style>
          <a:lnRef idx="1">
            <a:schemeClr val="accent6"/>
          </a:lnRef>
          <a:fillRef idx="2">
            <a:schemeClr val="accent6"/>
          </a:fillRef>
          <a:effectRef idx="1">
            <a:schemeClr val="accent6"/>
          </a:effectRef>
          <a:fontRef idx="minor">
            <a:schemeClr val="dk1"/>
          </a:fontRef>
        </p:style>
        <p:txBody>
          <a:bodyPr rtlCol="0" anchor="ctr"/>
          <a:lstStyle/>
          <a:p>
            <a:pPr lvl="0" algn="just"/>
            <a:r>
              <a:rPr lang="tr-TR" sz="1600" dirty="0">
                <a:solidFill>
                  <a:prstClr val="black"/>
                </a:solidFill>
              </a:rPr>
              <a:t>Tatmin, Sürpriz, Gevşeme</a:t>
            </a:r>
            <a:endParaRPr kumimoji="0" lang="tr-TR" sz="1600" b="0" i="0" u="none" strike="noStrike" kern="1200" cap="none" spc="0" normalizeH="0" baseline="0" noProof="0" dirty="0">
              <a:ln>
                <a:noFill/>
              </a:ln>
              <a:solidFill>
                <a:prstClr val="black"/>
              </a:solidFill>
              <a:effectLst/>
              <a:uLnTx/>
              <a:uFillTx/>
              <a:latin typeface="Gill Sans MT" panose="020B0502020104020203"/>
            </a:endParaRPr>
          </a:p>
        </p:txBody>
      </p:sp>
      <p:sp>
        <p:nvSpPr>
          <p:cNvPr id="22" name="Rectangle 21"/>
          <p:cNvSpPr/>
          <p:nvPr/>
        </p:nvSpPr>
        <p:spPr>
          <a:xfrm>
            <a:off x="6603199" y="5163738"/>
            <a:ext cx="5426875" cy="597695"/>
          </a:xfrm>
          <a:prstGeom prst="rect">
            <a:avLst/>
          </a:prstGeom>
          <a:ln/>
        </p:spPr>
        <p:style>
          <a:lnRef idx="1">
            <a:schemeClr val="accent6"/>
          </a:lnRef>
          <a:fillRef idx="2">
            <a:schemeClr val="accent6"/>
          </a:fillRef>
          <a:effectRef idx="1">
            <a:schemeClr val="accent6"/>
          </a:effectRef>
          <a:fontRef idx="minor">
            <a:schemeClr val="dk1"/>
          </a:fontRef>
        </p:style>
        <p:txBody>
          <a:bodyPr rtlCol="0" anchor="ctr"/>
          <a:lstStyle/>
          <a:p>
            <a:pPr lvl="0" algn="just"/>
            <a:r>
              <a:rPr lang="tr-TR" sz="1600" dirty="0">
                <a:solidFill>
                  <a:prstClr val="black"/>
                </a:solidFill>
              </a:rPr>
              <a:t>Gerilimin azaltılması, Yaratıcılığın desteklenmesi, </a:t>
            </a:r>
            <a:r>
              <a:rPr lang="tr-TR" sz="1600" dirty="0" smtClean="0">
                <a:solidFill>
                  <a:prstClr val="black"/>
                </a:solidFill>
              </a:rPr>
              <a:t>Grubun </a:t>
            </a:r>
            <a:r>
              <a:rPr lang="tr-TR" sz="1600" dirty="0">
                <a:solidFill>
                  <a:prstClr val="black"/>
                </a:solidFill>
              </a:rPr>
              <a:t>bir araya getirilmesi</a:t>
            </a:r>
            <a:endParaRPr kumimoji="0" lang="tr-TR" sz="1600" b="0" i="0" u="none" strike="noStrike" kern="1200" cap="none" spc="0" normalizeH="0" baseline="0" noProof="0" dirty="0">
              <a:ln>
                <a:noFill/>
              </a:ln>
              <a:solidFill>
                <a:prstClr val="black"/>
              </a:solidFill>
              <a:effectLst/>
              <a:uLnTx/>
              <a:uFillTx/>
              <a:latin typeface="Gill Sans MT" panose="020B0502020104020203"/>
            </a:endParaRPr>
          </a:p>
        </p:txBody>
      </p:sp>
      <p:sp>
        <p:nvSpPr>
          <p:cNvPr id="23" name="Right Arrow 22">
            <a:hlinkClick r:id="" action="ppaction://hlinkshowjump?jump=nextslide"/>
          </p:cNvPr>
          <p:cNvSpPr/>
          <p:nvPr/>
        </p:nvSpPr>
        <p:spPr>
          <a:xfrm>
            <a:off x="10565648" y="6181725"/>
            <a:ext cx="978408" cy="484632"/>
          </a:xfrm>
          <a:prstGeom prst="rightArrow">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254491175"/>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1000"/>
                                        <p:tgtEl>
                                          <p:spTgt spid="8"/>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left)">
                                      <p:cBhvr>
                                        <p:cTn id="11" dur="1000"/>
                                        <p:tgtEl>
                                          <p:spTgt spid="9"/>
                                        </p:tgtEl>
                                      </p:cBhvr>
                                    </p:animEffect>
                                  </p:childTnLst>
                                </p:cTn>
                              </p:par>
                            </p:childTnLst>
                          </p:cTn>
                        </p:par>
                        <p:par>
                          <p:cTn id="12" fill="hold">
                            <p:stCondLst>
                              <p:cond delay="2000"/>
                            </p:stCondLst>
                            <p:childTnLst>
                              <p:par>
                                <p:cTn id="13" presetID="22" presetClass="entr" presetSubtype="8"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left)">
                                      <p:cBhvr>
                                        <p:cTn id="15" dur="1000"/>
                                        <p:tgtEl>
                                          <p:spTgt spid="10"/>
                                        </p:tgtEl>
                                      </p:cBhvr>
                                    </p:animEffect>
                                  </p:childTnLst>
                                </p:cTn>
                              </p:par>
                            </p:childTnLst>
                          </p:cTn>
                        </p:par>
                        <p:par>
                          <p:cTn id="16" fill="hold">
                            <p:stCondLst>
                              <p:cond delay="3000"/>
                            </p:stCondLst>
                            <p:childTnLst>
                              <p:par>
                                <p:cTn id="17" presetID="22" presetClass="entr" presetSubtype="8" fill="hold" grpId="0" nodeType="after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wipe(left)">
                                      <p:cBhvr>
                                        <p:cTn id="19" dur="1000"/>
                                        <p:tgtEl>
                                          <p:spTgt spid="6"/>
                                        </p:tgtEl>
                                      </p:cBhvr>
                                    </p:animEffect>
                                  </p:childTnLst>
                                </p:cTn>
                              </p:par>
                            </p:childTnLst>
                          </p:cTn>
                        </p:par>
                        <p:par>
                          <p:cTn id="20" fill="hold">
                            <p:stCondLst>
                              <p:cond delay="4000"/>
                            </p:stCondLst>
                            <p:childTnLst>
                              <p:par>
                                <p:cTn id="21" presetID="22" presetClass="entr" presetSubtype="8" fill="hold" grpId="0"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wipe(left)">
                                      <p:cBhvr>
                                        <p:cTn id="23" dur="1000"/>
                                        <p:tgtEl>
                                          <p:spTgt spid="12"/>
                                        </p:tgtEl>
                                      </p:cBhvr>
                                    </p:animEffect>
                                  </p:childTnLst>
                                </p:cTn>
                              </p:par>
                            </p:childTnLst>
                          </p:cTn>
                        </p:par>
                        <p:par>
                          <p:cTn id="24" fill="hold">
                            <p:stCondLst>
                              <p:cond delay="5000"/>
                            </p:stCondLst>
                            <p:childTnLst>
                              <p:par>
                                <p:cTn id="25" presetID="22" presetClass="entr" presetSubtype="8" fill="hold" grpId="0" nodeType="after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wipe(left)">
                                      <p:cBhvr>
                                        <p:cTn id="27" dur="1000"/>
                                        <p:tgtEl>
                                          <p:spTgt spid="13"/>
                                        </p:tgtEl>
                                      </p:cBhvr>
                                    </p:animEffect>
                                  </p:childTnLst>
                                </p:cTn>
                              </p:par>
                            </p:childTnLst>
                          </p:cTn>
                        </p:par>
                        <p:par>
                          <p:cTn id="28" fill="hold">
                            <p:stCondLst>
                              <p:cond delay="6000"/>
                            </p:stCondLst>
                            <p:childTnLst>
                              <p:par>
                                <p:cTn id="29" presetID="22" presetClass="entr" presetSubtype="8" fill="hold" grpId="0" nodeType="after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wipe(left)">
                                      <p:cBhvr>
                                        <p:cTn id="31" dur="1000"/>
                                        <p:tgtEl>
                                          <p:spTgt spid="14"/>
                                        </p:tgtEl>
                                      </p:cBhvr>
                                    </p:animEffect>
                                  </p:childTnLst>
                                </p:cTn>
                              </p:par>
                            </p:childTnLst>
                          </p:cTn>
                        </p:par>
                        <p:par>
                          <p:cTn id="32" fill="hold">
                            <p:stCondLst>
                              <p:cond delay="7000"/>
                            </p:stCondLst>
                            <p:childTnLst>
                              <p:par>
                                <p:cTn id="33" presetID="22" presetClass="entr" presetSubtype="8" fill="hold" grpId="0" nodeType="afterEffect">
                                  <p:stCondLst>
                                    <p:cond delay="0"/>
                                  </p:stCondLst>
                                  <p:childTnLst>
                                    <p:set>
                                      <p:cBhvr>
                                        <p:cTn id="34" dur="1" fill="hold">
                                          <p:stCondLst>
                                            <p:cond delay="0"/>
                                          </p:stCondLst>
                                        </p:cTn>
                                        <p:tgtEl>
                                          <p:spTgt spid="15"/>
                                        </p:tgtEl>
                                        <p:attrNameLst>
                                          <p:attrName>style.visibility</p:attrName>
                                        </p:attrNameLst>
                                      </p:cBhvr>
                                      <p:to>
                                        <p:strVal val="visible"/>
                                      </p:to>
                                    </p:set>
                                    <p:animEffect transition="in" filter="wipe(left)">
                                      <p:cBhvr>
                                        <p:cTn id="35" dur="1000"/>
                                        <p:tgtEl>
                                          <p:spTgt spid="15"/>
                                        </p:tgtEl>
                                      </p:cBhvr>
                                    </p:animEffect>
                                  </p:childTnLst>
                                </p:cTn>
                              </p:par>
                            </p:childTnLst>
                          </p:cTn>
                        </p:par>
                        <p:par>
                          <p:cTn id="36" fill="hold">
                            <p:stCondLst>
                              <p:cond delay="8000"/>
                            </p:stCondLst>
                            <p:childTnLst>
                              <p:par>
                                <p:cTn id="37" presetID="22" presetClass="entr" presetSubtype="8" fill="hold" grpId="0" nodeType="afterEffect">
                                  <p:stCondLst>
                                    <p:cond delay="0"/>
                                  </p:stCondLst>
                                  <p:childTnLst>
                                    <p:set>
                                      <p:cBhvr>
                                        <p:cTn id="38" dur="1" fill="hold">
                                          <p:stCondLst>
                                            <p:cond delay="0"/>
                                          </p:stCondLst>
                                        </p:cTn>
                                        <p:tgtEl>
                                          <p:spTgt spid="16"/>
                                        </p:tgtEl>
                                        <p:attrNameLst>
                                          <p:attrName>style.visibility</p:attrName>
                                        </p:attrNameLst>
                                      </p:cBhvr>
                                      <p:to>
                                        <p:strVal val="visible"/>
                                      </p:to>
                                    </p:set>
                                    <p:animEffect transition="in" filter="wipe(left)">
                                      <p:cBhvr>
                                        <p:cTn id="39" dur="1000"/>
                                        <p:tgtEl>
                                          <p:spTgt spid="16"/>
                                        </p:tgtEl>
                                      </p:cBhvr>
                                    </p:animEffect>
                                  </p:childTnLst>
                                </p:cTn>
                              </p:par>
                            </p:childTnLst>
                          </p:cTn>
                        </p:par>
                        <p:par>
                          <p:cTn id="40" fill="hold">
                            <p:stCondLst>
                              <p:cond delay="9000"/>
                            </p:stCondLst>
                            <p:childTnLst>
                              <p:par>
                                <p:cTn id="41" presetID="22" presetClass="entr" presetSubtype="8" fill="hold" grpId="0" nodeType="after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wipe(left)">
                                      <p:cBhvr>
                                        <p:cTn id="43" dur="1000"/>
                                        <p:tgtEl>
                                          <p:spTgt spid="17"/>
                                        </p:tgtEl>
                                      </p:cBhvr>
                                    </p:animEffect>
                                  </p:childTnLst>
                                </p:cTn>
                              </p:par>
                            </p:childTnLst>
                          </p:cTn>
                        </p:par>
                        <p:par>
                          <p:cTn id="44" fill="hold">
                            <p:stCondLst>
                              <p:cond delay="10000"/>
                            </p:stCondLst>
                            <p:childTnLst>
                              <p:par>
                                <p:cTn id="45" presetID="22" presetClass="entr" presetSubtype="8" fill="hold" grpId="0" nodeType="afterEffect">
                                  <p:stCondLst>
                                    <p:cond delay="0"/>
                                  </p:stCondLst>
                                  <p:childTnLst>
                                    <p:set>
                                      <p:cBhvr>
                                        <p:cTn id="46" dur="1" fill="hold">
                                          <p:stCondLst>
                                            <p:cond delay="0"/>
                                          </p:stCondLst>
                                        </p:cTn>
                                        <p:tgtEl>
                                          <p:spTgt spid="18"/>
                                        </p:tgtEl>
                                        <p:attrNameLst>
                                          <p:attrName>style.visibility</p:attrName>
                                        </p:attrNameLst>
                                      </p:cBhvr>
                                      <p:to>
                                        <p:strVal val="visible"/>
                                      </p:to>
                                    </p:set>
                                    <p:animEffect transition="in" filter="wipe(left)">
                                      <p:cBhvr>
                                        <p:cTn id="47" dur="1000"/>
                                        <p:tgtEl>
                                          <p:spTgt spid="18"/>
                                        </p:tgtEl>
                                      </p:cBhvr>
                                    </p:animEffect>
                                  </p:childTnLst>
                                </p:cTn>
                              </p:par>
                            </p:childTnLst>
                          </p:cTn>
                        </p:par>
                        <p:par>
                          <p:cTn id="48" fill="hold">
                            <p:stCondLst>
                              <p:cond delay="11000"/>
                            </p:stCondLst>
                            <p:childTnLst>
                              <p:par>
                                <p:cTn id="49" presetID="22" presetClass="entr" presetSubtype="8" fill="hold" grpId="0" nodeType="afterEffect">
                                  <p:stCondLst>
                                    <p:cond delay="0"/>
                                  </p:stCondLst>
                                  <p:childTnLst>
                                    <p:set>
                                      <p:cBhvr>
                                        <p:cTn id="50" dur="1" fill="hold">
                                          <p:stCondLst>
                                            <p:cond delay="0"/>
                                          </p:stCondLst>
                                        </p:cTn>
                                        <p:tgtEl>
                                          <p:spTgt spid="19"/>
                                        </p:tgtEl>
                                        <p:attrNameLst>
                                          <p:attrName>style.visibility</p:attrName>
                                        </p:attrNameLst>
                                      </p:cBhvr>
                                      <p:to>
                                        <p:strVal val="visible"/>
                                      </p:to>
                                    </p:set>
                                    <p:animEffect transition="in" filter="wipe(left)">
                                      <p:cBhvr>
                                        <p:cTn id="51" dur="1000"/>
                                        <p:tgtEl>
                                          <p:spTgt spid="19"/>
                                        </p:tgtEl>
                                      </p:cBhvr>
                                    </p:animEffect>
                                  </p:childTnLst>
                                </p:cTn>
                              </p:par>
                            </p:childTnLst>
                          </p:cTn>
                        </p:par>
                        <p:par>
                          <p:cTn id="52" fill="hold">
                            <p:stCondLst>
                              <p:cond delay="12000"/>
                            </p:stCondLst>
                            <p:childTnLst>
                              <p:par>
                                <p:cTn id="53" presetID="22" presetClass="entr" presetSubtype="8" fill="hold" grpId="0" nodeType="afterEffect">
                                  <p:stCondLst>
                                    <p:cond delay="0"/>
                                  </p:stCondLst>
                                  <p:childTnLst>
                                    <p:set>
                                      <p:cBhvr>
                                        <p:cTn id="54" dur="1" fill="hold">
                                          <p:stCondLst>
                                            <p:cond delay="0"/>
                                          </p:stCondLst>
                                        </p:cTn>
                                        <p:tgtEl>
                                          <p:spTgt spid="20"/>
                                        </p:tgtEl>
                                        <p:attrNameLst>
                                          <p:attrName>style.visibility</p:attrName>
                                        </p:attrNameLst>
                                      </p:cBhvr>
                                      <p:to>
                                        <p:strVal val="visible"/>
                                      </p:to>
                                    </p:set>
                                    <p:animEffect transition="in" filter="wipe(left)">
                                      <p:cBhvr>
                                        <p:cTn id="55" dur="1000"/>
                                        <p:tgtEl>
                                          <p:spTgt spid="20"/>
                                        </p:tgtEl>
                                      </p:cBhvr>
                                    </p:animEffect>
                                  </p:childTnLst>
                                </p:cTn>
                              </p:par>
                            </p:childTnLst>
                          </p:cTn>
                        </p:par>
                        <p:par>
                          <p:cTn id="56" fill="hold">
                            <p:stCondLst>
                              <p:cond delay="13000"/>
                            </p:stCondLst>
                            <p:childTnLst>
                              <p:par>
                                <p:cTn id="57" presetID="22" presetClass="entr" presetSubtype="8" fill="hold" grpId="0" nodeType="afterEffect">
                                  <p:stCondLst>
                                    <p:cond delay="0"/>
                                  </p:stCondLst>
                                  <p:childTnLst>
                                    <p:set>
                                      <p:cBhvr>
                                        <p:cTn id="58" dur="1" fill="hold">
                                          <p:stCondLst>
                                            <p:cond delay="0"/>
                                          </p:stCondLst>
                                        </p:cTn>
                                        <p:tgtEl>
                                          <p:spTgt spid="21"/>
                                        </p:tgtEl>
                                        <p:attrNameLst>
                                          <p:attrName>style.visibility</p:attrName>
                                        </p:attrNameLst>
                                      </p:cBhvr>
                                      <p:to>
                                        <p:strVal val="visible"/>
                                      </p:to>
                                    </p:set>
                                    <p:animEffect transition="in" filter="wipe(left)">
                                      <p:cBhvr>
                                        <p:cTn id="59" dur="1000"/>
                                        <p:tgtEl>
                                          <p:spTgt spid="21"/>
                                        </p:tgtEl>
                                      </p:cBhvr>
                                    </p:animEffect>
                                  </p:childTnLst>
                                </p:cTn>
                              </p:par>
                            </p:childTnLst>
                          </p:cTn>
                        </p:par>
                        <p:par>
                          <p:cTn id="60" fill="hold">
                            <p:stCondLst>
                              <p:cond delay="14000"/>
                            </p:stCondLst>
                            <p:childTnLst>
                              <p:par>
                                <p:cTn id="61" presetID="22" presetClass="entr" presetSubtype="8" fill="hold" grpId="0" nodeType="afterEffect">
                                  <p:stCondLst>
                                    <p:cond delay="0"/>
                                  </p:stCondLst>
                                  <p:childTnLst>
                                    <p:set>
                                      <p:cBhvr>
                                        <p:cTn id="62" dur="1" fill="hold">
                                          <p:stCondLst>
                                            <p:cond delay="0"/>
                                          </p:stCondLst>
                                        </p:cTn>
                                        <p:tgtEl>
                                          <p:spTgt spid="22"/>
                                        </p:tgtEl>
                                        <p:attrNameLst>
                                          <p:attrName>style.visibility</p:attrName>
                                        </p:attrNameLst>
                                      </p:cBhvr>
                                      <p:to>
                                        <p:strVal val="visible"/>
                                      </p:to>
                                    </p:set>
                                    <p:animEffect transition="in" filter="wipe(left)">
                                      <p:cBhvr>
                                        <p:cTn id="63" dur="10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8" grpId="0" animBg="1"/>
      <p:bldP spid="9" grpId="0" animBg="1"/>
      <p:bldP spid="10" grpId="0" animBg="1"/>
      <p:bldP spid="12" grpId="0" animBg="1"/>
      <p:bldP spid="13" grpId="0" animBg="1"/>
      <p:bldP spid="14" grpId="0" animBg="1"/>
      <p:bldP spid="15" grpId="0" animBg="1"/>
      <p:bldP spid="16" grpId="0" animBg="1"/>
      <p:bldP spid="17" grpId="0" animBg="1"/>
      <p:bldP spid="18" grpId="0" animBg="1"/>
      <p:bldP spid="19" grpId="0" animBg="1"/>
      <p:bldP spid="20" grpId="0" animBg="1"/>
      <p:bldP spid="21" grpId="0" animBg="1"/>
      <p:bldP spid="2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10"/>
          <p:cNvSpPr/>
          <p:nvPr/>
        </p:nvSpPr>
        <p:spPr>
          <a:xfrm>
            <a:off x="161923" y="6181725"/>
            <a:ext cx="4867277" cy="604837"/>
          </a:xfrm>
          <a:prstGeom prst="rect">
            <a:avLst/>
          </a:prstGeom>
          <a:gradFill flip="none" rotWithShape="1">
            <a:gsLst>
              <a:gs pos="0">
                <a:schemeClr val="accent1">
                  <a:tint val="54000"/>
                  <a:satMod val="105000"/>
                  <a:lumMod val="110000"/>
                  <a:alpha val="66000"/>
                </a:schemeClr>
              </a:gs>
              <a:gs pos="100000">
                <a:schemeClr val="accent1">
                  <a:tint val="78000"/>
                  <a:satMod val="109000"/>
                  <a:lumMod val="100000"/>
                  <a:alpha val="36000"/>
                </a:schemeClr>
              </a:gs>
            </a:gsLst>
            <a:path path="circle">
              <a:fillToRect l="50000" t="50000" r="50000" b="50000"/>
            </a:path>
            <a:tileRect/>
          </a:gradFill>
          <a:ln w="76200">
            <a:solidFill>
              <a:schemeClr val="accent1">
                <a:alpha val="54000"/>
              </a:schemeClr>
            </a:solidFill>
          </a:ln>
        </p:spPr>
        <p:style>
          <a:lnRef idx="1">
            <a:schemeClr val="accent1"/>
          </a:lnRef>
          <a:fillRef idx="2">
            <a:schemeClr val="accent1"/>
          </a:fillRef>
          <a:effectRef idx="1">
            <a:schemeClr val="accent1"/>
          </a:effectRef>
          <a:fontRef idx="minor">
            <a:schemeClr val="dk1"/>
          </a:fontRef>
        </p:style>
        <p:txBody>
          <a:bodyPr rtlCol="0" anchor="ctr"/>
          <a:lstStyle/>
          <a:p>
            <a:pPr lvl="0" algn="just"/>
            <a:r>
              <a:rPr lang="tr-TR" sz="2400" b="1" dirty="0" smtClean="0">
                <a:solidFill>
                  <a:prstClr val="black">
                    <a:lumMod val="85000"/>
                    <a:lumOff val="15000"/>
                  </a:prstClr>
                </a:solidFill>
                <a:latin typeface="Times New Roman" panose="02020603050405020304" pitchFamily="18" charset="0"/>
                <a:cs typeface="Times New Roman" panose="02020603050405020304" pitchFamily="18" charset="0"/>
              </a:rPr>
              <a:t>Belirli Gün ve Haftaların Hedefleri</a:t>
            </a:r>
            <a:endParaRPr kumimoji="0" lang="tr-TR" sz="2400" b="1" i="0" u="none" strike="noStrike" kern="1200" cap="none" spc="0" normalizeH="0" baseline="0" noProof="0" dirty="0">
              <a:ln>
                <a:noFill/>
              </a:ln>
              <a:solidFill>
                <a:prstClr val="black">
                  <a:lumMod val="85000"/>
                  <a:lumOff val="15000"/>
                </a:prstClr>
              </a:solidFill>
              <a:effectLst/>
              <a:uLnTx/>
              <a:uFillTx/>
              <a:latin typeface="Times New Roman" panose="02020603050405020304" pitchFamily="18" charset="0"/>
              <a:ea typeface="+mn-ea"/>
              <a:cs typeface="Times New Roman" panose="02020603050405020304" pitchFamily="18" charset="0"/>
            </a:endParaRPr>
          </a:p>
        </p:txBody>
      </p:sp>
      <p:sp>
        <p:nvSpPr>
          <p:cNvPr id="9" name="Rectangle 8"/>
          <p:cNvSpPr/>
          <p:nvPr/>
        </p:nvSpPr>
        <p:spPr>
          <a:xfrm>
            <a:off x="1466850" y="695325"/>
            <a:ext cx="9591675" cy="981075"/>
          </a:xfrm>
          <a:prstGeom prst="rect">
            <a:avLst/>
          </a:prstGeom>
          <a:gradFill flip="none" rotWithShape="1">
            <a:gsLst>
              <a:gs pos="0">
                <a:schemeClr val="accent1">
                  <a:tint val="54000"/>
                  <a:satMod val="105000"/>
                  <a:lumMod val="110000"/>
                  <a:alpha val="66000"/>
                </a:schemeClr>
              </a:gs>
              <a:gs pos="100000">
                <a:schemeClr val="accent1">
                  <a:tint val="78000"/>
                  <a:satMod val="109000"/>
                  <a:lumMod val="100000"/>
                  <a:alpha val="36000"/>
                </a:schemeClr>
              </a:gs>
            </a:gsLst>
            <a:path path="circle">
              <a:fillToRect l="50000" t="50000" r="50000" b="50000"/>
            </a:path>
            <a:tileRect/>
          </a:gradFill>
          <a:ln w="76200">
            <a:solidFill>
              <a:schemeClr val="accent1">
                <a:alpha val="54000"/>
              </a:schemeClr>
            </a:solidFill>
          </a:ln>
        </p:spPr>
        <p:style>
          <a:lnRef idx="1">
            <a:schemeClr val="accent1"/>
          </a:lnRef>
          <a:fillRef idx="2">
            <a:schemeClr val="accent1"/>
          </a:fillRef>
          <a:effectRef idx="1">
            <a:schemeClr val="accent1"/>
          </a:effectRef>
          <a:fontRef idx="minor">
            <a:schemeClr val="dk1"/>
          </a:fontRef>
        </p:style>
        <p:txBody>
          <a:bodyPr rtlCol="0" anchor="ctr"/>
          <a:lstStyle/>
          <a:p>
            <a:pPr lvl="0" algn="just"/>
            <a:r>
              <a:rPr lang="tr-TR" dirty="0">
                <a:solidFill>
                  <a:prstClr val="black"/>
                </a:solidFill>
                <a:ea typeface="Tahoma" panose="020B0604030504040204" pitchFamily="34" charset="0"/>
                <a:cs typeface="Tahoma" panose="020B0604030504040204" pitchFamily="34" charset="0"/>
              </a:rPr>
              <a:t>120 bölüm ve 150 maddeden oluşan yönetmelik incelediğinde, belirli gün </a:t>
            </a:r>
            <a:r>
              <a:rPr lang="tr-TR" dirty="0" smtClean="0">
                <a:solidFill>
                  <a:prstClr val="black"/>
                </a:solidFill>
                <a:ea typeface="Tahoma" panose="020B0604030504040204" pitchFamily="34" charset="0"/>
                <a:cs typeface="Tahoma" panose="020B0604030504040204" pitchFamily="34" charset="0"/>
              </a:rPr>
              <a:t>ve haftaların </a:t>
            </a:r>
            <a:r>
              <a:rPr lang="tr-TR" dirty="0">
                <a:solidFill>
                  <a:prstClr val="black"/>
                </a:solidFill>
                <a:ea typeface="Tahoma" panose="020B0604030504040204" pitchFamily="34" charset="0"/>
                <a:cs typeface="Tahoma" panose="020B0604030504040204" pitchFamily="34" charset="0"/>
              </a:rPr>
              <a:t>hedeflerini Şiringel </a:t>
            </a:r>
            <a:r>
              <a:rPr lang="tr-TR" dirty="0" smtClean="0">
                <a:solidFill>
                  <a:prstClr val="black"/>
                </a:solidFill>
                <a:ea typeface="Tahoma" panose="020B0604030504040204" pitchFamily="34" charset="0"/>
                <a:cs typeface="Tahoma" panose="020B0604030504040204" pitchFamily="34" charset="0"/>
              </a:rPr>
              <a:t>aşağıdaki </a:t>
            </a:r>
            <a:r>
              <a:rPr lang="tr-TR" dirty="0">
                <a:solidFill>
                  <a:prstClr val="black"/>
                </a:solidFill>
                <a:ea typeface="Tahoma" panose="020B0604030504040204" pitchFamily="34" charset="0"/>
                <a:cs typeface="Tahoma" panose="020B0604030504040204" pitchFamily="34" charset="0"/>
              </a:rPr>
              <a:t>gibi özetlemektedir:</a:t>
            </a:r>
            <a:endParaRPr kumimoji="0" lang="tr-TR" sz="1800" b="0" i="0" u="none" strike="noStrike" kern="1200" cap="none" spc="0" normalizeH="0" baseline="0" noProof="0" dirty="0">
              <a:ln>
                <a:noFill/>
              </a:ln>
              <a:solidFill>
                <a:prstClr val="black"/>
              </a:solidFill>
              <a:effectLst/>
              <a:uLnTx/>
              <a:uFillTx/>
              <a:latin typeface="Gill Sans MT" panose="020B0502020104020203"/>
              <a:ea typeface="Tahoma" panose="020B0604030504040204" pitchFamily="34" charset="0"/>
              <a:cs typeface="Tahoma" panose="020B0604030504040204" pitchFamily="34" charset="0"/>
            </a:endParaRPr>
          </a:p>
        </p:txBody>
      </p:sp>
      <p:sp>
        <p:nvSpPr>
          <p:cNvPr id="2" name="TextBox 1"/>
          <p:cNvSpPr txBox="1"/>
          <p:nvPr/>
        </p:nvSpPr>
        <p:spPr>
          <a:xfrm>
            <a:off x="969392" y="2493198"/>
            <a:ext cx="10281789" cy="2862322"/>
          </a:xfrm>
          <a:prstGeom prst="rect">
            <a:avLst/>
          </a:prstGeom>
          <a:ln>
            <a:headEnd type="none" w="med" len="med"/>
            <a:tailEnd type="none" w="med" len="med"/>
          </a:ln>
        </p:spPr>
        <p:style>
          <a:lnRef idx="2">
            <a:schemeClr val="accent1"/>
          </a:lnRef>
          <a:fillRef idx="1">
            <a:schemeClr val="lt1"/>
          </a:fillRef>
          <a:effectRef idx="0">
            <a:schemeClr val="accent1"/>
          </a:effectRef>
          <a:fontRef idx="minor">
            <a:schemeClr val="dk1"/>
          </a:fontRef>
        </p:style>
        <p:txBody>
          <a:bodyPr wrap="none" rtlCol="0">
            <a:spAutoFit/>
          </a:bodyPr>
          <a:lstStyle/>
          <a:p>
            <a:pPr marL="285750" indent="-285750">
              <a:buFont typeface="Wingdings" panose="05000000000000000000" pitchFamily="2" charset="2"/>
              <a:buChar char="v"/>
            </a:pPr>
            <a:r>
              <a:rPr lang="tr-TR" dirty="0" smtClean="0"/>
              <a:t>Dini </a:t>
            </a:r>
            <a:r>
              <a:rPr lang="tr-TR" dirty="0"/>
              <a:t>ve milli bayramlarımızın gelenek ve göreneklerimizin toplumsal </a:t>
            </a:r>
            <a:r>
              <a:rPr lang="tr-TR" dirty="0" smtClean="0"/>
              <a:t>yaşayışımızdaki önemini </a:t>
            </a:r>
            <a:r>
              <a:rPr lang="tr-TR" dirty="0"/>
              <a:t>kavrayabilme,</a:t>
            </a:r>
          </a:p>
          <a:p>
            <a:pPr marL="285750" indent="-285750">
              <a:buFont typeface="Wingdings" panose="05000000000000000000" pitchFamily="2" charset="2"/>
              <a:buChar char="v"/>
            </a:pPr>
            <a:r>
              <a:rPr lang="tr-TR" dirty="0" smtClean="0"/>
              <a:t>Yurt </a:t>
            </a:r>
            <a:r>
              <a:rPr lang="tr-TR" dirty="0"/>
              <a:t>ve ulus sevgisini kavrayabilme,</a:t>
            </a:r>
          </a:p>
          <a:p>
            <a:pPr marL="285750" indent="-285750">
              <a:buFont typeface="Wingdings" panose="05000000000000000000" pitchFamily="2" charset="2"/>
              <a:buChar char="v"/>
            </a:pPr>
            <a:r>
              <a:rPr lang="tr-TR" dirty="0" smtClean="0"/>
              <a:t>Barış</a:t>
            </a:r>
            <a:r>
              <a:rPr lang="tr-TR" dirty="0"/>
              <a:t>, insan hakları ve kardeşlik konularında bilinçlenebilme,</a:t>
            </a:r>
          </a:p>
          <a:p>
            <a:pPr marL="285750" indent="-285750">
              <a:buFont typeface="Wingdings" panose="05000000000000000000" pitchFamily="2" charset="2"/>
              <a:buChar char="v"/>
            </a:pPr>
            <a:r>
              <a:rPr lang="tr-TR" dirty="0" smtClean="0"/>
              <a:t>Geçmişimiz </a:t>
            </a:r>
            <a:r>
              <a:rPr lang="tr-TR" dirty="0"/>
              <a:t>ve tarihi değerlerimizle gurur duyabilme,</a:t>
            </a:r>
          </a:p>
          <a:p>
            <a:pPr marL="285750" indent="-285750">
              <a:buFont typeface="Wingdings" panose="05000000000000000000" pitchFamily="2" charset="2"/>
              <a:buChar char="v"/>
            </a:pPr>
            <a:r>
              <a:rPr lang="tr-TR" dirty="0" smtClean="0"/>
              <a:t>Uluslar </a:t>
            </a:r>
            <a:r>
              <a:rPr lang="tr-TR" dirty="0"/>
              <a:t>arası ilişki ve sözleşmelerimizdeki sorumluluğumuzu anlayabilme,</a:t>
            </a:r>
          </a:p>
          <a:p>
            <a:pPr marL="285750" indent="-285750">
              <a:buFont typeface="Wingdings" panose="05000000000000000000" pitchFamily="2" charset="2"/>
              <a:buChar char="v"/>
            </a:pPr>
            <a:r>
              <a:rPr lang="tr-TR" dirty="0" smtClean="0"/>
              <a:t>Kişisel </a:t>
            </a:r>
            <a:r>
              <a:rPr lang="tr-TR" dirty="0"/>
              <a:t>ve toplumsal sağlığımızı, çevremizi korumanın önemini benimseyebilme,</a:t>
            </a:r>
          </a:p>
          <a:p>
            <a:pPr marL="285750" indent="-285750">
              <a:buFont typeface="Wingdings" panose="05000000000000000000" pitchFamily="2" charset="2"/>
              <a:buChar char="v"/>
            </a:pPr>
            <a:r>
              <a:rPr lang="tr-TR" dirty="0" smtClean="0"/>
              <a:t>Okul </a:t>
            </a:r>
            <a:r>
              <a:rPr lang="tr-TR" dirty="0"/>
              <a:t>ve kütüphanelerimizin eğitimimizdeki yeri ve önemini kavrayabilme,</a:t>
            </a:r>
          </a:p>
          <a:p>
            <a:pPr marL="285750" indent="-285750">
              <a:buFont typeface="Wingdings" panose="05000000000000000000" pitchFamily="2" charset="2"/>
              <a:buChar char="v"/>
            </a:pPr>
            <a:r>
              <a:rPr lang="tr-TR" dirty="0" smtClean="0"/>
              <a:t>Ulusal </a:t>
            </a:r>
            <a:r>
              <a:rPr lang="tr-TR" dirty="0"/>
              <a:t>ekonomi ve tutumlu olmanın yaşayışımızdaki ilişkisini belirtebilme,</a:t>
            </a:r>
          </a:p>
          <a:p>
            <a:pPr marL="285750" indent="-285750">
              <a:buFont typeface="Wingdings" panose="05000000000000000000" pitchFamily="2" charset="2"/>
              <a:buChar char="v"/>
            </a:pPr>
            <a:r>
              <a:rPr lang="tr-TR" dirty="0" smtClean="0"/>
              <a:t>Büyüklerimize </a:t>
            </a:r>
            <a:r>
              <a:rPr lang="tr-TR" dirty="0"/>
              <a:t>saygı, küçüklerimize sevgi ve saygı duyabilme,</a:t>
            </a:r>
          </a:p>
          <a:p>
            <a:pPr marL="285750" indent="-285750">
              <a:buFont typeface="Wingdings" panose="05000000000000000000" pitchFamily="2" charset="2"/>
              <a:buChar char="v"/>
            </a:pPr>
            <a:r>
              <a:rPr lang="tr-TR" dirty="0" smtClean="0"/>
              <a:t>Trafik </a:t>
            </a:r>
            <a:r>
              <a:rPr lang="tr-TR" dirty="0"/>
              <a:t>kuralları ve yasalara uyma sorumluluğu geliştirebilme</a:t>
            </a:r>
          </a:p>
        </p:txBody>
      </p:sp>
      <p:sp>
        <p:nvSpPr>
          <p:cNvPr id="23" name="Right Arrow 22">
            <a:hlinkClick r:id="" action="ppaction://hlinkshowjump?jump=nextslide"/>
          </p:cNvPr>
          <p:cNvSpPr/>
          <p:nvPr/>
        </p:nvSpPr>
        <p:spPr>
          <a:xfrm>
            <a:off x="10565648" y="6181725"/>
            <a:ext cx="978408" cy="484632"/>
          </a:xfrm>
          <a:prstGeom prst="rightArrow">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619084091"/>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1000"/>
                                        <p:tgtEl>
                                          <p:spTgt spid="9"/>
                                        </p:tgtEl>
                                      </p:cBhvr>
                                    </p:animEffect>
                                  </p:childTnLst>
                                </p:cTn>
                              </p:par>
                            </p:childTnLst>
                          </p:cTn>
                        </p:par>
                        <p:par>
                          <p:cTn id="8" fill="hold">
                            <p:stCondLst>
                              <p:cond delay="1000"/>
                            </p:stCondLst>
                            <p:childTnLst>
                              <p:par>
                                <p:cTn id="9" presetID="16" presetClass="entr" presetSubtype="37"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barn(outVertical)">
                                      <p:cBhvr>
                                        <p:cTn id="11"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61924" y="342899"/>
            <a:ext cx="7172325" cy="2600325"/>
          </a:xfrm>
          <a:prstGeom prst="rect">
            <a:avLst/>
          </a:prstGeom>
          <a:gradFill flip="none" rotWithShape="1">
            <a:gsLst>
              <a:gs pos="0">
                <a:schemeClr val="accent1">
                  <a:tint val="54000"/>
                  <a:satMod val="105000"/>
                  <a:lumMod val="110000"/>
                  <a:alpha val="66000"/>
                </a:schemeClr>
              </a:gs>
              <a:gs pos="100000">
                <a:schemeClr val="accent1">
                  <a:tint val="78000"/>
                  <a:satMod val="109000"/>
                  <a:lumMod val="100000"/>
                  <a:alpha val="36000"/>
                </a:schemeClr>
              </a:gs>
            </a:gsLst>
            <a:path path="circle">
              <a:fillToRect l="50000" t="50000" r="50000" b="50000"/>
            </a:path>
            <a:tileRect/>
          </a:gradFill>
          <a:ln w="76200">
            <a:solidFill>
              <a:schemeClr val="accent1">
                <a:alpha val="54000"/>
              </a:schemeClr>
            </a:solidFill>
          </a:ln>
        </p:spPr>
        <p:style>
          <a:lnRef idx="1">
            <a:schemeClr val="accent1"/>
          </a:lnRef>
          <a:fillRef idx="2">
            <a:schemeClr val="accent1"/>
          </a:fillRef>
          <a:effectRef idx="1">
            <a:schemeClr val="accent1"/>
          </a:effectRef>
          <a:fontRef idx="minor">
            <a:schemeClr val="dk1"/>
          </a:fontRef>
        </p:style>
        <p:txBody>
          <a:bodyPr rtlCol="0" anchor="ctr"/>
          <a:lstStyle/>
          <a:p>
            <a:pPr lvl="0" algn="just"/>
            <a:r>
              <a:rPr kumimoji="0" lang="tr-TR" sz="1800" b="0" i="0" u="none" strike="noStrike" kern="1200" cap="none" spc="0" normalizeH="0" baseline="0" noProof="0" dirty="0">
                <a:ln>
                  <a:noFill/>
                </a:ln>
                <a:solidFill>
                  <a:prstClr val="black"/>
                </a:solidFill>
                <a:effectLst/>
                <a:uLnTx/>
                <a:uFillTx/>
                <a:latin typeface="Gill Sans MT" panose="020B0502020104020203"/>
                <a:ea typeface="+mn-ea"/>
                <a:cs typeface="+mn-cs"/>
              </a:rPr>
              <a:t>	</a:t>
            </a:r>
            <a:r>
              <a:rPr lang="tr-TR" dirty="0">
                <a:solidFill>
                  <a:prstClr val="black"/>
                </a:solidFill>
              </a:rPr>
              <a:t>Okul kültürü, okulun sahip olduğu değerlerin toplamıdır. Bu değerlerin </a:t>
            </a:r>
            <a:r>
              <a:rPr lang="tr-TR" dirty="0" smtClean="0">
                <a:solidFill>
                  <a:prstClr val="black"/>
                </a:solidFill>
              </a:rPr>
              <a:t>okul kültürünün </a:t>
            </a:r>
            <a:r>
              <a:rPr lang="tr-TR" dirty="0">
                <a:solidFill>
                  <a:prstClr val="black"/>
                </a:solidFill>
              </a:rPr>
              <a:t>oluşturulmasında, yaşatılmasında ve yayılmasında önemli bir rolü vardır</a:t>
            </a:r>
            <a:r>
              <a:rPr lang="tr-TR" dirty="0" smtClean="0">
                <a:solidFill>
                  <a:prstClr val="black"/>
                </a:solidFill>
              </a:rPr>
              <a:t>. Bu </a:t>
            </a:r>
            <a:r>
              <a:rPr lang="tr-TR" dirty="0">
                <a:solidFill>
                  <a:prstClr val="black"/>
                </a:solidFill>
              </a:rPr>
              <a:t>rollerden bazıları: kurumun kimliğini oluşturma, ortak bir kültür yaratma</a:t>
            </a:r>
            <a:r>
              <a:rPr lang="tr-TR" dirty="0" smtClean="0">
                <a:solidFill>
                  <a:prstClr val="black"/>
                </a:solidFill>
              </a:rPr>
              <a:t>, dayanışma</a:t>
            </a:r>
            <a:r>
              <a:rPr lang="tr-TR" dirty="0">
                <a:solidFill>
                  <a:prstClr val="black"/>
                </a:solidFill>
              </a:rPr>
              <a:t>, birlik olma ve bağlanmadır</a:t>
            </a:r>
            <a:r>
              <a:rPr lang="tr-TR" dirty="0" smtClean="0">
                <a:solidFill>
                  <a:prstClr val="black"/>
                </a:solidFill>
              </a:rPr>
              <a:t>. </a:t>
            </a:r>
            <a:endParaRPr lang="tr-TR" dirty="0">
              <a:solidFill>
                <a:prstClr val="black"/>
              </a:solidFill>
            </a:endParaRPr>
          </a:p>
          <a:p>
            <a:pPr lvl="0" algn="just"/>
            <a:r>
              <a:rPr lang="tr-TR" dirty="0" smtClean="0">
                <a:solidFill>
                  <a:prstClr val="black"/>
                </a:solidFill>
              </a:rPr>
              <a:t>	Törenler</a:t>
            </a:r>
            <a:r>
              <a:rPr lang="tr-TR" dirty="0">
                <a:solidFill>
                  <a:prstClr val="black"/>
                </a:solidFill>
              </a:rPr>
              <a:t>, okul kültürün önemli öğelerinden biridir. Törenler, en önce ortak </a:t>
            </a:r>
            <a:r>
              <a:rPr lang="tr-TR" dirty="0" smtClean="0">
                <a:solidFill>
                  <a:prstClr val="black"/>
                </a:solidFill>
              </a:rPr>
              <a:t>bir değer </a:t>
            </a:r>
            <a:r>
              <a:rPr lang="tr-TR" dirty="0">
                <a:solidFill>
                  <a:prstClr val="black"/>
                </a:solidFill>
              </a:rPr>
              <a:t>etrafında toplanma, amaç birliği, birlikte olmanın mutluluğu ve özgüven </a:t>
            </a:r>
            <a:r>
              <a:rPr lang="tr-TR" dirty="0" smtClean="0">
                <a:solidFill>
                  <a:prstClr val="black"/>
                </a:solidFill>
              </a:rPr>
              <a:t>sağlar</a:t>
            </a:r>
            <a:r>
              <a:rPr lang="tr-TR" dirty="0">
                <a:solidFill>
                  <a:prstClr val="black"/>
                </a:solidFill>
              </a:rPr>
              <a:t>. Bu manevi güç, kurumlarda özellikle kültür üreten ve yayan okullarda, </a:t>
            </a:r>
            <a:r>
              <a:rPr lang="tr-TR" dirty="0" smtClean="0">
                <a:solidFill>
                  <a:prstClr val="black"/>
                </a:solidFill>
              </a:rPr>
              <a:t>manevibir </a:t>
            </a:r>
            <a:r>
              <a:rPr lang="tr-TR" dirty="0">
                <a:solidFill>
                  <a:prstClr val="black"/>
                </a:solidFill>
              </a:rPr>
              <a:t>tutkal görevi görmektedir. </a:t>
            </a:r>
            <a:r>
              <a:rPr kumimoji="0" lang="tr-TR" sz="1800" b="0" i="0" u="none" strike="noStrike" kern="1200" cap="none" spc="0" normalizeH="0" baseline="0" noProof="0" dirty="0" smtClean="0">
                <a:ln>
                  <a:noFill/>
                </a:ln>
                <a:solidFill>
                  <a:prstClr val="black"/>
                </a:solidFill>
                <a:effectLst/>
                <a:uLnTx/>
                <a:uFillTx/>
                <a:latin typeface="Gill Sans MT" panose="020B0502020104020203"/>
                <a:ea typeface="+mn-ea"/>
                <a:cs typeface="+mn-cs"/>
              </a:rPr>
              <a:t>	</a:t>
            </a:r>
            <a:endParaRPr kumimoji="0" lang="tr-TR" sz="1800" b="0" i="0" u="none" strike="noStrike" kern="1200" cap="none" spc="0" normalizeH="0" baseline="0" noProof="0" dirty="0">
              <a:ln>
                <a:noFill/>
              </a:ln>
              <a:solidFill>
                <a:prstClr val="black"/>
              </a:solidFill>
              <a:effectLst/>
              <a:uLnTx/>
              <a:uFillTx/>
              <a:latin typeface="Gill Sans MT" panose="020B0502020104020203"/>
              <a:ea typeface="+mn-ea"/>
              <a:cs typeface="+mn-cs"/>
            </a:endParaRPr>
          </a:p>
        </p:txBody>
      </p:sp>
      <p:sp>
        <p:nvSpPr>
          <p:cNvPr id="11" name="Rectangle 10"/>
          <p:cNvSpPr/>
          <p:nvPr/>
        </p:nvSpPr>
        <p:spPr>
          <a:xfrm>
            <a:off x="161924" y="6181725"/>
            <a:ext cx="2714626" cy="604837"/>
          </a:xfrm>
          <a:prstGeom prst="rect">
            <a:avLst/>
          </a:prstGeom>
          <a:gradFill flip="none" rotWithShape="1">
            <a:gsLst>
              <a:gs pos="0">
                <a:schemeClr val="accent1">
                  <a:tint val="54000"/>
                  <a:satMod val="105000"/>
                  <a:lumMod val="110000"/>
                  <a:alpha val="66000"/>
                </a:schemeClr>
              </a:gs>
              <a:gs pos="100000">
                <a:schemeClr val="accent1">
                  <a:tint val="78000"/>
                  <a:satMod val="109000"/>
                  <a:lumMod val="100000"/>
                  <a:alpha val="36000"/>
                </a:schemeClr>
              </a:gs>
            </a:gsLst>
            <a:path path="circle">
              <a:fillToRect l="50000" t="50000" r="50000" b="50000"/>
            </a:path>
            <a:tileRect/>
          </a:gradFill>
          <a:ln w="76200">
            <a:solidFill>
              <a:schemeClr val="accent1">
                <a:alpha val="54000"/>
              </a:schemeClr>
            </a:solidFill>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tr-TR" sz="2400" b="1" i="0" u="none" strike="noStrike" kern="1200" cap="none" spc="0" normalizeH="0" baseline="0" noProof="0" dirty="0" smtClean="0">
                <a:ln>
                  <a:noFill/>
                </a:ln>
                <a:solidFill>
                  <a:prstClr val="black">
                    <a:lumMod val="85000"/>
                    <a:lumOff val="15000"/>
                  </a:prstClr>
                </a:solidFill>
                <a:effectLst/>
                <a:uLnTx/>
                <a:uFillTx/>
                <a:latin typeface="Times New Roman" panose="02020603050405020304" pitchFamily="18" charset="0"/>
                <a:ea typeface="+mn-ea"/>
                <a:cs typeface="Times New Roman" panose="02020603050405020304" pitchFamily="18" charset="0"/>
              </a:rPr>
              <a:t>Sonuç ve Öneriler</a:t>
            </a:r>
            <a:endParaRPr kumimoji="0" lang="tr-TR" sz="2400" b="1" i="0" u="none" strike="noStrike" kern="1200" cap="none" spc="0" normalizeH="0" baseline="0" noProof="0" dirty="0">
              <a:ln>
                <a:noFill/>
              </a:ln>
              <a:solidFill>
                <a:prstClr val="black">
                  <a:lumMod val="85000"/>
                  <a:lumOff val="15000"/>
                </a:prstClr>
              </a:solidFill>
              <a:effectLst/>
              <a:uLnTx/>
              <a:uFillTx/>
              <a:latin typeface="Times New Roman" panose="02020603050405020304" pitchFamily="18" charset="0"/>
              <a:ea typeface="+mn-ea"/>
              <a:cs typeface="Times New Roman" panose="02020603050405020304" pitchFamily="18" charset="0"/>
            </a:endParaRPr>
          </a:p>
        </p:txBody>
      </p:sp>
      <p:pic>
        <p:nvPicPr>
          <p:cNvPr id="5" name="Picture Placeholder 4"/>
          <p:cNvPicPr>
            <a:picLocks noGrp="1" noChangeAspect="1"/>
          </p:cNvPicPr>
          <p:nvPr>
            <p:ph type="pic" idx="1"/>
          </p:nvPr>
        </p:nvPicPr>
        <p:blipFill>
          <a:blip r:embed="rId2">
            <a:extLst>
              <a:ext uri="{28A0092B-C50C-407E-A947-70E740481C1C}">
                <a14:useLocalDpi xmlns:a14="http://schemas.microsoft.com/office/drawing/2010/main" val="0"/>
              </a:ext>
            </a:extLst>
          </a:blip>
          <a:stretch>
            <a:fillRect/>
          </a:stretch>
        </p:blipFill>
        <p:spPr>
          <a:xfrm>
            <a:off x="7839075" y="1643062"/>
            <a:ext cx="3333750" cy="2790825"/>
          </a:xfrm>
        </p:spPr>
      </p:pic>
      <p:sp>
        <p:nvSpPr>
          <p:cNvPr id="6" name="Rectangle 5"/>
          <p:cNvSpPr/>
          <p:nvPr/>
        </p:nvSpPr>
        <p:spPr>
          <a:xfrm>
            <a:off x="161924" y="3619499"/>
            <a:ext cx="7172325" cy="1885950"/>
          </a:xfrm>
          <a:prstGeom prst="rect">
            <a:avLst/>
          </a:prstGeom>
          <a:gradFill flip="none" rotWithShape="1">
            <a:gsLst>
              <a:gs pos="0">
                <a:schemeClr val="accent1">
                  <a:tint val="54000"/>
                  <a:satMod val="105000"/>
                  <a:lumMod val="110000"/>
                  <a:alpha val="66000"/>
                </a:schemeClr>
              </a:gs>
              <a:gs pos="100000">
                <a:schemeClr val="accent1">
                  <a:tint val="78000"/>
                  <a:satMod val="109000"/>
                  <a:lumMod val="100000"/>
                  <a:alpha val="36000"/>
                </a:schemeClr>
              </a:gs>
            </a:gsLst>
            <a:path path="circle">
              <a:fillToRect l="50000" t="50000" r="50000" b="50000"/>
            </a:path>
            <a:tileRect/>
          </a:gradFill>
          <a:ln w="76200">
            <a:solidFill>
              <a:schemeClr val="accent1">
                <a:alpha val="54000"/>
              </a:schemeClr>
            </a:solidFill>
          </a:ln>
        </p:spPr>
        <p:style>
          <a:lnRef idx="1">
            <a:schemeClr val="accent1"/>
          </a:lnRef>
          <a:fillRef idx="2">
            <a:schemeClr val="accent1"/>
          </a:fillRef>
          <a:effectRef idx="1">
            <a:schemeClr val="accent1"/>
          </a:effectRef>
          <a:fontRef idx="minor">
            <a:schemeClr val="dk1"/>
          </a:fontRef>
        </p:style>
        <p:txBody>
          <a:bodyPr rtlCol="0" anchor="ctr"/>
          <a:lstStyle/>
          <a:p>
            <a:pPr lvl="0" algn="just"/>
            <a:r>
              <a:rPr lang="tr-TR" dirty="0">
                <a:solidFill>
                  <a:prstClr val="black"/>
                </a:solidFill>
              </a:rPr>
              <a:t>	Bilgi ve teknolojide yaşanan hızlı değişimler, </a:t>
            </a:r>
            <a:r>
              <a:rPr lang="tr-TR" dirty="0" smtClean="0">
                <a:solidFill>
                  <a:prstClr val="black"/>
                </a:solidFill>
              </a:rPr>
              <a:t>toplumun yapısında </a:t>
            </a:r>
            <a:r>
              <a:rPr lang="tr-TR" dirty="0">
                <a:solidFill>
                  <a:prstClr val="black"/>
                </a:solidFill>
              </a:rPr>
              <a:t>ve okulların yapı ve işleyişinde önemli değişikler oluşturmuştur. Bu </a:t>
            </a:r>
            <a:r>
              <a:rPr lang="tr-TR" dirty="0" smtClean="0">
                <a:solidFill>
                  <a:prstClr val="black"/>
                </a:solidFill>
              </a:rPr>
              <a:t>değişikliklerden </a:t>
            </a:r>
            <a:r>
              <a:rPr lang="tr-TR" dirty="0">
                <a:solidFill>
                  <a:prstClr val="black"/>
                </a:solidFill>
              </a:rPr>
              <a:t>bazıları, parçalanmış toplum ve toplum bilincinin kaybolmasıdır. </a:t>
            </a:r>
            <a:r>
              <a:rPr lang="tr-TR" dirty="0" smtClean="0">
                <a:solidFill>
                  <a:prstClr val="black"/>
                </a:solidFill>
              </a:rPr>
              <a:t>Bu anlamda </a:t>
            </a:r>
            <a:r>
              <a:rPr lang="tr-TR" dirty="0">
                <a:solidFill>
                  <a:prstClr val="black"/>
                </a:solidFill>
              </a:rPr>
              <a:t>kültür üreten okullar, anma ve kutlama törenleriyle toplumun </a:t>
            </a:r>
            <a:r>
              <a:rPr lang="tr-TR" dirty="0" smtClean="0">
                <a:solidFill>
                  <a:prstClr val="black"/>
                </a:solidFill>
              </a:rPr>
              <a:t>yapısında meydana </a:t>
            </a:r>
            <a:r>
              <a:rPr lang="tr-TR" dirty="0">
                <a:solidFill>
                  <a:prstClr val="black"/>
                </a:solidFill>
              </a:rPr>
              <a:t>gelen çözülmelere katkı sağlayabilir.</a:t>
            </a:r>
            <a:endParaRPr kumimoji="0" lang="tr-TR" sz="1800" b="0" i="0" u="none" strike="noStrike" kern="1200" cap="none" spc="0" normalizeH="0" baseline="0" noProof="0" dirty="0">
              <a:ln>
                <a:noFill/>
              </a:ln>
              <a:solidFill>
                <a:prstClr val="black"/>
              </a:solidFill>
              <a:effectLst/>
              <a:uLnTx/>
              <a:uFillTx/>
              <a:latin typeface="Gill Sans MT" panose="020B0502020104020203"/>
              <a:ea typeface="+mn-ea"/>
              <a:cs typeface="+mn-cs"/>
            </a:endParaRPr>
          </a:p>
        </p:txBody>
      </p:sp>
      <p:sp>
        <p:nvSpPr>
          <p:cNvPr id="8" name="Right Arrow 7">
            <a:hlinkClick r:id="" action="ppaction://hlinkshowjump?jump=nextslide"/>
          </p:cNvPr>
          <p:cNvSpPr/>
          <p:nvPr/>
        </p:nvSpPr>
        <p:spPr>
          <a:xfrm>
            <a:off x="10565648" y="6181725"/>
            <a:ext cx="978408" cy="484632"/>
          </a:xfrm>
          <a:prstGeom prst="rightArrow">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009207921"/>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1000"/>
                                        <p:tgtEl>
                                          <p:spTgt spid="5"/>
                                        </p:tgtEl>
                                      </p:cBhvr>
                                    </p:animEffect>
                                  </p:childTnLst>
                                </p:cTn>
                              </p:par>
                            </p:childTnLst>
                          </p:cTn>
                        </p:par>
                        <p:par>
                          <p:cTn id="8" fill="hold">
                            <p:stCondLst>
                              <p:cond delay="1000"/>
                            </p:stCondLst>
                            <p:childTnLst>
                              <p:par>
                                <p:cTn id="9" presetID="18" presetClass="entr" presetSubtype="12" fill="hold" grpId="0" nodeType="afterEffect">
                                  <p:stCondLst>
                                    <p:cond delay="0"/>
                                  </p:stCondLst>
                                  <p:childTnLst>
                                    <p:set>
                                      <p:cBhvr>
                                        <p:cTn id="10" dur="1" fill="hold">
                                          <p:stCondLst>
                                            <p:cond delay="0"/>
                                          </p:stCondLst>
                                        </p:cTn>
                                        <p:tgtEl>
                                          <p:spTgt spid="7">
                                            <p:bg/>
                                          </p:spTgt>
                                        </p:tgtEl>
                                        <p:attrNameLst>
                                          <p:attrName>style.visibility</p:attrName>
                                        </p:attrNameLst>
                                      </p:cBhvr>
                                      <p:to>
                                        <p:strVal val="visible"/>
                                      </p:to>
                                    </p:set>
                                    <p:animEffect transition="in" filter="strips(downLeft)">
                                      <p:cBhvr>
                                        <p:cTn id="11" dur="1000"/>
                                        <p:tgtEl>
                                          <p:spTgt spid="7">
                                            <p:bg/>
                                          </p:spTgt>
                                        </p:tgtEl>
                                      </p:cBhvr>
                                    </p:animEffect>
                                  </p:childTnLst>
                                </p:cTn>
                              </p:par>
                            </p:childTnLst>
                          </p:cTn>
                        </p:par>
                        <p:par>
                          <p:cTn id="12" fill="hold">
                            <p:stCondLst>
                              <p:cond delay="2000"/>
                            </p:stCondLst>
                            <p:childTnLst>
                              <p:par>
                                <p:cTn id="13" presetID="18" presetClass="entr" presetSubtype="12" fill="hold" grpId="0" nodeType="after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animEffect transition="in" filter="strips(downLeft)">
                                      <p:cBhvr>
                                        <p:cTn id="15" dur="1000"/>
                                        <p:tgtEl>
                                          <p:spTgt spid="7">
                                            <p:txEl>
                                              <p:pRg st="0" end="0"/>
                                            </p:txEl>
                                          </p:spTgt>
                                        </p:tgtEl>
                                      </p:cBhvr>
                                    </p:animEffect>
                                  </p:childTnLst>
                                </p:cTn>
                              </p:par>
                            </p:childTnLst>
                          </p:cTn>
                        </p:par>
                        <p:par>
                          <p:cTn id="16" fill="hold">
                            <p:stCondLst>
                              <p:cond delay="3000"/>
                            </p:stCondLst>
                            <p:childTnLst>
                              <p:par>
                                <p:cTn id="17" presetID="18" presetClass="entr" presetSubtype="12" fill="hold" grpId="0" nodeType="afterEffect">
                                  <p:stCondLst>
                                    <p:cond delay="0"/>
                                  </p:stCondLst>
                                  <p:childTnLst>
                                    <p:set>
                                      <p:cBhvr>
                                        <p:cTn id="18" dur="1" fill="hold">
                                          <p:stCondLst>
                                            <p:cond delay="0"/>
                                          </p:stCondLst>
                                        </p:cTn>
                                        <p:tgtEl>
                                          <p:spTgt spid="7">
                                            <p:txEl>
                                              <p:pRg st="1" end="1"/>
                                            </p:txEl>
                                          </p:spTgt>
                                        </p:tgtEl>
                                        <p:attrNameLst>
                                          <p:attrName>style.visibility</p:attrName>
                                        </p:attrNameLst>
                                      </p:cBhvr>
                                      <p:to>
                                        <p:strVal val="visible"/>
                                      </p:to>
                                    </p:set>
                                    <p:animEffect transition="in" filter="strips(downLeft)">
                                      <p:cBhvr>
                                        <p:cTn id="19" dur="1000"/>
                                        <p:tgtEl>
                                          <p:spTgt spid="7">
                                            <p:txEl>
                                              <p:pRg st="1" end="1"/>
                                            </p:txEl>
                                          </p:spTgt>
                                        </p:tgtEl>
                                      </p:cBhvr>
                                    </p:animEffect>
                                  </p:childTnLst>
                                </p:cTn>
                              </p:par>
                            </p:childTnLst>
                          </p:cTn>
                        </p:par>
                        <p:par>
                          <p:cTn id="20" fill="hold">
                            <p:stCondLst>
                              <p:cond delay="4000"/>
                            </p:stCondLst>
                            <p:childTnLst>
                              <p:par>
                                <p:cTn id="21" presetID="18" presetClass="entr" presetSubtype="12" fill="hold" grpId="0" nodeType="afterEffect">
                                  <p:stCondLst>
                                    <p:cond delay="0"/>
                                  </p:stCondLst>
                                  <p:childTnLst>
                                    <p:set>
                                      <p:cBhvr>
                                        <p:cTn id="22" dur="1" fill="hold">
                                          <p:stCondLst>
                                            <p:cond delay="0"/>
                                          </p:stCondLst>
                                        </p:cTn>
                                        <p:tgtEl>
                                          <p:spTgt spid="6">
                                            <p:bg/>
                                          </p:spTgt>
                                        </p:tgtEl>
                                        <p:attrNameLst>
                                          <p:attrName>style.visibility</p:attrName>
                                        </p:attrNameLst>
                                      </p:cBhvr>
                                      <p:to>
                                        <p:strVal val="visible"/>
                                      </p:to>
                                    </p:set>
                                    <p:animEffect transition="in" filter="strips(downLeft)">
                                      <p:cBhvr>
                                        <p:cTn id="23" dur="1000"/>
                                        <p:tgtEl>
                                          <p:spTgt spid="6">
                                            <p:bg/>
                                          </p:spTgt>
                                        </p:tgtEl>
                                      </p:cBhvr>
                                    </p:animEffect>
                                  </p:childTnLst>
                                </p:cTn>
                              </p:par>
                            </p:childTnLst>
                          </p:cTn>
                        </p:par>
                        <p:par>
                          <p:cTn id="24" fill="hold">
                            <p:stCondLst>
                              <p:cond delay="5000"/>
                            </p:stCondLst>
                            <p:childTnLst>
                              <p:par>
                                <p:cTn id="25" presetID="18" presetClass="entr" presetSubtype="12" fill="hold" grpId="0" nodeType="afterEffect">
                                  <p:stCondLst>
                                    <p:cond delay="0"/>
                                  </p:stCondLst>
                                  <p:childTnLst>
                                    <p:set>
                                      <p:cBhvr>
                                        <p:cTn id="26" dur="1" fill="hold">
                                          <p:stCondLst>
                                            <p:cond delay="0"/>
                                          </p:stCondLst>
                                        </p:cTn>
                                        <p:tgtEl>
                                          <p:spTgt spid="6">
                                            <p:txEl>
                                              <p:pRg st="0" end="0"/>
                                            </p:txEl>
                                          </p:spTgt>
                                        </p:tgtEl>
                                        <p:attrNameLst>
                                          <p:attrName>style.visibility</p:attrName>
                                        </p:attrNameLst>
                                      </p:cBhvr>
                                      <p:to>
                                        <p:strVal val="visible"/>
                                      </p:to>
                                    </p:set>
                                    <p:animEffect transition="in" filter="strips(downLeft)">
                                      <p:cBhvr>
                                        <p:cTn id="27" dur="1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animBg="1"/>
      <p:bldP spid="6" grpId="0" uiExpand="1" build="p"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61923" y="914399"/>
            <a:ext cx="7172325" cy="1733551"/>
          </a:xfrm>
          <a:prstGeom prst="rect">
            <a:avLst/>
          </a:prstGeom>
          <a:gradFill flip="none" rotWithShape="1">
            <a:gsLst>
              <a:gs pos="0">
                <a:schemeClr val="accent1">
                  <a:tint val="54000"/>
                  <a:satMod val="105000"/>
                  <a:lumMod val="110000"/>
                  <a:alpha val="66000"/>
                </a:schemeClr>
              </a:gs>
              <a:gs pos="100000">
                <a:schemeClr val="accent1">
                  <a:tint val="78000"/>
                  <a:satMod val="109000"/>
                  <a:lumMod val="100000"/>
                  <a:alpha val="36000"/>
                </a:schemeClr>
              </a:gs>
            </a:gsLst>
            <a:path path="circle">
              <a:fillToRect l="50000" t="50000" r="50000" b="50000"/>
            </a:path>
            <a:tileRect/>
          </a:gradFill>
          <a:ln w="76200">
            <a:solidFill>
              <a:schemeClr val="accent1">
                <a:alpha val="54000"/>
              </a:schemeClr>
            </a:solidFill>
          </a:ln>
        </p:spPr>
        <p:style>
          <a:lnRef idx="1">
            <a:schemeClr val="accent1"/>
          </a:lnRef>
          <a:fillRef idx="2">
            <a:schemeClr val="accent1"/>
          </a:fillRef>
          <a:effectRef idx="1">
            <a:schemeClr val="accent1"/>
          </a:effectRef>
          <a:fontRef idx="minor">
            <a:schemeClr val="dk1"/>
          </a:fontRef>
        </p:style>
        <p:txBody>
          <a:bodyPr rtlCol="0" anchor="ctr"/>
          <a:lstStyle/>
          <a:p>
            <a:pPr lvl="0" algn="just"/>
            <a:r>
              <a:rPr kumimoji="0" lang="tr-TR" sz="1800" b="0" i="0" u="none" strike="noStrike" kern="1200" cap="none" spc="0" normalizeH="0" baseline="0" noProof="0" dirty="0">
                <a:ln>
                  <a:noFill/>
                </a:ln>
                <a:solidFill>
                  <a:prstClr val="black"/>
                </a:solidFill>
                <a:effectLst/>
                <a:uLnTx/>
                <a:uFillTx/>
                <a:latin typeface="Gill Sans MT" panose="020B0502020104020203"/>
                <a:ea typeface="+mn-ea"/>
                <a:cs typeface="+mn-cs"/>
              </a:rPr>
              <a:t>	</a:t>
            </a:r>
            <a:r>
              <a:rPr lang="tr-TR" dirty="0">
                <a:solidFill>
                  <a:prstClr val="black"/>
                </a:solidFill>
              </a:rPr>
              <a:t>29 Ekim Cumhuriyet Bayramı, </a:t>
            </a:r>
            <a:r>
              <a:rPr lang="tr-TR" dirty="0" smtClean="0">
                <a:solidFill>
                  <a:prstClr val="black"/>
                </a:solidFill>
              </a:rPr>
              <a:t>23 Nisan </a:t>
            </a:r>
            <a:r>
              <a:rPr lang="tr-TR" dirty="0">
                <a:solidFill>
                  <a:prstClr val="black"/>
                </a:solidFill>
              </a:rPr>
              <a:t>Ulusal Egemenlik ve Çocuk bayramı, 19 Mayıs Gençlik ve Spor Bayramı, </a:t>
            </a:r>
            <a:r>
              <a:rPr lang="tr-TR" dirty="0" smtClean="0">
                <a:solidFill>
                  <a:prstClr val="black"/>
                </a:solidFill>
              </a:rPr>
              <a:t>30 Ağustos </a:t>
            </a:r>
            <a:r>
              <a:rPr lang="tr-TR" dirty="0">
                <a:solidFill>
                  <a:prstClr val="black"/>
                </a:solidFill>
              </a:rPr>
              <a:t>Zafer Bayramı kutlamaları, birlik olma ve dayanışma, ulusal düzeyde </a:t>
            </a:r>
            <a:r>
              <a:rPr lang="tr-TR" dirty="0" smtClean="0">
                <a:solidFill>
                  <a:prstClr val="black"/>
                </a:solidFill>
              </a:rPr>
              <a:t>bilinç kazanma </a:t>
            </a:r>
            <a:r>
              <a:rPr lang="tr-TR" dirty="0">
                <a:solidFill>
                  <a:prstClr val="black"/>
                </a:solidFill>
              </a:rPr>
              <a:t>gibi nitelikleriyle, güçlü bir enerji oluşturur. </a:t>
            </a:r>
            <a:endParaRPr kumimoji="0" lang="tr-TR" sz="1800" b="0" i="0" u="none" strike="noStrike" kern="1200" cap="none" spc="0" normalizeH="0" baseline="0" noProof="0" dirty="0">
              <a:ln>
                <a:noFill/>
              </a:ln>
              <a:solidFill>
                <a:prstClr val="black"/>
              </a:solidFill>
              <a:effectLst/>
              <a:uLnTx/>
              <a:uFillTx/>
              <a:latin typeface="Gill Sans MT" panose="020B0502020104020203"/>
              <a:ea typeface="+mn-ea"/>
              <a:cs typeface="+mn-cs"/>
            </a:endParaRPr>
          </a:p>
        </p:txBody>
      </p:sp>
      <p:sp>
        <p:nvSpPr>
          <p:cNvPr id="11" name="Rectangle 10"/>
          <p:cNvSpPr/>
          <p:nvPr/>
        </p:nvSpPr>
        <p:spPr>
          <a:xfrm>
            <a:off x="161924" y="6181725"/>
            <a:ext cx="2714626" cy="604837"/>
          </a:xfrm>
          <a:prstGeom prst="rect">
            <a:avLst/>
          </a:prstGeom>
          <a:gradFill flip="none" rotWithShape="1">
            <a:gsLst>
              <a:gs pos="0">
                <a:schemeClr val="accent1">
                  <a:tint val="54000"/>
                  <a:satMod val="105000"/>
                  <a:lumMod val="110000"/>
                  <a:alpha val="66000"/>
                </a:schemeClr>
              </a:gs>
              <a:gs pos="100000">
                <a:schemeClr val="accent1">
                  <a:tint val="78000"/>
                  <a:satMod val="109000"/>
                  <a:lumMod val="100000"/>
                  <a:alpha val="36000"/>
                </a:schemeClr>
              </a:gs>
            </a:gsLst>
            <a:path path="circle">
              <a:fillToRect l="50000" t="50000" r="50000" b="50000"/>
            </a:path>
            <a:tileRect/>
          </a:gradFill>
          <a:ln w="76200">
            <a:solidFill>
              <a:schemeClr val="accent1">
                <a:alpha val="54000"/>
              </a:schemeClr>
            </a:solidFill>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tr-TR" sz="2400" b="1" i="0" u="none" strike="noStrike" kern="1200" cap="none" spc="0" normalizeH="0" baseline="0" noProof="0" dirty="0" smtClean="0">
                <a:ln>
                  <a:noFill/>
                </a:ln>
                <a:solidFill>
                  <a:prstClr val="black">
                    <a:lumMod val="85000"/>
                    <a:lumOff val="15000"/>
                  </a:prstClr>
                </a:solidFill>
                <a:effectLst/>
                <a:uLnTx/>
                <a:uFillTx/>
                <a:latin typeface="Times New Roman" panose="02020603050405020304" pitchFamily="18" charset="0"/>
                <a:ea typeface="+mn-ea"/>
                <a:cs typeface="Times New Roman" panose="02020603050405020304" pitchFamily="18" charset="0"/>
              </a:rPr>
              <a:t>Sonuç ve Öneriler</a:t>
            </a:r>
            <a:endParaRPr kumimoji="0" lang="tr-TR" sz="2400" b="1" i="0" u="none" strike="noStrike" kern="1200" cap="none" spc="0" normalizeH="0" baseline="0" noProof="0" dirty="0">
              <a:ln>
                <a:noFill/>
              </a:ln>
              <a:solidFill>
                <a:prstClr val="black">
                  <a:lumMod val="85000"/>
                  <a:lumOff val="15000"/>
                </a:prstClr>
              </a:solidFill>
              <a:effectLst/>
              <a:uLnTx/>
              <a:uFillTx/>
              <a:latin typeface="Times New Roman" panose="02020603050405020304" pitchFamily="18" charset="0"/>
              <a:ea typeface="+mn-ea"/>
              <a:cs typeface="Times New Roman" panose="02020603050405020304" pitchFamily="18" charset="0"/>
            </a:endParaRPr>
          </a:p>
        </p:txBody>
      </p:sp>
      <p:pic>
        <p:nvPicPr>
          <p:cNvPr id="5" name="Picture Placeholder 4"/>
          <p:cNvPicPr>
            <a:picLocks noGrp="1" noChangeAspect="1"/>
          </p:cNvPicPr>
          <p:nvPr>
            <p:ph type="pic" idx="1"/>
          </p:nvPr>
        </p:nvPicPr>
        <p:blipFill>
          <a:blip r:embed="rId2">
            <a:extLst>
              <a:ext uri="{28A0092B-C50C-407E-A947-70E740481C1C}">
                <a14:useLocalDpi xmlns:a14="http://schemas.microsoft.com/office/drawing/2010/main" val="0"/>
              </a:ext>
            </a:extLst>
          </a:blip>
          <a:stretch>
            <a:fillRect/>
          </a:stretch>
        </p:blipFill>
        <p:spPr>
          <a:xfrm>
            <a:off x="7820024" y="823019"/>
            <a:ext cx="3400425" cy="2221110"/>
          </a:xfrm>
        </p:spPr>
      </p:pic>
      <p:sp>
        <p:nvSpPr>
          <p:cNvPr id="6" name="Rectangle 5"/>
          <p:cNvSpPr/>
          <p:nvPr/>
        </p:nvSpPr>
        <p:spPr>
          <a:xfrm>
            <a:off x="161924" y="3305175"/>
            <a:ext cx="7172325" cy="2590800"/>
          </a:xfrm>
          <a:prstGeom prst="rect">
            <a:avLst/>
          </a:prstGeom>
          <a:gradFill flip="none" rotWithShape="1">
            <a:gsLst>
              <a:gs pos="0">
                <a:schemeClr val="accent1">
                  <a:tint val="54000"/>
                  <a:satMod val="105000"/>
                  <a:lumMod val="110000"/>
                  <a:alpha val="66000"/>
                </a:schemeClr>
              </a:gs>
              <a:gs pos="100000">
                <a:schemeClr val="accent1">
                  <a:tint val="78000"/>
                  <a:satMod val="109000"/>
                  <a:lumMod val="100000"/>
                  <a:alpha val="36000"/>
                </a:schemeClr>
              </a:gs>
            </a:gsLst>
            <a:path path="circle">
              <a:fillToRect l="50000" t="50000" r="50000" b="50000"/>
            </a:path>
            <a:tileRect/>
          </a:gradFill>
          <a:ln w="76200">
            <a:solidFill>
              <a:schemeClr val="accent1">
                <a:alpha val="54000"/>
              </a:schemeClr>
            </a:solidFill>
          </a:ln>
        </p:spPr>
        <p:style>
          <a:lnRef idx="1">
            <a:schemeClr val="accent1"/>
          </a:lnRef>
          <a:fillRef idx="2">
            <a:schemeClr val="accent1"/>
          </a:fillRef>
          <a:effectRef idx="1">
            <a:schemeClr val="accent1"/>
          </a:effectRef>
          <a:fontRef idx="minor">
            <a:schemeClr val="dk1"/>
          </a:fontRef>
        </p:style>
        <p:txBody>
          <a:bodyPr rtlCol="0" anchor="ctr"/>
          <a:lstStyle/>
          <a:p>
            <a:pPr lvl="0" algn="just"/>
            <a:r>
              <a:rPr kumimoji="0" lang="tr-TR" sz="1800" b="0" i="0" u="none" strike="noStrike" kern="1200" cap="none" spc="0" normalizeH="0" baseline="0" noProof="0" dirty="0">
                <a:ln>
                  <a:noFill/>
                </a:ln>
                <a:solidFill>
                  <a:prstClr val="black"/>
                </a:solidFill>
                <a:effectLst/>
                <a:uLnTx/>
                <a:uFillTx/>
                <a:latin typeface="Gill Sans MT" panose="020B0502020104020203"/>
                <a:ea typeface="+mn-ea"/>
                <a:cs typeface="+mn-cs"/>
              </a:rPr>
              <a:t>	</a:t>
            </a:r>
            <a:r>
              <a:rPr lang="tr-TR" dirty="0">
                <a:solidFill>
                  <a:prstClr val="black"/>
                </a:solidFill>
              </a:rPr>
              <a:t>Bununla birlikte okullardaki tiyatro, şiir dinletisi, sportif turnuvalar gibi sosyal etkinlikler, ulusal kutlamalar, </a:t>
            </a:r>
            <a:r>
              <a:rPr lang="tr-TR" dirty="0" smtClean="0">
                <a:solidFill>
                  <a:prstClr val="black"/>
                </a:solidFill>
              </a:rPr>
              <a:t>belirli gün </a:t>
            </a:r>
            <a:r>
              <a:rPr lang="tr-TR" dirty="0">
                <a:solidFill>
                  <a:prstClr val="black"/>
                </a:solidFill>
              </a:rPr>
              <a:t>ve haftalar, bayrak törenleri, başarı ödülleri,  kermes, yıl sonu etkinlikleri ve yıl sonu mezuniyet törenleri çoşku ve heyecanı arttıran, okulu çevreyle bütünleştiren,insanların sorunlarını geçici olarak unutturan önemli etkinliklerdir</a:t>
            </a:r>
            <a:r>
              <a:rPr lang="tr-TR" dirty="0" smtClean="0">
                <a:solidFill>
                  <a:prstClr val="black"/>
                </a:solidFill>
              </a:rPr>
              <a:t>.</a:t>
            </a:r>
          </a:p>
          <a:p>
            <a:pPr lvl="0" algn="just"/>
            <a:r>
              <a:rPr lang="tr-TR" dirty="0" smtClean="0">
                <a:solidFill>
                  <a:prstClr val="black"/>
                </a:solidFill>
              </a:rPr>
              <a:t> 	Bu etkinliklerin okullarda </a:t>
            </a:r>
            <a:r>
              <a:rPr lang="tr-TR" dirty="0">
                <a:solidFill>
                  <a:prstClr val="black"/>
                </a:solidFill>
              </a:rPr>
              <a:t>anlamına uygun kültür yayma ve paylaşma gibi önemli işlevleri yerine getirdiği düşünülerek büyük bir önemle kutlanmalıdır.	</a:t>
            </a: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20023" y="3044129"/>
            <a:ext cx="3403612" cy="2204146"/>
          </a:xfrm>
          <a:prstGeom prst="rect">
            <a:avLst/>
          </a:prstGeom>
        </p:spPr>
      </p:pic>
      <p:sp>
        <p:nvSpPr>
          <p:cNvPr id="8" name="Right Arrow 7">
            <a:hlinkClick r:id="" action="ppaction://hlinkshowjump?jump=nextslide"/>
          </p:cNvPr>
          <p:cNvSpPr/>
          <p:nvPr/>
        </p:nvSpPr>
        <p:spPr>
          <a:xfrm>
            <a:off x="10565648" y="6181725"/>
            <a:ext cx="978408" cy="484632"/>
          </a:xfrm>
          <a:prstGeom prst="rightArrow">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4272582805"/>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1000"/>
                                        <p:tgtEl>
                                          <p:spTgt spid="5"/>
                                        </p:tgtEl>
                                      </p:cBhvr>
                                    </p:animEffect>
                                  </p:childTnLst>
                                </p:cTn>
                              </p:par>
                            </p:childTnLst>
                          </p:cTn>
                        </p:par>
                        <p:par>
                          <p:cTn id="8" fill="hold">
                            <p:stCondLst>
                              <p:cond delay="1000"/>
                            </p:stCondLst>
                            <p:childTnLst>
                              <p:par>
                                <p:cTn id="9" presetID="22" presetClass="entr" presetSubtype="1"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up)">
                                      <p:cBhvr>
                                        <p:cTn id="11" dur="1000"/>
                                        <p:tgtEl>
                                          <p:spTgt spid="2"/>
                                        </p:tgtEl>
                                      </p:cBhvr>
                                    </p:animEffect>
                                  </p:childTnLst>
                                </p:cTn>
                              </p:par>
                            </p:childTnLst>
                          </p:cTn>
                        </p:par>
                        <p:par>
                          <p:cTn id="12" fill="hold">
                            <p:stCondLst>
                              <p:cond delay="2000"/>
                            </p:stCondLst>
                            <p:childTnLst>
                              <p:par>
                                <p:cTn id="13" presetID="18" presetClass="entr" presetSubtype="12" fill="hold" grpId="0" nodeType="afterEffect">
                                  <p:stCondLst>
                                    <p:cond delay="0"/>
                                  </p:stCondLst>
                                  <p:childTnLst>
                                    <p:set>
                                      <p:cBhvr>
                                        <p:cTn id="14" dur="1" fill="hold">
                                          <p:stCondLst>
                                            <p:cond delay="0"/>
                                          </p:stCondLst>
                                        </p:cTn>
                                        <p:tgtEl>
                                          <p:spTgt spid="7">
                                            <p:bg/>
                                          </p:spTgt>
                                        </p:tgtEl>
                                        <p:attrNameLst>
                                          <p:attrName>style.visibility</p:attrName>
                                        </p:attrNameLst>
                                      </p:cBhvr>
                                      <p:to>
                                        <p:strVal val="visible"/>
                                      </p:to>
                                    </p:set>
                                    <p:animEffect transition="in" filter="strips(downLeft)">
                                      <p:cBhvr>
                                        <p:cTn id="15" dur="1000"/>
                                        <p:tgtEl>
                                          <p:spTgt spid="7">
                                            <p:bg/>
                                          </p:spTgt>
                                        </p:tgtEl>
                                      </p:cBhvr>
                                    </p:animEffect>
                                  </p:childTnLst>
                                </p:cTn>
                              </p:par>
                            </p:childTnLst>
                          </p:cTn>
                        </p:par>
                        <p:par>
                          <p:cTn id="16" fill="hold">
                            <p:stCondLst>
                              <p:cond delay="3000"/>
                            </p:stCondLst>
                            <p:childTnLst>
                              <p:par>
                                <p:cTn id="17" presetID="18" presetClass="entr" presetSubtype="12" fill="hold" grpId="0" nodeType="afterEffect">
                                  <p:stCondLst>
                                    <p:cond delay="0"/>
                                  </p:stCondLst>
                                  <p:childTnLst>
                                    <p:set>
                                      <p:cBhvr>
                                        <p:cTn id="18" dur="1" fill="hold">
                                          <p:stCondLst>
                                            <p:cond delay="0"/>
                                          </p:stCondLst>
                                        </p:cTn>
                                        <p:tgtEl>
                                          <p:spTgt spid="7">
                                            <p:txEl>
                                              <p:pRg st="0" end="0"/>
                                            </p:txEl>
                                          </p:spTgt>
                                        </p:tgtEl>
                                        <p:attrNameLst>
                                          <p:attrName>style.visibility</p:attrName>
                                        </p:attrNameLst>
                                      </p:cBhvr>
                                      <p:to>
                                        <p:strVal val="visible"/>
                                      </p:to>
                                    </p:set>
                                    <p:animEffect transition="in" filter="strips(downLeft)">
                                      <p:cBhvr>
                                        <p:cTn id="19" dur="1000"/>
                                        <p:tgtEl>
                                          <p:spTgt spid="7">
                                            <p:txEl>
                                              <p:pRg st="0" end="0"/>
                                            </p:txEl>
                                          </p:spTgt>
                                        </p:tgtEl>
                                      </p:cBhvr>
                                    </p:animEffect>
                                  </p:childTnLst>
                                </p:cTn>
                              </p:par>
                            </p:childTnLst>
                          </p:cTn>
                        </p:par>
                        <p:par>
                          <p:cTn id="20" fill="hold">
                            <p:stCondLst>
                              <p:cond delay="4000"/>
                            </p:stCondLst>
                            <p:childTnLst>
                              <p:par>
                                <p:cTn id="21" presetID="18" presetClass="entr" presetSubtype="12" fill="hold" grpId="0" nodeType="afterEffect">
                                  <p:stCondLst>
                                    <p:cond delay="0"/>
                                  </p:stCondLst>
                                  <p:childTnLst>
                                    <p:set>
                                      <p:cBhvr>
                                        <p:cTn id="22" dur="1" fill="hold">
                                          <p:stCondLst>
                                            <p:cond delay="0"/>
                                          </p:stCondLst>
                                        </p:cTn>
                                        <p:tgtEl>
                                          <p:spTgt spid="6">
                                            <p:bg/>
                                          </p:spTgt>
                                        </p:tgtEl>
                                        <p:attrNameLst>
                                          <p:attrName>style.visibility</p:attrName>
                                        </p:attrNameLst>
                                      </p:cBhvr>
                                      <p:to>
                                        <p:strVal val="visible"/>
                                      </p:to>
                                    </p:set>
                                    <p:animEffect transition="in" filter="strips(downLeft)">
                                      <p:cBhvr>
                                        <p:cTn id="23" dur="1000"/>
                                        <p:tgtEl>
                                          <p:spTgt spid="6">
                                            <p:bg/>
                                          </p:spTgt>
                                        </p:tgtEl>
                                      </p:cBhvr>
                                    </p:animEffect>
                                  </p:childTnLst>
                                </p:cTn>
                              </p:par>
                            </p:childTnLst>
                          </p:cTn>
                        </p:par>
                        <p:par>
                          <p:cTn id="24" fill="hold">
                            <p:stCondLst>
                              <p:cond delay="5000"/>
                            </p:stCondLst>
                            <p:childTnLst>
                              <p:par>
                                <p:cTn id="25" presetID="18" presetClass="entr" presetSubtype="12" fill="hold" grpId="0" nodeType="afterEffect">
                                  <p:stCondLst>
                                    <p:cond delay="0"/>
                                  </p:stCondLst>
                                  <p:childTnLst>
                                    <p:set>
                                      <p:cBhvr>
                                        <p:cTn id="26" dur="1" fill="hold">
                                          <p:stCondLst>
                                            <p:cond delay="0"/>
                                          </p:stCondLst>
                                        </p:cTn>
                                        <p:tgtEl>
                                          <p:spTgt spid="6">
                                            <p:txEl>
                                              <p:pRg st="0" end="0"/>
                                            </p:txEl>
                                          </p:spTgt>
                                        </p:tgtEl>
                                        <p:attrNameLst>
                                          <p:attrName>style.visibility</p:attrName>
                                        </p:attrNameLst>
                                      </p:cBhvr>
                                      <p:to>
                                        <p:strVal val="visible"/>
                                      </p:to>
                                    </p:set>
                                    <p:animEffect transition="in" filter="strips(downLeft)">
                                      <p:cBhvr>
                                        <p:cTn id="27" dur="1000"/>
                                        <p:tgtEl>
                                          <p:spTgt spid="6">
                                            <p:txEl>
                                              <p:pRg st="0" end="0"/>
                                            </p:txEl>
                                          </p:spTgt>
                                        </p:tgtEl>
                                      </p:cBhvr>
                                    </p:animEffect>
                                  </p:childTnLst>
                                </p:cTn>
                              </p:par>
                            </p:childTnLst>
                          </p:cTn>
                        </p:par>
                        <p:par>
                          <p:cTn id="28" fill="hold">
                            <p:stCondLst>
                              <p:cond delay="6000"/>
                            </p:stCondLst>
                            <p:childTnLst>
                              <p:par>
                                <p:cTn id="29" presetID="18" presetClass="entr" presetSubtype="12" fill="hold" grpId="0" nodeType="afterEffect">
                                  <p:stCondLst>
                                    <p:cond delay="0"/>
                                  </p:stCondLst>
                                  <p:childTnLst>
                                    <p:set>
                                      <p:cBhvr>
                                        <p:cTn id="30" dur="1" fill="hold">
                                          <p:stCondLst>
                                            <p:cond delay="0"/>
                                          </p:stCondLst>
                                        </p:cTn>
                                        <p:tgtEl>
                                          <p:spTgt spid="6">
                                            <p:txEl>
                                              <p:pRg st="1" end="1"/>
                                            </p:txEl>
                                          </p:spTgt>
                                        </p:tgtEl>
                                        <p:attrNameLst>
                                          <p:attrName>style.visibility</p:attrName>
                                        </p:attrNameLst>
                                      </p:cBhvr>
                                      <p:to>
                                        <p:strVal val="visible"/>
                                      </p:to>
                                    </p:set>
                                    <p:animEffect transition="in" filter="strips(downLeft)">
                                      <p:cBhvr>
                                        <p:cTn id="31" dur="10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animBg="1"/>
      <p:bldP spid="6" grpId="0" uiExpand="1" build="p"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p:txBody>
          <a:bodyPr/>
          <a:lstStyle/>
          <a:p>
            <a:r>
              <a:rPr lang="tr-TR" dirty="0" smtClean="0"/>
              <a:t>Makale yazarı : Mehmetcan </a:t>
            </a:r>
            <a:r>
              <a:rPr lang="tr-TR" dirty="0"/>
              <a:t>Şahin</a:t>
            </a:r>
          </a:p>
        </p:txBody>
      </p:sp>
      <p:sp>
        <p:nvSpPr>
          <p:cNvPr id="5" name="TextBox 4"/>
          <p:cNvSpPr txBox="1"/>
          <p:nvPr/>
        </p:nvSpPr>
        <p:spPr>
          <a:xfrm>
            <a:off x="2331720" y="2048256"/>
            <a:ext cx="7540847" cy="1323439"/>
          </a:xfrm>
          <a:prstGeom prst="rect">
            <a:avLst/>
          </a:prstGeom>
          <a:noFill/>
        </p:spPr>
        <p:txBody>
          <a:bodyPr wrap="non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a:ln>
                  <a:noFill/>
                </a:ln>
                <a:solidFill>
                  <a:prstClr val="black"/>
                </a:solidFill>
                <a:effectLst/>
                <a:uLnTx/>
                <a:uFillTx/>
                <a:latin typeface="Gill Sans MT" panose="020B0502020104020203"/>
                <a:ea typeface="+mn-ea"/>
                <a:cs typeface="+mn-cs"/>
              </a:rPr>
              <a:t>Okul</a:t>
            </a:r>
            <a:r>
              <a:rPr kumimoji="0" lang="en-US" sz="4000" b="0" i="0" u="none" strike="noStrike" kern="1200" cap="none" spc="0" normalizeH="0" baseline="0" noProof="0" dirty="0">
                <a:ln>
                  <a:noFill/>
                </a:ln>
                <a:solidFill>
                  <a:prstClr val="black"/>
                </a:solidFill>
                <a:effectLst/>
                <a:uLnTx/>
                <a:uFillTx/>
                <a:latin typeface="Gill Sans MT" panose="020B0502020104020203"/>
                <a:ea typeface="+mn-ea"/>
                <a:cs typeface="+mn-cs"/>
              </a:rPr>
              <a:t> </a:t>
            </a:r>
            <a:r>
              <a:rPr kumimoji="0" lang="en-US" sz="4000" b="0" i="0" u="none" strike="noStrike" kern="1200" cap="none" spc="0" normalizeH="0" baseline="0" noProof="0" dirty="0" err="1">
                <a:ln>
                  <a:noFill/>
                </a:ln>
                <a:solidFill>
                  <a:prstClr val="black"/>
                </a:solidFill>
                <a:effectLst/>
                <a:uLnTx/>
                <a:uFillTx/>
                <a:latin typeface="Gill Sans MT" panose="020B0502020104020203"/>
                <a:ea typeface="+mn-ea"/>
                <a:cs typeface="+mn-cs"/>
              </a:rPr>
              <a:t>Kültürünün</a:t>
            </a:r>
            <a:r>
              <a:rPr kumimoji="0" lang="en-US" sz="4000" b="0" i="0" u="none" strike="noStrike" kern="1200" cap="none" spc="0" normalizeH="0" baseline="0" noProof="0" dirty="0">
                <a:ln>
                  <a:noFill/>
                </a:ln>
                <a:solidFill>
                  <a:prstClr val="black"/>
                </a:solidFill>
                <a:effectLst/>
                <a:uLnTx/>
                <a:uFillTx/>
                <a:latin typeface="Gill Sans MT" panose="020B0502020104020203"/>
                <a:ea typeface="+mn-ea"/>
                <a:cs typeface="+mn-cs"/>
              </a:rPr>
              <a:t> </a:t>
            </a:r>
            <a:r>
              <a:rPr kumimoji="0" lang="en-US" sz="4000" b="0" i="0" u="none" strike="noStrike" kern="1200" cap="none" spc="0" normalizeH="0" baseline="0" noProof="0" dirty="0" err="1">
                <a:ln>
                  <a:noFill/>
                </a:ln>
                <a:solidFill>
                  <a:prstClr val="black"/>
                </a:solidFill>
                <a:effectLst/>
                <a:uLnTx/>
                <a:uFillTx/>
                <a:latin typeface="Gill Sans MT" panose="020B0502020104020203"/>
                <a:ea typeface="+mn-ea"/>
                <a:cs typeface="+mn-cs"/>
              </a:rPr>
              <a:t>Bir</a:t>
            </a:r>
            <a:r>
              <a:rPr kumimoji="0" lang="en-US" sz="4000" b="0" i="0" u="none" strike="noStrike" kern="1200" cap="none" spc="0" normalizeH="0" baseline="0" noProof="0" dirty="0">
                <a:ln>
                  <a:noFill/>
                </a:ln>
                <a:solidFill>
                  <a:prstClr val="black"/>
                </a:solidFill>
                <a:effectLst/>
                <a:uLnTx/>
                <a:uFillTx/>
                <a:latin typeface="Gill Sans MT" panose="020B0502020104020203"/>
                <a:ea typeface="+mn-ea"/>
                <a:cs typeface="+mn-cs"/>
              </a:rPr>
              <a:t> </a:t>
            </a:r>
            <a:r>
              <a:rPr kumimoji="0" lang="en-US" sz="4000" b="0" i="0" u="none" strike="noStrike" kern="1200" cap="none" spc="0" normalizeH="0" baseline="0" noProof="0" dirty="0" err="1">
                <a:ln>
                  <a:noFill/>
                </a:ln>
                <a:solidFill>
                  <a:prstClr val="black"/>
                </a:solidFill>
                <a:effectLst/>
                <a:uLnTx/>
                <a:uFillTx/>
                <a:latin typeface="Gill Sans MT" panose="020B0502020104020203"/>
                <a:ea typeface="+mn-ea"/>
                <a:cs typeface="+mn-cs"/>
              </a:rPr>
              <a:t>Öğesi</a:t>
            </a:r>
            <a:r>
              <a:rPr kumimoji="0" lang="en-US" sz="4000" b="0" i="0" u="none" strike="noStrike" kern="1200" cap="none" spc="0" normalizeH="0" baseline="0" noProof="0" dirty="0">
                <a:ln>
                  <a:noFill/>
                </a:ln>
                <a:solidFill>
                  <a:prstClr val="black"/>
                </a:solidFill>
                <a:effectLst/>
                <a:uLnTx/>
                <a:uFillTx/>
                <a:latin typeface="Gill Sans MT" panose="020B0502020104020203"/>
                <a:ea typeface="+mn-ea"/>
                <a:cs typeface="+mn-cs"/>
              </a:rPr>
              <a:t> </a:t>
            </a:r>
            <a:r>
              <a:rPr kumimoji="0" lang="en-US" sz="4000" b="0" i="0" u="none" strike="noStrike" kern="1200" cap="none" spc="0" normalizeH="0" baseline="0" noProof="0" dirty="0" err="1">
                <a:ln>
                  <a:noFill/>
                </a:ln>
                <a:solidFill>
                  <a:prstClr val="black"/>
                </a:solidFill>
                <a:effectLst/>
                <a:uLnTx/>
                <a:uFillTx/>
                <a:latin typeface="Gill Sans MT" panose="020B0502020104020203"/>
                <a:ea typeface="+mn-ea"/>
                <a:cs typeface="+mn-cs"/>
              </a:rPr>
              <a:t>Olarak</a:t>
            </a:r>
            <a:r>
              <a:rPr kumimoji="0" lang="en-US" sz="4000" b="0" i="0" u="none" strike="noStrike" kern="1200" cap="none" spc="0" normalizeH="0" baseline="0" noProof="0" dirty="0">
                <a:ln>
                  <a:noFill/>
                </a:ln>
                <a:solidFill>
                  <a:prstClr val="black"/>
                </a:solidFill>
                <a:effectLst/>
                <a:uLnTx/>
                <a:uFillTx/>
                <a:latin typeface="Gill Sans MT" panose="020B0502020104020203"/>
                <a:ea typeface="+mn-ea"/>
                <a:cs typeface="+mn-cs"/>
              </a:rPr>
              <a:t> </a:t>
            </a:r>
            <a:endParaRPr kumimoji="0" lang="tr-TR" sz="4000" b="0" i="0" u="none" strike="noStrike" kern="1200" cap="none" spc="0" normalizeH="0" baseline="0" noProof="0" dirty="0" smtClean="0">
              <a:ln>
                <a:noFill/>
              </a:ln>
              <a:solidFill>
                <a:prstClr val="black"/>
              </a:solidFill>
              <a:effectLst/>
              <a:uLnTx/>
              <a:uFillTx/>
              <a:latin typeface="Gill Sans MT" panose="020B0502020104020203"/>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err="1" smtClean="0">
                <a:ln>
                  <a:noFill/>
                </a:ln>
                <a:solidFill>
                  <a:prstClr val="black"/>
                </a:solidFill>
                <a:effectLst/>
                <a:uLnTx/>
                <a:uFillTx/>
                <a:latin typeface="Gill Sans MT" panose="020B0502020104020203"/>
                <a:ea typeface="+mn-ea"/>
                <a:cs typeface="+mn-cs"/>
              </a:rPr>
              <a:t>Okul</a:t>
            </a:r>
            <a:r>
              <a:rPr kumimoji="0" lang="en-US" sz="4000" b="0" i="0" u="none" strike="noStrike" kern="1200" cap="none" spc="0" normalizeH="0" baseline="0" noProof="0" dirty="0" smtClean="0">
                <a:ln>
                  <a:noFill/>
                </a:ln>
                <a:solidFill>
                  <a:prstClr val="black"/>
                </a:solidFill>
                <a:effectLst/>
                <a:uLnTx/>
                <a:uFillTx/>
                <a:latin typeface="Gill Sans MT" panose="020B0502020104020203"/>
                <a:ea typeface="+mn-ea"/>
                <a:cs typeface="+mn-cs"/>
              </a:rPr>
              <a:t> </a:t>
            </a:r>
            <a:r>
              <a:rPr kumimoji="0" lang="en-US" sz="4000" b="0" i="0" u="none" strike="noStrike" kern="1200" cap="none" spc="0" normalizeH="0" baseline="0" noProof="0" dirty="0" err="1">
                <a:ln>
                  <a:noFill/>
                </a:ln>
                <a:solidFill>
                  <a:prstClr val="black"/>
                </a:solidFill>
                <a:effectLst/>
                <a:uLnTx/>
                <a:uFillTx/>
                <a:latin typeface="Gill Sans MT" panose="020B0502020104020203"/>
                <a:ea typeface="+mn-ea"/>
                <a:cs typeface="+mn-cs"/>
              </a:rPr>
              <a:t>Törenleri</a:t>
            </a:r>
            <a:endParaRPr kumimoji="0" lang="tr-TR" sz="4000" b="0" i="0" u="none" strike="noStrike" kern="1200" cap="none" spc="0" normalizeH="0" baseline="0" noProof="0" dirty="0">
              <a:ln>
                <a:noFill/>
              </a:ln>
              <a:solidFill>
                <a:prstClr val="black"/>
              </a:solidFill>
              <a:effectLst/>
              <a:uLnTx/>
              <a:uFillTx/>
              <a:latin typeface="Gill Sans MT" panose="020B0502020104020203"/>
              <a:ea typeface="+mn-ea"/>
              <a:cs typeface="+mn-cs"/>
            </a:endParaRPr>
          </a:p>
        </p:txBody>
      </p:sp>
      <p:sp>
        <p:nvSpPr>
          <p:cNvPr id="2" name="TextBox 1"/>
          <p:cNvSpPr txBox="1"/>
          <p:nvPr/>
        </p:nvSpPr>
        <p:spPr>
          <a:xfrm>
            <a:off x="2417780" y="4020014"/>
            <a:ext cx="3590342" cy="369332"/>
          </a:xfrm>
          <a:prstGeom prst="rect">
            <a:avLst/>
          </a:prstGeom>
          <a:noFill/>
        </p:spPr>
        <p:txBody>
          <a:bodyPr wrap="none" rtlCol="0">
            <a:spAutoFit/>
          </a:bodyPr>
          <a:lstStyle/>
          <a:p>
            <a:r>
              <a:rPr lang="tr-TR" dirty="0" smtClean="0"/>
              <a:t>Sunu Hazırlama : www.mebders.com</a:t>
            </a:r>
            <a:endParaRPr lang="tr-TR" dirty="0"/>
          </a:p>
        </p:txBody>
      </p:sp>
      <p:sp>
        <p:nvSpPr>
          <p:cNvPr id="6" name="Right Arrow 5">
            <a:hlinkClick r:id="" action="ppaction://hlinkshowjump?jump=endshow"/>
          </p:cNvPr>
          <p:cNvSpPr/>
          <p:nvPr/>
        </p:nvSpPr>
        <p:spPr>
          <a:xfrm>
            <a:off x="10565648" y="6181725"/>
            <a:ext cx="978408" cy="484632"/>
          </a:xfrm>
          <a:prstGeom prst="rightArrow">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06070621"/>
      </p:ext>
    </p:extLst>
  </p:cSld>
  <p:clrMapOvr>
    <a:masterClrMapping/>
  </p:clrMapOvr>
  <p:transition spd="med">
    <p:pull/>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p:cNvPicPr>
            <a:picLocks noGrp="1" noChangeAspect="1"/>
          </p:cNvPicPr>
          <p:nvPr>
            <p:ph type="pic" idx="1"/>
          </p:nvPr>
        </p:nvPicPr>
        <p:blipFill>
          <a:blip r:embed="rId2">
            <a:extLst>
              <a:ext uri="{28A0092B-C50C-407E-A947-70E740481C1C}">
                <a14:useLocalDpi xmlns:a14="http://schemas.microsoft.com/office/drawing/2010/main" val="0"/>
              </a:ext>
            </a:extLst>
          </a:blip>
          <a:srcRect l="22937" r="22937"/>
          <a:stretch>
            <a:fillRect/>
          </a:stretch>
        </p:blipFill>
        <p:spPr>
          <a:xfrm>
            <a:off x="7820025" y="838200"/>
            <a:ext cx="3400425" cy="4440334"/>
          </a:xfrm>
        </p:spPr>
      </p:pic>
      <p:sp>
        <p:nvSpPr>
          <p:cNvPr id="7" name="Rectangle 6"/>
          <p:cNvSpPr/>
          <p:nvPr/>
        </p:nvSpPr>
        <p:spPr>
          <a:xfrm>
            <a:off x="411480" y="155448"/>
            <a:ext cx="6693408" cy="2816352"/>
          </a:xfrm>
          <a:prstGeom prst="rect">
            <a:avLst/>
          </a:prstGeom>
          <a:gradFill flip="none" rotWithShape="1">
            <a:gsLst>
              <a:gs pos="0">
                <a:schemeClr val="accent1">
                  <a:tint val="54000"/>
                  <a:satMod val="105000"/>
                  <a:lumMod val="110000"/>
                  <a:alpha val="66000"/>
                </a:schemeClr>
              </a:gs>
              <a:gs pos="100000">
                <a:schemeClr val="accent1">
                  <a:tint val="78000"/>
                  <a:satMod val="109000"/>
                  <a:lumMod val="100000"/>
                  <a:alpha val="36000"/>
                </a:schemeClr>
              </a:gs>
            </a:gsLst>
            <a:path path="circle">
              <a:fillToRect l="50000" t="50000" r="50000" b="50000"/>
            </a:path>
            <a:tileRect/>
          </a:gradFill>
          <a:ln w="76200">
            <a:solidFill>
              <a:schemeClr val="accent1">
                <a:alpha val="54000"/>
              </a:schemeClr>
            </a:solidFill>
          </a:ln>
        </p:spPr>
        <p:style>
          <a:lnRef idx="1">
            <a:schemeClr val="accent1"/>
          </a:lnRef>
          <a:fillRef idx="2">
            <a:schemeClr val="accent1"/>
          </a:fillRef>
          <a:effectRef idx="1">
            <a:schemeClr val="accent1"/>
          </a:effectRef>
          <a:fontRef idx="minor">
            <a:schemeClr val="dk1"/>
          </a:fontRef>
        </p:style>
        <p:txBody>
          <a:bodyPr rtlCol="0" anchor="ctr"/>
          <a:lstStyle/>
          <a:p>
            <a:pPr algn="just"/>
            <a:r>
              <a:rPr lang="tr-TR" dirty="0" smtClean="0"/>
              <a:t>	Okul</a:t>
            </a:r>
            <a:r>
              <a:rPr lang="tr-TR" dirty="0"/>
              <a:t>, eğitim öğretim hizmetlerinin verildiği, öğrencinin öğrenme </a:t>
            </a:r>
            <a:r>
              <a:rPr lang="tr-TR" dirty="0" smtClean="0"/>
              <a:t>alışkanlıklarını kazandığı </a:t>
            </a:r>
            <a:r>
              <a:rPr lang="tr-TR" dirty="0"/>
              <a:t>bir </a:t>
            </a:r>
            <a:r>
              <a:rPr lang="tr-TR" dirty="0" smtClean="0"/>
              <a:t>kurumdur. </a:t>
            </a:r>
            <a:r>
              <a:rPr lang="tr-TR" dirty="0"/>
              <a:t>Bir kısım sosyologlar, okulu; </a:t>
            </a:r>
            <a:r>
              <a:rPr lang="tr-TR" dirty="0" smtClean="0"/>
              <a:t>hayatı öğretecek </a:t>
            </a:r>
            <a:r>
              <a:rPr lang="tr-TR" dirty="0"/>
              <a:t>uygun yer </a:t>
            </a:r>
            <a:r>
              <a:rPr lang="tr-TR" dirty="0" smtClean="0"/>
              <a:t>hatta “</a:t>
            </a:r>
            <a:r>
              <a:rPr lang="tr-TR" dirty="0"/>
              <a:t>mabet” olarak nitelendirirken, içinde görev yapan “</a:t>
            </a:r>
            <a:r>
              <a:rPr lang="tr-TR" dirty="0" smtClean="0"/>
              <a:t>ruh mimarı</a:t>
            </a:r>
            <a:r>
              <a:rPr lang="tr-TR" dirty="0"/>
              <a:t>” öğretmeni ile birlikte, “irfan alemine” götüren yol olarak kabul etmektedirler</a:t>
            </a:r>
            <a:r>
              <a:rPr lang="tr-TR" dirty="0" smtClean="0"/>
              <a:t>. </a:t>
            </a:r>
          </a:p>
          <a:p>
            <a:pPr algn="just"/>
            <a:r>
              <a:rPr lang="tr-TR" dirty="0"/>
              <a:t>	</a:t>
            </a:r>
            <a:r>
              <a:rPr lang="tr-TR" dirty="0" smtClean="0"/>
              <a:t>Buna </a:t>
            </a:r>
            <a:r>
              <a:rPr lang="tr-TR" dirty="0"/>
              <a:t>karşılık geleneklerin iç içe girdiği toplum birikimlerinin karmaşık olduğu </a:t>
            </a:r>
            <a:r>
              <a:rPr lang="tr-TR" dirty="0" smtClean="0"/>
              <a:t>ve bunların </a:t>
            </a:r>
            <a:r>
              <a:rPr lang="tr-TR" dirty="0"/>
              <a:t>simgeler halinde amaçlandırarak öğretilmesi gerektiği zaman ortaya </a:t>
            </a:r>
            <a:r>
              <a:rPr lang="tr-TR" dirty="0" smtClean="0"/>
              <a:t>çıktığını </a:t>
            </a:r>
            <a:r>
              <a:rPr lang="tr-TR" dirty="0"/>
              <a:t>ifade eden onu, hayatın bizzat kendisi yaparak içindekilere “kararlılık ve güven</a:t>
            </a:r>
            <a:r>
              <a:rPr lang="tr-TR" dirty="0" smtClean="0"/>
              <a:t>” veremeye çalışan bir </a:t>
            </a:r>
            <a:r>
              <a:rPr lang="tr-TR" dirty="0"/>
              <a:t>kurum olarak kabul eden görüşler de </a:t>
            </a:r>
            <a:r>
              <a:rPr lang="tr-TR" dirty="0" smtClean="0"/>
              <a:t>vardır.</a:t>
            </a:r>
            <a:endParaRPr lang="tr-TR" dirty="0"/>
          </a:p>
        </p:txBody>
      </p:sp>
      <p:sp>
        <p:nvSpPr>
          <p:cNvPr id="8" name="Rectangle 7"/>
          <p:cNvSpPr/>
          <p:nvPr/>
        </p:nvSpPr>
        <p:spPr>
          <a:xfrm>
            <a:off x="411480" y="3562350"/>
            <a:ext cx="6693408" cy="1819275"/>
          </a:xfrm>
          <a:prstGeom prst="rect">
            <a:avLst/>
          </a:prstGeom>
          <a:gradFill flip="none" rotWithShape="1">
            <a:gsLst>
              <a:gs pos="0">
                <a:schemeClr val="accent1">
                  <a:tint val="54000"/>
                  <a:satMod val="105000"/>
                  <a:lumMod val="110000"/>
                  <a:alpha val="66000"/>
                </a:schemeClr>
              </a:gs>
              <a:gs pos="100000">
                <a:schemeClr val="accent1">
                  <a:tint val="78000"/>
                  <a:satMod val="109000"/>
                  <a:lumMod val="100000"/>
                  <a:alpha val="36000"/>
                </a:schemeClr>
              </a:gs>
            </a:gsLst>
            <a:path path="circle">
              <a:fillToRect l="50000" t="50000" r="50000" b="50000"/>
            </a:path>
            <a:tileRect/>
          </a:gradFill>
          <a:ln w="76200">
            <a:solidFill>
              <a:schemeClr val="accent1">
                <a:alpha val="54000"/>
              </a:schemeClr>
            </a:solidFill>
          </a:ln>
        </p:spPr>
        <p:style>
          <a:lnRef idx="1">
            <a:schemeClr val="accent1"/>
          </a:lnRef>
          <a:fillRef idx="2">
            <a:schemeClr val="accent1"/>
          </a:fillRef>
          <a:effectRef idx="1">
            <a:schemeClr val="accent1"/>
          </a:effectRef>
          <a:fontRef idx="minor">
            <a:schemeClr val="dk1"/>
          </a:fontRef>
        </p:style>
        <p:txBody>
          <a:bodyPr rtlCol="0" anchor="ctr"/>
          <a:lstStyle/>
          <a:p>
            <a:pPr algn="just"/>
            <a:r>
              <a:rPr lang="tr-TR" dirty="0"/>
              <a:t>	Kültür, bir toplumun insanlarca yapılmış, maddi (özdeksel) ve manevi (tinsel) değerlerin tümüdür. İnsanların doğal varlıklardan aldıkları doyumdan ve duygudan daha çoğunu almak için insanlarca üretilmiştir. Toplumun önceki kuşaklarınca geliştirilir ve yeni kuşaklara aktarılır; yeni kuşaklar da kültürü geliştirerek sonraki kuşaklara devrederler.</a:t>
            </a:r>
          </a:p>
        </p:txBody>
      </p:sp>
      <p:sp>
        <p:nvSpPr>
          <p:cNvPr id="12" name="Rectangle 11"/>
          <p:cNvSpPr/>
          <p:nvPr/>
        </p:nvSpPr>
        <p:spPr>
          <a:xfrm>
            <a:off x="161925" y="6181725"/>
            <a:ext cx="962026" cy="604837"/>
          </a:xfrm>
          <a:prstGeom prst="rect">
            <a:avLst/>
          </a:prstGeom>
          <a:gradFill flip="none" rotWithShape="1">
            <a:gsLst>
              <a:gs pos="0">
                <a:schemeClr val="accent1">
                  <a:tint val="54000"/>
                  <a:satMod val="105000"/>
                  <a:lumMod val="110000"/>
                  <a:alpha val="66000"/>
                </a:schemeClr>
              </a:gs>
              <a:gs pos="100000">
                <a:schemeClr val="accent1">
                  <a:tint val="78000"/>
                  <a:satMod val="109000"/>
                  <a:lumMod val="100000"/>
                  <a:alpha val="36000"/>
                </a:schemeClr>
              </a:gs>
            </a:gsLst>
            <a:path path="circle">
              <a:fillToRect l="50000" t="50000" r="50000" b="50000"/>
            </a:path>
            <a:tileRect/>
          </a:gradFill>
          <a:ln w="76200">
            <a:solidFill>
              <a:schemeClr val="accent1">
                <a:alpha val="54000"/>
              </a:schemeClr>
            </a:solidFill>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tr-TR" sz="2400" b="1" i="0" u="none" strike="noStrike" kern="1200" cap="none" spc="0" normalizeH="0" baseline="0" noProof="0" dirty="0" smtClean="0">
                <a:ln>
                  <a:noFill/>
                </a:ln>
                <a:solidFill>
                  <a:prstClr val="black">
                    <a:lumMod val="85000"/>
                    <a:lumOff val="15000"/>
                  </a:prstClr>
                </a:solidFill>
                <a:effectLst/>
                <a:uLnTx/>
                <a:uFillTx/>
                <a:latin typeface="Times New Roman" panose="02020603050405020304" pitchFamily="18" charset="0"/>
                <a:ea typeface="+mn-ea"/>
                <a:cs typeface="Times New Roman" panose="02020603050405020304" pitchFamily="18" charset="0"/>
              </a:rPr>
              <a:t> Giriş</a:t>
            </a:r>
            <a:endParaRPr kumimoji="0" lang="tr-TR" sz="2400" b="1" i="0" u="none" strike="noStrike" kern="1200" cap="none" spc="0" normalizeH="0" baseline="0" noProof="0" dirty="0">
              <a:ln>
                <a:noFill/>
              </a:ln>
              <a:solidFill>
                <a:prstClr val="black">
                  <a:lumMod val="85000"/>
                  <a:lumOff val="15000"/>
                </a:prstClr>
              </a:solidFill>
              <a:effectLst/>
              <a:uLnTx/>
              <a:uFillTx/>
              <a:latin typeface="Times New Roman" panose="02020603050405020304" pitchFamily="18" charset="0"/>
              <a:ea typeface="+mn-ea"/>
              <a:cs typeface="Times New Roman" panose="02020603050405020304" pitchFamily="18" charset="0"/>
            </a:endParaRPr>
          </a:p>
        </p:txBody>
      </p:sp>
      <p:sp>
        <p:nvSpPr>
          <p:cNvPr id="13" name="Right Arrow 12">
            <a:hlinkClick r:id="" action="ppaction://hlinkshowjump?jump=nextslide"/>
          </p:cNvPr>
          <p:cNvSpPr/>
          <p:nvPr/>
        </p:nvSpPr>
        <p:spPr>
          <a:xfrm>
            <a:off x="10565648" y="6181725"/>
            <a:ext cx="978408" cy="484632"/>
          </a:xfrm>
          <a:prstGeom prst="rightArrow">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984108453"/>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up)">
                                      <p:cBhvr>
                                        <p:cTn id="7" dur="1000"/>
                                        <p:tgtEl>
                                          <p:spTgt spid="10"/>
                                        </p:tgtEl>
                                      </p:cBhvr>
                                    </p:animEffect>
                                  </p:childTnLst>
                                </p:cTn>
                              </p:par>
                            </p:childTnLst>
                          </p:cTn>
                        </p:par>
                        <p:par>
                          <p:cTn id="8" fill="hold">
                            <p:stCondLst>
                              <p:cond delay="1000"/>
                            </p:stCondLst>
                            <p:childTnLst>
                              <p:par>
                                <p:cTn id="9" presetID="18" presetClass="entr" presetSubtype="12" fill="hold" grpId="0" nodeType="afterEffect">
                                  <p:stCondLst>
                                    <p:cond delay="0"/>
                                  </p:stCondLst>
                                  <p:childTnLst>
                                    <p:set>
                                      <p:cBhvr>
                                        <p:cTn id="10" dur="1" fill="hold">
                                          <p:stCondLst>
                                            <p:cond delay="0"/>
                                          </p:stCondLst>
                                        </p:cTn>
                                        <p:tgtEl>
                                          <p:spTgt spid="7">
                                            <p:bg/>
                                          </p:spTgt>
                                        </p:tgtEl>
                                        <p:attrNameLst>
                                          <p:attrName>style.visibility</p:attrName>
                                        </p:attrNameLst>
                                      </p:cBhvr>
                                      <p:to>
                                        <p:strVal val="visible"/>
                                      </p:to>
                                    </p:set>
                                    <p:animEffect transition="in" filter="strips(downLeft)">
                                      <p:cBhvr>
                                        <p:cTn id="11" dur="1000"/>
                                        <p:tgtEl>
                                          <p:spTgt spid="7">
                                            <p:bg/>
                                          </p:spTgt>
                                        </p:tgtEl>
                                      </p:cBhvr>
                                    </p:animEffect>
                                  </p:childTnLst>
                                </p:cTn>
                              </p:par>
                            </p:childTnLst>
                          </p:cTn>
                        </p:par>
                        <p:par>
                          <p:cTn id="12" fill="hold">
                            <p:stCondLst>
                              <p:cond delay="2000"/>
                            </p:stCondLst>
                            <p:childTnLst>
                              <p:par>
                                <p:cTn id="13" presetID="18" presetClass="entr" presetSubtype="12" fill="hold" grpId="0" nodeType="afterEffect">
                                  <p:stCondLst>
                                    <p:cond delay="0"/>
                                  </p:stCondLst>
                                  <p:childTnLst>
                                    <p:set>
                                      <p:cBhvr>
                                        <p:cTn id="14" dur="1" fill="hold">
                                          <p:stCondLst>
                                            <p:cond delay="0"/>
                                          </p:stCondLst>
                                        </p:cTn>
                                        <p:tgtEl>
                                          <p:spTgt spid="7">
                                            <p:txEl>
                                              <p:pRg st="0" end="0"/>
                                            </p:txEl>
                                          </p:spTgt>
                                        </p:tgtEl>
                                        <p:attrNameLst>
                                          <p:attrName>style.visibility</p:attrName>
                                        </p:attrNameLst>
                                      </p:cBhvr>
                                      <p:to>
                                        <p:strVal val="visible"/>
                                      </p:to>
                                    </p:set>
                                    <p:animEffect transition="in" filter="strips(downLeft)">
                                      <p:cBhvr>
                                        <p:cTn id="15" dur="1000"/>
                                        <p:tgtEl>
                                          <p:spTgt spid="7">
                                            <p:txEl>
                                              <p:pRg st="0" end="0"/>
                                            </p:txEl>
                                          </p:spTgt>
                                        </p:tgtEl>
                                      </p:cBhvr>
                                    </p:animEffect>
                                  </p:childTnLst>
                                </p:cTn>
                              </p:par>
                            </p:childTnLst>
                          </p:cTn>
                        </p:par>
                        <p:par>
                          <p:cTn id="16" fill="hold">
                            <p:stCondLst>
                              <p:cond delay="3000"/>
                            </p:stCondLst>
                            <p:childTnLst>
                              <p:par>
                                <p:cTn id="17" presetID="18" presetClass="entr" presetSubtype="12" fill="hold" grpId="0" nodeType="afterEffect">
                                  <p:stCondLst>
                                    <p:cond delay="0"/>
                                  </p:stCondLst>
                                  <p:childTnLst>
                                    <p:set>
                                      <p:cBhvr>
                                        <p:cTn id="18" dur="1" fill="hold">
                                          <p:stCondLst>
                                            <p:cond delay="0"/>
                                          </p:stCondLst>
                                        </p:cTn>
                                        <p:tgtEl>
                                          <p:spTgt spid="7">
                                            <p:txEl>
                                              <p:pRg st="1" end="1"/>
                                            </p:txEl>
                                          </p:spTgt>
                                        </p:tgtEl>
                                        <p:attrNameLst>
                                          <p:attrName>style.visibility</p:attrName>
                                        </p:attrNameLst>
                                      </p:cBhvr>
                                      <p:to>
                                        <p:strVal val="visible"/>
                                      </p:to>
                                    </p:set>
                                    <p:animEffect transition="in" filter="strips(downLeft)">
                                      <p:cBhvr>
                                        <p:cTn id="19" dur="1000"/>
                                        <p:tgtEl>
                                          <p:spTgt spid="7">
                                            <p:txEl>
                                              <p:pRg st="1" end="1"/>
                                            </p:txEl>
                                          </p:spTgt>
                                        </p:tgtEl>
                                      </p:cBhvr>
                                    </p:animEffect>
                                  </p:childTnLst>
                                </p:cTn>
                              </p:par>
                            </p:childTnLst>
                          </p:cTn>
                        </p:par>
                        <p:par>
                          <p:cTn id="20" fill="hold">
                            <p:stCondLst>
                              <p:cond delay="4000"/>
                            </p:stCondLst>
                            <p:childTnLst>
                              <p:par>
                                <p:cTn id="21" presetID="18" presetClass="entr" presetSubtype="12" fill="hold" grpId="0" nodeType="afterEffect">
                                  <p:stCondLst>
                                    <p:cond delay="0"/>
                                  </p:stCondLst>
                                  <p:childTnLst>
                                    <p:set>
                                      <p:cBhvr>
                                        <p:cTn id="22" dur="1" fill="hold">
                                          <p:stCondLst>
                                            <p:cond delay="0"/>
                                          </p:stCondLst>
                                        </p:cTn>
                                        <p:tgtEl>
                                          <p:spTgt spid="8">
                                            <p:bg/>
                                          </p:spTgt>
                                        </p:tgtEl>
                                        <p:attrNameLst>
                                          <p:attrName>style.visibility</p:attrName>
                                        </p:attrNameLst>
                                      </p:cBhvr>
                                      <p:to>
                                        <p:strVal val="visible"/>
                                      </p:to>
                                    </p:set>
                                    <p:animEffect transition="in" filter="strips(downLeft)">
                                      <p:cBhvr>
                                        <p:cTn id="23" dur="1000"/>
                                        <p:tgtEl>
                                          <p:spTgt spid="8">
                                            <p:bg/>
                                          </p:spTgt>
                                        </p:tgtEl>
                                      </p:cBhvr>
                                    </p:animEffect>
                                  </p:childTnLst>
                                </p:cTn>
                              </p:par>
                            </p:childTnLst>
                          </p:cTn>
                        </p:par>
                        <p:par>
                          <p:cTn id="24" fill="hold">
                            <p:stCondLst>
                              <p:cond delay="5000"/>
                            </p:stCondLst>
                            <p:childTnLst>
                              <p:par>
                                <p:cTn id="25" presetID="18" presetClass="entr" presetSubtype="12" fill="hold" grpId="0" nodeType="afterEffect">
                                  <p:stCondLst>
                                    <p:cond delay="0"/>
                                  </p:stCondLst>
                                  <p:childTnLst>
                                    <p:set>
                                      <p:cBhvr>
                                        <p:cTn id="26" dur="1" fill="hold">
                                          <p:stCondLst>
                                            <p:cond delay="0"/>
                                          </p:stCondLst>
                                        </p:cTn>
                                        <p:tgtEl>
                                          <p:spTgt spid="8">
                                            <p:txEl>
                                              <p:pRg st="0" end="0"/>
                                            </p:txEl>
                                          </p:spTgt>
                                        </p:tgtEl>
                                        <p:attrNameLst>
                                          <p:attrName>style.visibility</p:attrName>
                                        </p:attrNameLst>
                                      </p:cBhvr>
                                      <p:to>
                                        <p:strVal val="visible"/>
                                      </p:to>
                                    </p:set>
                                    <p:animEffect transition="in" filter="strips(downLeft)">
                                      <p:cBhvr>
                                        <p:cTn id="27" dur="10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animBg="1"/>
      <p:bldP spid="8" grpId="0" uiExpand="1" build="p"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p:cNvPicPr>
            <a:picLocks noGrp="1" noChangeAspect="1"/>
          </p:cNvPicPr>
          <p:nvPr>
            <p:ph type="pic" idx="1"/>
          </p:nvPr>
        </p:nvPicPr>
        <p:blipFill>
          <a:blip r:embed="rId2">
            <a:extLst>
              <a:ext uri="{28A0092B-C50C-407E-A947-70E740481C1C}">
                <a14:useLocalDpi xmlns:a14="http://schemas.microsoft.com/office/drawing/2010/main" val="0"/>
              </a:ext>
            </a:extLst>
          </a:blip>
          <a:srcRect l="22937" r="22937"/>
          <a:stretch>
            <a:fillRect/>
          </a:stretch>
        </p:blipFill>
        <p:spPr>
          <a:xfrm>
            <a:off x="7820025" y="838200"/>
            <a:ext cx="3400425" cy="4440334"/>
          </a:xfrm>
        </p:spPr>
      </p:pic>
      <p:sp>
        <p:nvSpPr>
          <p:cNvPr id="8" name="Rectangle 7"/>
          <p:cNvSpPr/>
          <p:nvPr/>
        </p:nvSpPr>
        <p:spPr>
          <a:xfrm>
            <a:off x="411480" y="3352800"/>
            <a:ext cx="6693408" cy="2419350"/>
          </a:xfrm>
          <a:prstGeom prst="rect">
            <a:avLst/>
          </a:prstGeom>
          <a:gradFill flip="none" rotWithShape="1">
            <a:gsLst>
              <a:gs pos="0">
                <a:schemeClr val="accent1">
                  <a:tint val="54000"/>
                  <a:satMod val="105000"/>
                  <a:lumMod val="110000"/>
                  <a:alpha val="66000"/>
                </a:schemeClr>
              </a:gs>
              <a:gs pos="100000">
                <a:schemeClr val="accent1">
                  <a:tint val="78000"/>
                  <a:satMod val="109000"/>
                  <a:lumMod val="100000"/>
                  <a:alpha val="36000"/>
                </a:schemeClr>
              </a:gs>
            </a:gsLst>
            <a:path path="circle">
              <a:fillToRect l="50000" t="50000" r="50000" b="50000"/>
            </a:path>
            <a:tileRect/>
          </a:gradFill>
          <a:ln w="76200">
            <a:solidFill>
              <a:schemeClr val="accent1">
                <a:alpha val="54000"/>
              </a:schemeClr>
            </a:solidFill>
          </a:ln>
        </p:spPr>
        <p:style>
          <a:lnRef idx="1">
            <a:schemeClr val="accent1"/>
          </a:lnRef>
          <a:fillRef idx="2">
            <a:schemeClr val="accent1"/>
          </a:fillRef>
          <a:effectRef idx="1">
            <a:schemeClr val="accent1"/>
          </a:effectRef>
          <a:fontRef idx="minor">
            <a:schemeClr val="dk1"/>
          </a:fontRef>
        </p:style>
        <p:txBody>
          <a:bodyPr rtlCol="0" anchor="ctr"/>
          <a:lstStyle/>
          <a:p>
            <a:pPr lvl="0" algn="just"/>
            <a:r>
              <a:rPr kumimoji="0" lang="tr-TR" sz="1800" b="0" i="0" u="none" strike="noStrike" kern="1200" cap="none" spc="0" normalizeH="0" baseline="0" noProof="0" dirty="0">
                <a:ln>
                  <a:noFill/>
                </a:ln>
                <a:solidFill>
                  <a:prstClr val="black"/>
                </a:solidFill>
                <a:effectLst/>
                <a:uLnTx/>
                <a:uFillTx/>
                <a:latin typeface="Gill Sans MT" panose="020B0502020104020203"/>
                <a:ea typeface="+mn-ea"/>
                <a:cs typeface="+mn-cs"/>
              </a:rPr>
              <a:t>	</a:t>
            </a:r>
            <a:r>
              <a:rPr lang="tr-TR" dirty="0">
                <a:solidFill>
                  <a:prstClr val="black"/>
                </a:solidFill>
              </a:rPr>
              <a:t>Okul, çevresiyle etkileşimi olan bir sistemdir. Dolayısıyla çevresinde </a:t>
            </a:r>
            <a:r>
              <a:rPr lang="tr-TR" dirty="0" smtClean="0">
                <a:solidFill>
                  <a:prstClr val="black"/>
                </a:solidFill>
              </a:rPr>
              <a:t>gelişen her </a:t>
            </a:r>
            <a:r>
              <a:rPr lang="tr-TR" dirty="0">
                <a:solidFill>
                  <a:prstClr val="black"/>
                </a:solidFill>
              </a:rPr>
              <a:t>türlü dinamikten etkilenmektedir. Bu çalışmada, okul ve kültür kavramları </a:t>
            </a:r>
            <a:r>
              <a:rPr lang="tr-TR" dirty="0" smtClean="0">
                <a:solidFill>
                  <a:prstClr val="black"/>
                </a:solidFill>
              </a:rPr>
              <a:t>üzerinde durulmuş </a:t>
            </a:r>
            <a:r>
              <a:rPr lang="tr-TR" dirty="0">
                <a:solidFill>
                  <a:prstClr val="black"/>
                </a:solidFill>
              </a:rPr>
              <a:t>olup okul kültürünün alt öğelerinden olan okul törenlerinin, </a:t>
            </a:r>
            <a:r>
              <a:rPr lang="tr-TR" dirty="0" smtClean="0">
                <a:solidFill>
                  <a:prstClr val="black"/>
                </a:solidFill>
              </a:rPr>
              <a:t>okul kültürünü </a:t>
            </a:r>
            <a:r>
              <a:rPr lang="tr-TR" dirty="0">
                <a:solidFill>
                  <a:prstClr val="black"/>
                </a:solidFill>
              </a:rPr>
              <a:t>yansıtmak ve paylaşmak, ortak çoşkuyu artırmak, bilgi yaymak </a:t>
            </a:r>
            <a:r>
              <a:rPr lang="tr-TR" dirty="0" smtClean="0">
                <a:solidFill>
                  <a:prstClr val="black"/>
                </a:solidFill>
              </a:rPr>
              <a:t>ayrıca törenlerin </a:t>
            </a:r>
            <a:r>
              <a:rPr lang="tr-TR" dirty="0">
                <a:solidFill>
                  <a:prstClr val="black"/>
                </a:solidFill>
              </a:rPr>
              <a:t>etkili ve kaliteli bir okul için önemli öğelerden biri olduğunu, göstermek</a:t>
            </a:r>
          </a:p>
          <a:p>
            <a:pPr lvl="0" algn="just"/>
            <a:r>
              <a:rPr lang="tr-TR" dirty="0">
                <a:solidFill>
                  <a:prstClr val="black"/>
                </a:solidFill>
              </a:rPr>
              <a:t>amacı taşımaktadır.</a:t>
            </a:r>
            <a:endParaRPr kumimoji="0" lang="tr-TR" sz="1800" b="0" i="0" u="none" strike="noStrike" kern="1200" cap="none" spc="0" normalizeH="0" baseline="0" noProof="0" dirty="0">
              <a:ln>
                <a:noFill/>
              </a:ln>
              <a:solidFill>
                <a:prstClr val="black"/>
              </a:solidFill>
              <a:effectLst/>
              <a:uLnTx/>
              <a:uFillTx/>
              <a:latin typeface="Gill Sans MT" panose="020B0502020104020203"/>
              <a:ea typeface="+mn-ea"/>
              <a:cs typeface="+mn-cs"/>
            </a:endParaRPr>
          </a:p>
        </p:txBody>
      </p:sp>
      <p:sp>
        <p:nvSpPr>
          <p:cNvPr id="11" name="Rectangle 10"/>
          <p:cNvSpPr/>
          <p:nvPr/>
        </p:nvSpPr>
        <p:spPr>
          <a:xfrm>
            <a:off x="161925" y="6181725"/>
            <a:ext cx="962026" cy="604837"/>
          </a:xfrm>
          <a:prstGeom prst="rect">
            <a:avLst/>
          </a:prstGeom>
          <a:gradFill flip="none" rotWithShape="1">
            <a:gsLst>
              <a:gs pos="0">
                <a:schemeClr val="accent1">
                  <a:tint val="54000"/>
                  <a:satMod val="105000"/>
                  <a:lumMod val="110000"/>
                  <a:alpha val="66000"/>
                </a:schemeClr>
              </a:gs>
              <a:gs pos="100000">
                <a:schemeClr val="accent1">
                  <a:tint val="78000"/>
                  <a:satMod val="109000"/>
                  <a:lumMod val="100000"/>
                  <a:alpha val="36000"/>
                </a:schemeClr>
              </a:gs>
            </a:gsLst>
            <a:path path="circle">
              <a:fillToRect l="50000" t="50000" r="50000" b="50000"/>
            </a:path>
            <a:tileRect/>
          </a:gradFill>
          <a:ln w="76200">
            <a:solidFill>
              <a:schemeClr val="accent1">
                <a:alpha val="54000"/>
              </a:schemeClr>
            </a:solidFill>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tr-TR" sz="2400" b="1" i="0" u="none" strike="noStrike" kern="1200" cap="none" spc="0" normalizeH="0" baseline="0" noProof="0" dirty="0" smtClean="0">
                <a:ln>
                  <a:noFill/>
                </a:ln>
                <a:solidFill>
                  <a:prstClr val="black">
                    <a:lumMod val="85000"/>
                    <a:lumOff val="15000"/>
                  </a:prstClr>
                </a:solidFill>
                <a:effectLst/>
                <a:uLnTx/>
                <a:uFillTx/>
                <a:latin typeface="Times New Roman" panose="02020603050405020304" pitchFamily="18" charset="0"/>
                <a:ea typeface="+mn-ea"/>
                <a:cs typeface="Times New Roman" panose="02020603050405020304" pitchFamily="18" charset="0"/>
              </a:rPr>
              <a:t> Giriş</a:t>
            </a:r>
            <a:endParaRPr kumimoji="0" lang="tr-TR" sz="2400" b="1" i="0" u="none" strike="noStrike" kern="1200" cap="none" spc="0" normalizeH="0" baseline="0" noProof="0" dirty="0">
              <a:ln>
                <a:noFill/>
              </a:ln>
              <a:solidFill>
                <a:prstClr val="black">
                  <a:lumMod val="85000"/>
                  <a:lumOff val="15000"/>
                </a:prstClr>
              </a:solidFill>
              <a:effectLst/>
              <a:uLnTx/>
              <a:uFillTx/>
              <a:latin typeface="Times New Roman" panose="02020603050405020304" pitchFamily="18" charset="0"/>
              <a:ea typeface="+mn-ea"/>
              <a:cs typeface="Times New Roman" panose="02020603050405020304" pitchFamily="18"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05024" y="485775"/>
            <a:ext cx="4172955" cy="2111455"/>
          </a:xfrm>
          <a:prstGeom prst="rect">
            <a:avLst/>
          </a:prstGeom>
          <a:solidFill>
            <a:srgbClr val="000000">
              <a:shade val="95000"/>
            </a:srgbClr>
          </a:solidFill>
          <a:ln w="444500" cap="sq">
            <a:solidFill>
              <a:srgbClr val="000000"/>
            </a:solidFill>
            <a:miter lim="800000"/>
          </a:ln>
          <a:effectLst>
            <a:outerShdw blurRad="254000" dist="190500" dir="2700000" sy="90000" algn="bl" rotWithShape="0">
              <a:srgbClr val="000000">
                <a:alpha val="40000"/>
              </a:srgbClr>
            </a:outerShdw>
          </a:effectLst>
        </p:spPr>
      </p:pic>
      <p:sp>
        <p:nvSpPr>
          <p:cNvPr id="9" name="Right Arrow 8">
            <a:hlinkClick r:id="" action="ppaction://hlinkshowjump?jump=nextslide"/>
          </p:cNvPr>
          <p:cNvSpPr/>
          <p:nvPr/>
        </p:nvSpPr>
        <p:spPr>
          <a:xfrm>
            <a:off x="10565648" y="6181725"/>
            <a:ext cx="978408" cy="484632"/>
          </a:xfrm>
          <a:prstGeom prst="rightArrow">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725976288"/>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up)">
                                      <p:cBhvr>
                                        <p:cTn id="7" dur="1000"/>
                                        <p:tgtEl>
                                          <p:spTgt spid="10"/>
                                        </p:tgtEl>
                                      </p:cBhvr>
                                    </p:animEffect>
                                  </p:childTnLst>
                                </p:cTn>
                              </p:par>
                            </p:childTnLst>
                          </p:cTn>
                        </p:par>
                        <p:par>
                          <p:cTn id="8" fill="hold">
                            <p:stCondLst>
                              <p:cond delay="1000"/>
                            </p:stCondLst>
                            <p:childTnLst>
                              <p:par>
                                <p:cTn id="9" presetID="22" presetClass="entr" presetSubtype="1"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up)">
                                      <p:cBhvr>
                                        <p:cTn id="11" dur="1000"/>
                                        <p:tgtEl>
                                          <p:spTgt spid="2"/>
                                        </p:tgtEl>
                                      </p:cBhvr>
                                    </p:animEffect>
                                  </p:childTnLst>
                                </p:cTn>
                              </p:par>
                            </p:childTnLst>
                          </p:cTn>
                        </p:par>
                        <p:par>
                          <p:cTn id="12" fill="hold">
                            <p:stCondLst>
                              <p:cond delay="2000"/>
                            </p:stCondLst>
                            <p:childTnLst>
                              <p:par>
                                <p:cTn id="13" presetID="18" presetClass="entr" presetSubtype="12" fill="hold" grpId="0" nodeType="afterEffect">
                                  <p:stCondLst>
                                    <p:cond delay="0"/>
                                  </p:stCondLst>
                                  <p:childTnLst>
                                    <p:set>
                                      <p:cBhvr>
                                        <p:cTn id="14" dur="1" fill="hold">
                                          <p:stCondLst>
                                            <p:cond delay="0"/>
                                          </p:stCondLst>
                                        </p:cTn>
                                        <p:tgtEl>
                                          <p:spTgt spid="8">
                                            <p:bg/>
                                          </p:spTgt>
                                        </p:tgtEl>
                                        <p:attrNameLst>
                                          <p:attrName>style.visibility</p:attrName>
                                        </p:attrNameLst>
                                      </p:cBhvr>
                                      <p:to>
                                        <p:strVal val="visible"/>
                                      </p:to>
                                    </p:set>
                                    <p:animEffect transition="in" filter="strips(downLeft)">
                                      <p:cBhvr>
                                        <p:cTn id="15" dur="1000"/>
                                        <p:tgtEl>
                                          <p:spTgt spid="8">
                                            <p:bg/>
                                          </p:spTgt>
                                        </p:tgtEl>
                                      </p:cBhvr>
                                    </p:animEffect>
                                  </p:childTnLst>
                                </p:cTn>
                              </p:par>
                            </p:childTnLst>
                          </p:cTn>
                        </p:par>
                        <p:par>
                          <p:cTn id="16" fill="hold">
                            <p:stCondLst>
                              <p:cond delay="3000"/>
                            </p:stCondLst>
                            <p:childTnLst>
                              <p:par>
                                <p:cTn id="17" presetID="18" presetClass="entr" presetSubtype="12" fill="hold" grpId="0" nodeType="afterEffect">
                                  <p:stCondLst>
                                    <p:cond delay="0"/>
                                  </p:stCondLst>
                                  <p:childTnLst>
                                    <p:set>
                                      <p:cBhvr>
                                        <p:cTn id="18" dur="1" fill="hold">
                                          <p:stCondLst>
                                            <p:cond delay="0"/>
                                          </p:stCondLst>
                                        </p:cTn>
                                        <p:tgtEl>
                                          <p:spTgt spid="8">
                                            <p:txEl>
                                              <p:pRg st="0" end="0"/>
                                            </p:txEl>
                                          </p:spTgt>
                                        </p:tgtEl>
                                        <p:attrNameLst>
                                          <p:attrName>style.visibility</p:attrName>
                                        </p:attrNameLst>
                                      </p:cBhvr>
                                      <p:to>
                                        <p:strVal val="visible"/>
                                      </p:to>
                                    </p:set>
                                    <p:animEffect transition="in" filter="strips(downLeft)">
                                      <p:cBhvr>
                                        <p:cTn id="19" dur="1000"/>
                                        <p:tgtEl>
                                          <p:spTgt spid="8">
                                            <p:txEl>
                                              <p:pRg st="0" end="0"/>
                                            </p:txEl>
                                          </p:spTgt>
                                        </p:tgtEl>
                                      </p:cBhvr>
                                    </p:animEffect>
                                  </p:childTnLst>
                                </p:cTn>
                              </p:par>
                            </p:childTnLst>
                          </p:cTn>
                        </p:par>
                        <p:par>
                          <p:cTn id="20" fill="hold">
                            <p:stCondLst>
                              <p:cond delay="4000"/>
                            </p:stCondLst>
                            <p:childTnLst>
                              <p:par>
                                <p:cTn id="21" presetID="18" presetClass="entr" presetSubtype="12" fill="hold" grpId="0" nodeType="afterEffect">
                                  <p:stCondLst>
                                    <p:cond delay="0"/>
                                  </p:stCondLst>
                                  <p:childTnLst>
                                    <p:set>
                                      <p:cBhvr>
                                        <p:cTn id="22" dur="1" fill="hold">
                                          <p:stCondLst>
                                            <p:cond delay="0"/>
                                          </p:stCondLst>
                                        </p:cTn>
                                        <p:tgtEl>
                                          <p:spTgt spid="8">
                                            <p:txEl>
                                              <p:pRg st="1" end="1"/>
                                            </p:txEl>
                                          </p:spTgt>
                                        </p:tgtEl>
                                        <p:attrNameLst>
                                          <p:attrName>style.visibility</p:attrName>
                                        </p:attrNameLst>
                                      </p:cBhvr>
                                      <p:to>
                                        <p:strVal val="visible"/>
                                      </p:to>
                                    </p:set>
                                    <p:animEffect transition="in" filter="strips(downLeft)">
                                      <p:cBhvr>
                                        <p:cTn id="23" dur="1000"/>
                                        <p:tgtEl>
                                          <p:spTgt spid="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p:cNvPicPr>
            <a:picLocks noGrp="1" noChangeAspect="1"/>
          </p:cNvPicPr>
          <p:nvPr>
            <p:ph type="pic" idx="1"/>
          </p:nvPr>
        </p:nvPicPr>
        <p:blipFill>
          <a:blip r:embed="rId2">
            <a:extLst>
              <a:ext uri="{28A0092B-C50C-407E-A947-70E740481C1C}">
                <a14:useLocalDpi xmlns:a14="http://schemas.microsoft.com/office/drawing/2010/main" val="0"/>
              </a:ext>
            </a:extLst>
          </a:blip>
          <a:stretch>
            <a:fillRect/>
          </a:stretch>
        </p:blipFill>
        <p:spPr>
          <a:xfrm>
            <a:off x="7820025" y="806094"/>
            <a:ext cx="3400425" cy="2256645"/>
          </a:xfrm>
        </p:spPr>
      </p:pic>
      <p:sp>
        <p:nvSpPr>
          <p:cNvPr id="7" name="Rectangle 6"/>
          <p:cNvSpPr/>
          <p:nvPr/>
        </p:nvSpPr>
        <p:spPr>
          <a:xfrm>
            <a:off x="411480" y="155448"/>
            <a:ext cx="6693408" cy="2816352"/>
          </a:xfrm>
          <a:prstGeom prst="rect">
            <a:avLst/>
          </a:prstGeom>
          <a:gradFill flip="none" rotWithShape="1">
            <a:gsLst>
              <a:gs pos="0">
                <a:schemeClr val="accent1">
                  <a:tint val="54000"/>
                  <a:satMod val="105000"/>
                  <a:lumMod val="110000"/>
                  <a:alpha val="66000"/>
                </a:schemeClr>
              </a:gs>
              <a:gs pos="100000">
                <a:schemeClr val="accent1">
                  <a:tint val="78000"/>
                  <a:satMod val="109000"/>
                  <a:lumMod val="100000"/>
                  <a:alpha val="36000"/>
                </a:schemeClr>
              </a:gs>
            </a:gsLst>
            <a:path path="circle">
              <a:fillToRect l="50000" t="50000" r="50000" b="50000"/>
            </a:path>
            <a:tileRect/>
          </a:gradFill>
          <a:ln w="76200">
            <a:solidFill>
              <a:schemeClr val="accent1">
                <a:alpha val="54000"/>
              </a:schemeClr>
            </a:solidFill>
          </a:ln>
        </p:spPr>
        <p:style>
          <a:lnRef idx="1">
            <a:schemeClr val="accent1"/>
          </a:lnRef>
          <a:fillRef idx="2">
            <a:schemeClr val="accent1"/>
          </a:fillRef>
          <a:effectRef idx="1">
            <a:schemeClr val="accent1"/>
          </a:effectRef>
          <a:fontRef idx="minor">
            <a:schemeClr val="dk1"/>
          </a:fontRef>
        </p:style>
        <p:txBody>
          <a:bodyPr rtlCol="0" anchor="ctr"/>
          <a:lstStyle/>
          <a:p>
            <a:pPr lvl="0" algn="just"/>
            <a:r>
              <a:rPr lang="tr-TR" dirty="0">
                <a:solidFill>
                  <a:prstClr val="black"/>
                </a:solidFill>
              </a:rPr>
              <a:t>	Okul kültürü, örgüt üyelerinin düşünce ve davranışlarını şekillendiren </a:t>
            </a:r>
            <a:r>
              <a:rPr lang="tr-TR" dirty="0" smtClean="0">
                <a:solidFill>
                  <a:prstClr val="black"/>
                </a:solidFill>
              </a:rPr>
              <a:t>hakim değer </a:t>
            </a:r>
            <a:r>
              <a:rPr lang="tr-TR" dirty="0">
                <a:solidFill>
                  <a:prstClr val="black"/>
                </a:solidFill>
              </a:rPr>
              <a:t>ve inançlardır. Okul kültürü, okuldaki bireyler </a:t>
            </a:r>
            <a:r>
              <a:rPr lang="tr-TR" dirty="0" smtClean="0">
                <a:solidFill>
                  <a:prstClr val="black"/>
                </a:solidFill>
              </a:rPr>
              <a:t>tarafından taşınan </a:t>
            </a:r>
            <a:r>
              <a:rPr lang="tr-TR" dirty="0">
                <a:solidFill>
                  <a:prstClr val="black"/>
                </a:solidFill>
              </a:rPr>
              <a:t>değerler, inançlar, törenler, efsaneler, sayıltılar, ideolojiler, normlar ve </a:t>
            </a:r>
            <a:r>
              <a:rPr lang="tr-TR" dirty="0" smtClean="0">
                <a:solidFill>
                  <a:prstClr val="black"/>
                </a:solidFill>
              </a:rPr>
              <a:t>simgelerin örgüt </a:t>
            </a:r>
            <a:r>
              <a:rPr lang="tr-TR" dirty="0">
                <a:solidFill>
                  <a:prstClr val="black"/>
                </a:solidFill>
              </a:rPr>
              <a:t>üyelerince paylaşılarak benimsenmesi sonucunda tamamen okula </a:t>
            </a:r>
            <a:r>
              <a:rPr lang="tr-TR" dirty="0" smtClean="0">
                <a:solidFill>
                  <a:prstClr val="black"/>
                </a:solidFill>
              </a:rPr>
              <a:t>özgü farklı </a:t>
            </a:r>
            <a:r>
              <a:rPr lang="tr-TR" dirty="0">
                <a:solidFill>
                  <a:prstClr val="black"/>
                </a:solidFill>
              </a:rPr>
              <a:t>inanç ve beklenti örüntüleri biçiminde dönüşümüyle oluşmuş, örgütsel </a:t>
            </a:r>
            <a:r>
              <a:rPr lang="tr-TR" dirty="0" smtClean="0">
                <a:solidFill>
                  <a:prstClr val="black"/>
                </a:solidFill>
              </a:rPr>
              <a:t>anlamlar ve </a:t>
            </a:r>
            <a:r>
              <a:rPr lang="tr-TR" dirty="0">
                <a:solidFill>
                  <a:prstClr val="black"/>
                </a:solidFill>
              </a:rPr>
              <a:t>semboller sistemidir. Okul kültürü</a:t>
            </a:r>
            <a:r>
              <a:rPr lang="tr-TR" dirty="0" smtClean="0">
                <a:solidFill>
                  <a:prstClr val="black"/>
                </a:solidFill>
              </a:rPr>
              <a:t>, okulun </a:t>
            </a:r>
            <a:r>
              <a:rPr lang="tr-TR" dirty="0">
                <a:solidFill>
                  <a:prstClr val="black"/>
                </a:solidFill>
              </a:rPr>
              <a:t>ortak değerlerine, inançlarına, ortak varsayımlarına ve sosyal </a:t>
            </a:r>
            <a:r>
              <a:rPr lang="tr-TR" dirty="0" smtClean="0">
                <a:solidFill>
                  <a:prstClr val="black"/>
                </a:solidFill>
              </a:rPr>
              <a:t>yapıyla ilgili </a:t>
            </a:r>
            <a:r>
              <a:rPr lang="tr-TR" dirty="0">
                <a:solidFill>
                  <a:prstClr val="black"/>
                </a:solidFill>
              </a:rPr>
              <a:t>kültürel öğelerine göre farklılıklar göstermektedir.</a:t>
            </a:r>
            <a:endParaRPr kumimoji="0" lang="tr-TR" sz="1800" b="0" i="0" u="none" strike="noStrike" kern="1200" cap="none" spc="0" normalizeH="0" baseline="0" noProof="0" dirty="0">
              <a:ln>
                <a:noFill/>
              </a:ln>
              <a:solidFill>
                <a:prstClr val="black"/>
              </a:solidFill>
              <a:effectLst/>
              <a:uLnTx/>
              <a:uFillTx/>
              <a:latin typeface="Gill Sans MT" panose="020B0502020104020203"/>
              <a:ea typeface="+mn-ea"/>
              <a:cs typeface="+mn-cs"/>
            </a:endParaRPr>
          </a:p>
        </p:txBody>
      </p:sp>
      <p:sp>
        <p:nvSpPr>
          <p:cNvPr id="8" name="Rectangle 7"/>
          <p:cNvSpPr/>
          <p:nvPr/>
        </p:nvSpPr>
        <p:spPr>
          <a:xfrm>
            <a:off x="411480" y="3343275"/>
            <a:ext cx="6693408" cy="2466975"/>
          </a:xfrm>
          <a:prstGeom prst="rect">
            <a:avLst/>
          </a:prstGeom>
          <a:gradFill flip="none" rotWithShape="1">
            <a:gsLst>
              <a:gs pos="0">
                <a:schemeClr val="accent1">
                  <a:tint val="54000"/>
                  <a:satMod val="105000"/>
                  <a:lumMod val="110000"/>
                  <a:alpha val="66000"/>
                </a:schemeClr>
              </a:gs>
              <a:gs pos="100000">
                <a:schemeClr val="accent1">
                  <a:tint val="78000"/>
                  <a:satMod val="109000"/>
                  <a:lumMod val="100000"/>
                  <a:alpha val="36000"/>
                </a:schemeClr>
              </a:gs>
            </a:gsLst>
            <a:path path="circle">
              <a:fillToRect l="50000" t="50000" r="50000" b="50000"/>
            </a:path>
            <a:tileRect/>
          </a:gradFill>
          <a:ln w="76200">
            <a:solidFill>
              <a:schemeClr val="accent1">
                <a:alpha val="54000"/>
              </a:schemeClr>
            </a:solidFill>
          </a:ln>
        </p:spPr>
        <p:style>
          <a:lnRef idx="1">
            <a:schemeClr val="accent1"/>
          </a:lnRef>
          <a:fillRef idx="2">
            <a:schemeClr val="accent1"/>
          </a:fillRef>
          <a:effectRef idx="1">
            <a:schemeClr val="accent1"/>
          </a:effectRef>
          <a:fontRef idx="minor">
            <a:schemeClr val="dk1"/>
          </a:fontRef>
        </p:style>
        <p:txBody>
          <a:bodyPr rtlCol="0" anchor="ctr"/>
          <a:lstStyle/>
          <a:p>
            <a:pPr lvl="0" algn="just"/>
            <a:r>
              <a:rPr lang="tr-TR" dirty="0" smtClean="0">
                <a:solidFill>
                  <a:prstClr val="black"/>
                </a:solidFill>
              </a:rPr>
              <a:t>	Her </a:t>
            </a:r>
            <a:r>
              <a:rPr lang="tr-TR" dirty="0">
                <a:solidFill>
                  <a:prstClr val="black"/>
                </a:solidFill>
              </a:rPr>
              <a:t>okul, kendi kültürünü oluşturmak, yaşatmak ve zamanı gelince </a:t>
            </a:r>
            <a:r>
              <a:rPr lang="tr-TR" dirty="0" smtClean="0">
                <a:solidFill>
                  <a:prstClr val="black"/>
                </a:solidFill>
              </a:rPr>
              <a:t>kültürünü </a:t>
            </a:r>
            <a:r>
              <a:rPr lang="tr-TR" dirty="0">
                <a:solidFill>
                  <a:prstClr val="black"/>
                </a:solidFill>
              </a:rPr>
              <a:t>yeniden düzenlemek zorundadır. Okulların sahip olduğu değerler, kendi </a:t>
            </a:r>
            <a:r>
              <a:rPr lang="tr-TR" dirty="0" smtClean="0">
                <a:solidFill>
                  <a:prstClr val="black"/>
                </a:solidFill>
              </a:rPr>
              <a:t>kültürünü </a:t>
            </a:r>
            <a:r>
              <a:rPr lang="tr-TR" dirty="0">
                <a:solidFill>
                  <a:prstClr val="black"/>
                </a:solidFill>
              </a:rPr>
              <a:t>oluşturur. Bu değerler, sistemleşerek gelecek kuşaklara aktarılır</a:t>
            </a:r>
            <a:r>
              <a:rPr lang="tr-TR" dirty="0" smtClean="0">
                <a:solidFill>
                  <a:prstClr val="black"/>
                </a:solidFill>
              </a:rPr>
              <a:t>.</a:t>
            </a:r>
            <a:endParaRPr lang="tr-TR" dirty="0">
              <a:solidFill>
                <a:prstClr val="black"/>
              </a:solidFill>
            </a:endParaRPr>
          </a:p>
          <a:p>
            <a:pPr lvl="0" algn="just"/>
            <a:r>
              <a:rPr lang="tr-TR" dirty="0" smtClean="0">
                <a:solidFill>
                  <a:prstClr val="black"/>
                </a:solidFill>
              </a:rPr>
              <a:t>	Okul </a:t>
            </a:r>
            <a:r>
              <a:rPr lang="tr-TR" dirty="0">
                <a:solidFill>
                  <a:prstClr val="black"/>
                </a:solidFill>
              </a:rPr>
              <a:t>kültürünün oluşturulmasında paydaşlara, özellikle eğitim </a:t>
            </a:r>
            <a:r>
              <a:rPr lang="tr-TR" dirty="0" smtClean="0">
                <a:solidFill>
                  <a:prstClr val="black"/>
                </a:solidFill>
              </a:rPr>
              <a:t>yöneticisine büyük </a:t>
            </a:r>
            <a:r>
              <a:rPr lang="tr-TR" dirty="0">
                <a:solidFill>
                  <a:prstClr val="black"/>
                </a:solidFill>
              </a:rPr>
              <a:t>görevler düşmektedir. Eğitim yöneticisi okulun sahip olduğu değerleri </a:t>
            </a:r>
            <a:r>
              <a:rPr lang="tr-TR" dirty="0" smtClean="0">
                <a:solidFill>
                  <a:prstClr val="black"/>
                </a:solidFill>
              </a:rPr>
              <a:t>kendi vizyonuyla </a:t>
            </a:r>
            <a:r>
              <a:rPr lang="tr-TR" dirty="0">
                <a:solidFill>
                  <a:prstClr val="black"/>
                </a:solidFill>
              </a:rPr>
              <a:t>birleştirip güçlü bir okul kültürü oluşturmalıdır.</a:t>
            </a:r>
            <a:endParaRPr kumimoji="0" lang="tr-TR" sz="1800" b="0" i="0" u="none" strike="noStrike" kern="1200" cap="none" spc="0" normalizeH="0" baseline="0" noProof="0" dirty="0">
              <a:ln>
                <a:noFill/>
              </a:ln>
              <a:solidFill>
                <a:prstClr val="black"/>
              </a:solidFill>
              <a:effectLst/>
              <a:uLnTx/>
              <a:uFillTx/>
              <a:latin typeface="Gill Sans MT" panose="020B0502020104020203"/>
              <a:ea typeface="+mn-ea"/>
              <a:cs typeface="+mn-cs"/>
            </a:endParaRPr>
          </a:p>
        </p:txBody>
      </p:sp>
      <p:sp>
        <p:nvSpPr>
          <p:cNvPr id="11" name="Rectangle 10"/>
          <p:cNvSpPr/>
          <p:nvPr/>
        </p:nvSpPr>
        <p:spPr>
          <a:xfrm>
            <a:off x="161924" y="6181725"/>
            <a:ext cx="2505076" cy="604837"/>
          </a:xfrm>
          <a:prstGeom prst="rect">
            <a:avLst/>
          </a:prstGeom>
          <a:gradFill flip="none" rotWithShape="1">
            <a:gsLst>
              <a:gs pos="0">
                <a:schemeClr val="accent1">
                  <a:tint val="54000"/>
                  <a:satMod val="105000"/>
                  <a:lumMod val="110000"/>
                  <a:alpha val="66000"/>
                </a:schemeClr>
              </a:gs>
              <a:gs pos="100000">
                <a:schemeClr val="accent1">
                  <a:tint val="78000"/>
                  <a:satMod val="109000"/>
                  <a:lumMod val="100000"/>
                  <a:alpha val="36000"/>
                </a:schemeClr>
              </a:gs>
            </a:gsLst>
            <a:path path="circle">
              <a:fillToRect l="50000" t="50000" r="50000" b="50000"/>
            </a:path>
            <a:tileRect/>
          </a:gradFill>
          <a:ln w="76200">
            <a:solidFill>
              <a:schemeClr val="accent1">
                <a:alpha val="54000"/>
              </a:schemeClr>
            </a:solidFill>
          </a:ln>
        </p:spPr>
        <p:style>
          <a:lnRef idx="1">
            <a:schemeClr val="accent1"/>
          </a:lnRef>
          <a:fillRef idx="2">
            <a:schemeClr val="accent1"/>
          </a:fillRef>
          <a:effectRef idx="1">
            <a:schemeClr val="accent1"/>
          </a:effectRef>
          <a:fontRef idx="minor">
            <a:schemeClr val="dk1"/>
          </a:fontRef>
        </p:style>
        <p:txBody>
          <a:bodyPr rtlCol="0" anchor="ctr"/>
          <a:lstStyle/>
          <a:p>
            <a:pPr lvl="0" algn="just"/>
            <a:r>
              <a:rPr lang="tr-TR" sz="2400" b="1" dirty="0">
                <a:solidFill>
                  <a:prstClr val="black">
                    <a:lumMod val="85000"/>
                    <a:lumOff val="15000"/>
                  </a:prstClr>
                </a:solidFill>
                <a:latin typeface="Times New Roman" panose="02020603050405020304" pitchFamily="18" charset="0"/>
                <a:cs typeface="Times New Roman" panose="02020603050405020304" pitchFamily="18" charset="0"/>
              </a:rPr>
              <a:t>1.1 </a:t>
            </a:r>
            <a:r>
              <a:rPr lang="tr-TR" sz="2400" b="1" dirty="0" smtClean="0">
                <a:solidFill>
                  <a:prstClr val="black">
                    <a:lumMod val="85000"/>
                    <a:lumOff val="15000"/>
                  </a:prstClr>
                </a:solidFill>
                <a:latin typeface="Times New Roman" panose="02020603050405020304" pitchFamily="18" charset="0"/>
                <a:cs typeface="Times New Roman" panose="02020603050405020304" pitchFamily="18" charset="0"/>
              </a:rPr>
              <a:t>Okul Kültürü</a:t>
            </a:r>
            <a:endParaRPr kumimoji="0" lang="tr-TR" sz="2400" b="1" i="0" u="none" strike="noStrike" kern="1200" cap="none" spc="0" normalizeH="0" baseline="0" noProof="0" dirty="0">
              <a:ln>
                <a:noFill/>
              </a:ln>
              <a:solidFill>
                <a:prstClr val="black">
                  <a:lumMod val="85000"/>
                  <a:lumOff val="15000"/>
                </a:prstClr>
              </a:solidFill>
              <a:effectLst/>
              <a:uLnTx/>
              <a:uFillTx/>
              <a:latin typeface="Times New Roman" panose="02020603050405020304" pitchFamily="18" charset="0"/>
              <a:cs typeface="Times New Roman" panose="02020603050405020304" pitchFamily="18"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20025" y="3062739"/>
            <a:ext cx="3400425" cy="2195061"/>
          </a:xfrm>
          <a:prstGeom prst="rect">
            <a:avLst/>
          </a:prstGeom>
        </p:spPr>
      </p:pic>
      <p:sp>
        <p:nvSpPr>
          <p:cNvPr id="9" name="Right Arrow 8">
            <a:hlinkClick r:id="" action="ppaction://hlinkshowjump?jump=nextslide"/>
          </p:cNvPr>
          <p:cNvSpPr/>
          <p:nvPr/>
        </p:nvSpPr>
        <p:spPr>
          <a:xfrm>
            <a:off x="10565648" y="6181725"/>
            <a:ext cx="978408" cy="484632"/>
          </a:xfrm>
          <a:prstGeom prst="rightArrow">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857509163"/>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up)">
                                      <p:cBhvr>
                                        <p:cTn id="7" dur="1000"/>
                                        <p:tgtEl>
                                          <p:spTgt spid="10"/>
                                        </p:tgtEl>
                                      </p:cBhvr>
                                    </p:animEffect>
                                  </p:childTnLst>
                                </p:cTn>
                              </p:par>
                            </p:childTnLst>
                          </p:cTn>
                        </p:par>
                        <p:par>
                          <p:cTn id="8" fill="hold">
                            <p:stCondLst>
                              <p:cond delay="1000"/>
                            </p:stCondLst>
                            <p:childTnLst>
                              <p:par>
                                <p:cTn id="9" presetID="22" presetClass="entr" presetSubtype="1"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up)">
                                      <p:cBhvr>
                                        <p:cTn id="11" dur="1000"/>
                                        <p:tgtEl>
                                          <p:spTgt spid="2"/>
                                        </p:tgtEl>
                                      </p:cBhvr>
                                    </p:animEffect>
                                  </p:childTnLst>
                                </p:cTn>
                              </p:par>
                            </p:childTnLst>
                          </p:cTn>
                        </p:par>
                        <p:par>
                          <p:cTn id="12" fill="hold">
                            <p:stCondLst>
                              <p:cond delay="2000"/>
                            </p:stCondLst>
                            <p:childTnLst>
                              <p:par>
                                <p:cTn id="13" presetID="18" presetClass="entr" presetSubtype="12" fill="hold" grpId="0" nodeType="afterEffect">
                                  <p:stCondLst>
                                    <p:cond delay="0"/>
                                  </p:stCondLst>
                                  <p:childTnLst>
                                    <p:set>
                                      <p:cBhvr>
                                        <p:cTn id="14" dur="1" fill="hold">
                                          <p:stCondLst>
                                            <p:cond delay="0"/>
                                          </p:stCondLst>
                                        </p:cTn>
                                        <p:tgtEl>
                                          <p:spTgt spid="7">
                                            <p:bg/>
                                          </p:spTgt>
                                        </p:tgtEl>
                                        <p:attrNameLst>
                                          <p:attrName>style.visibility</p:attrName>
                                        </p:attrNameLst>
                                      </p:cBhvr>
                                      <p:to>
                                        <p:strVal val="visible"/>
                                      </p:to>
                                    </p:set>
                                    <p:animEffect transition="in" filter="strips(downLeft)">
                                      <p:cBhvr>
                                        <p:cTn id="15" dur="1000"/>
                                        <p:tgtEl>
                                          <p:spTgt spid="7">
                                            <p:bg/>
                                          </p:spTgt>
                                        </p:tgtEl>
                                      </p:cBhvr>
                                    </p:animEffect>
                                  </p:childTnLst>
                                </p:cTn>
                              </p:par>
                              <p:par>
                                <p:cTn id="16" presetID="18" presetClass="entr" presetSubtype="12" fill="hold" grpId="0" nodeType="withEffect">
                                  <p:stCondLst>
                                    <p:cond delay="0"/>
                                  </p:stCondLst>
                                  <p:childTnLst>
                                    <p:set>
                                      <p:cBhvr>
                                        <p:cTn id="17" dur="1" fill="hold">
                                          <p:stCondLst>
                                            <p:cond delay="0"/>
                                          </p:stCondLst>
                                        </p:cTn>
                                        <p:tgtEl>
                                          <p:spTgt spid="7">
                                            <p:txEl>
                                              <p:pRg st="0" end="0"/>
                                            </p:txEl>
                                          </p:spTgt>
                                        </p:tgtEl>
                                        <p:attrNameLst>
                                          <p:attrName>style.visibility</p:attrName>
                                        </p:attrNameLst>
                                      </p:cBhvr>
                                      <p:to>
                                        <p:strVal val="visible"/>
                                      </p:to>
                                    </p:set>
                                    <p:animEffect transition="in" filter="strips(downLeft)">
                                      <p:cBhvr>
                                        <p:cTn id="18" dur="1000"/>
                                        <p:tgtEl>
                                          <p:spTgt spid="7">
                                            <p:txEl>
                                              <p:pRg st="0" end="0"/>
                                            </p:txEl>
                                          </p:spTgt>
                                        </p:tgtEl>
                                      </p:cBhvr>
                                    </p:animEffect>
                                  </p:childTnLst>
                                </p:cTn>
                              </p:par>
                            </p:childTnLst>
                          </p:cTn>
                        </p:par>
                        <p:par>
                          <p:cTn id="19" fill="hold">
                            <p:stCondLst>
                              <p:cond delay="3000"/>
                            </p:stCondLst>
                            <p:childTnLst>
                              <p:par>
                                <p:cTn id="20" presetID="18" presetClass="entr" presetSubtype="12" fill="hold" grpId="0" nodeType="afterEffect">
                                  <p:stCondLst>
                                    <p:cond delay="0"/>
                                  </p:stCondLst>
                                  <p:childTnLst>
                                    <p:set>
                                      <p:cBhvr>
                                        <p:cTn id="21" dur="1" fill="hold">
                                          <p:stCondLst>
                                            <p:cond delay="0"/>
                                          </p:stCondLst>
                                        </p:cTn>
                                        <p:tgtEl>
                                          <p:spTgt spid="8">
                                            <p:bg/>
                                          </p:spTgt>
                                        </p:tgtEl>
                                        <p:attrNameLst>
                                          <p:attrName>style.visibility</p:attrName>
                                        </p:attrNameLst>
                                      </p:cBhvr>
                                      <p:to>
                                        <p:strVal val="visible"/>
                                      </p:to>
                                    </p:set>
                                    <p:animEffect transition="in" filter="strips(downLeft)">
                                      <p:cBhvr>
                                        <p:cTn id="22" dur="1000"/>
                                        <p:tgtEl>
                                          <p:spTgt spid="8">
                                            <p:bg/>
                                          </p:spTgt>
                                        </p:tgtEl>
                                      </p:cBhvr>
                                    </p:animEffect>
                                  </p:childTnLst>
                                </p:cTn>
                              </p:par>
                            </p:childTnLst>
                          </p:cTn>
                        </p:par>
                        <p:par>
                          <p:cTn id="23" fill="hold">
                            <p:stCondLst>
                              <p:cond delay="4000"/>
                            </p:stCondLst>
                            <p:childTnLst>
                              <p:par>
                                <p:cTn id="24" presetID="18" presetClass="entr" presetSubtype="12" fill="hold" grpId="0" nodeType="afterEffect">
                                  <p:stCondLst>
                                    <p:cond delay="0"/>
                                  </p:stCondLst>
                                  <p:childTnLst>
                                    <p:set>
                                      <p:cBhvr>
                                        <p:cTn id="25" dur="1" fill="hold">
                                          <p:stCondLst>
                                            <p:cond delay="0"/>
                                          </p:stCondLst>
                                        </p:cTn>
                                        <p:tgtEl>
                                          <p:spTgt spid="8">
                                            <p:txEl>
                                              <p:pRg st="0" end="0"/>
                                            </p:txEl>
                                          </p:spTgt>
                                        </p:tgtEl>
                                        <p:attrNameLst>
                                          <p:attrName>style.visibility</p:attrName>
                                        </p:attrNameLst>
                                      </p:cBhvr>
                                      <p:to>
                                        <p:strVal val="visible"/>
                                      </p:to>
                                    </p:set>
                                    <p:animEffect transition="in" filter="strips(downLeft)">
                                      <p:cBhvr>
                                        <p:cTn id="26" dur="1000"/>
                                        <p:tgtEl>
                                          <p:spTgt spid="8">
                                            <p:txEl>
                                              <p:pRg st="0" end="0"/>
                                            </p:txEl>
                                          </p:spTgt>
                                        </p:tgtEl>
                                      </p:cBhvr>
                                    </p:animEffect>
                                  </p:childTnLst>
                                </p:cTn>
                              </p:par>
                            </p:childTnLst>
                          </p:cTn>
                        </p:par>
                        <p:par>
                          <p:cTn id="27" fill="hold">
                            <p:stCondLst>
                              <p:cond delay="5000"/>
                            </p:stCondLst>
                            <p:childTnLst>
                              <p:par>
                                <p:cTn id="28" presetID="18" presetClass="entr" presetSubtype="12" fill="hold" grpId="0" nodeType="afterEffect">
                                  <p:stCondLst>
                                    <p:cond delay="0"/>
                                  </p:stCondLst>
                                  <p:childTnLst>
                                    <p:set>
                                      <p:cBhvr>
                                        <p:cTn id="29" dur="1" fill="hold">
                                          <p:stCondLst>
                                            <p:cond delay="0"/>
                                          </p:stCondLst>
                                        </p:cTn>
                                        <p:tgtEl>
                                          <p:spTgt spid="8">
                                            <p:txEl>
                                              <p:pRg st="1" end="1"/>
                                            </p:txEl>
                                          </p:spTgt>
                                        </p:tgtEl>
                                        <p:attrNameLst>
                                          <p:attrName>style.visibility</p:attrName>
                                        </p:attrNameLst>
                                      </p:cBhvr>
                                      <p:to>
                                        <p:strVal val="visible"/>
                                      </p:to>
                                    </p:set>
                                    <p:animEffect transition="in" filter="strips(downLeft)">
                                      <p:cBhvr>
                                        <p:cTn id="30" dur="1000"/>
                                        <p:tgtEl>
                                          <p:spTgt spid="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animBg="1"/>
      <p:bldP spid="8" grpId="0" uiExpand="1" build="p"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p:cNvPicPr>
            <a:picLocks noGrp="1" noChangeAspect="1"/>
          </p:cNvPicPr>
          <p:nvPr>
            <p:ph type="pic" idx="1"/>
          </p:nvPr>
        </p:nvPicPr>
        <p:blipFill>
          <a:blip r:embed="rId2">
            <a:extLst>
              <a:ext uri="{28A0092B-C50C-407E-A947-70E740481C1C}">
                <a14:useLocalDpi xmlns:a14="http://schemas.microsoft.com/office/drawing/2010/main" val="0"/>
              </a:ext>
            </a:extLst>
          </a:blip>
          <a:stretch>
            <a:fillRect/>
          </a:stretch>
        </p:blipFill>
        <p:spPr>
          <a:xfrm>
            <a:off x="7820025" y="806094"/>
            <a:ext cx="3400425" cy="2256645"/>
          </a:xfrm>
        </p:spPr>
      </p:pic>
      <p:sp>
        <p:nvSpPr>
          <p:cNvPr id="7" name="Rectangle 6"/>
          <p:cNvSpPr/>
          <p:nvPr/>
        </p:nvSpPr>
        <p:spPr>
          <a:xfrm>
            <a:off x="297180" y="3362324"/>
            <a:ext cx="6693408" cy="2390775"/>
          </a:xfrm>
          <a:prstGeom prst="rect">
            <a:avLst/>
          </a:prstGeom>
          <a:gradFill flip="none" rotWithShape="1">
            <a:gsLst>
              <a:gs pos="0">
                <a:schemeClr val="accent1">
                  <a:tint val="54000"/>
                  <a:satMod val="105000"/>
                  <a:lumMod val="110000"/>
                  <a:alpha val="66000"/>
                </a:schemeClr>
              </a:gs>
              <a:gs pos="100000">
                <a:schemeClr val="accent1">
                  <a:tint val="78000"/>
                  <a:satMod val="109000"/>
                  <a:lumMod val="100000"/>
                  <a:alpha val="36000"/>
                </a:schemeClr>
              </a:gs>
            </a:gsLst>
            <a:path path="circle">
              <a:fillToRect l="50000" t="50000" r="50000" b="50000"/>
            </a:path>
            <a:tileRect/>
          </a:gradFill>
          <a:ln w="76200">
            <a:solidFill>
              <a:schemeClr val="accent1">
                <a:alpha val="54000"/>
              </a:schemeClr>
            </a:solidFill>
          </a:ln>
        </p:spPr>
        <p:style>
          <a:lnRef idx="1">
            <a:schemeClr val="accent1"/>
          </a:lnRef>
          <a:fillRef idx="2">
            <a:schemeClr val="accent1"/>
          </a:fillRef>
          <a:effectRef idx="1">
            <a:schemeClr val="accent1"/>
          </a:effectRef>
          <a:fontRef idx="minor">
            <a:schemeClr val="dk1"/>
          </a:fontRef>
        </p:style>
        <p:txBody>
          <a:bodyPr rtlCol="0" anchor="ctr"/>
          <a:lstStyle/>
          <a:p>
            <a:pPr lvl="0" algn="just"/>
            <a:r>
              <a:rPr kumimoji="0" lang="tr-TR" sz="1800" b="0" i="0" u="none" strike="noStrike" kern="1200" cap="none" spc="0" normalizeH="0" baseline="0" noProof="0" dirty="0">
                <a:ln>
                  <a:noFill/>
                </a:ln>
                <a:solidFill>
                  <a:prstClr val="black"/>
                </a:solidFill>
                <a:effectLst/>
                <a:uLnTx/>
                <a:uFillTx/>
                <a:latin typeface="Gill Sans MT" panose="020B0502020104020203"/>
                <a:ea typeface="+mn-ea"/>
                <a:cs typeface="+mn-cs"/>
              </a:rPr>
              <a:t>	</a:t>
            </a:r>
            <a:r>
              <a:rPr lang="tr-TR" dirty="0">
                <a:solidFill>
                  <a:prstClr val="black"/>
                </a:solidFill>
              </a:rPr>
              <a:t>İşgörenlerin insana, nesnelere ve olaylara ilişkin olarak geliştirdikleri </a:t>
            </a:r>
            <a:r>
              <a:rPr lang="tr-TR" dirty="0" smtClean="0">
                <a:solidFill>
                  <a:prstClr val="black"/>
                </a:solidFill>
              </a:rPr>
              <a:t>örtülü (</a:t>
            </a:r>
            <a:r>
              <a:rPr lang="tr-TR" dirty="0">
                <a:solidFill>
                  <a:prstClr val="black"/>
                </a:solidFill>
              </a:rPr>
              <a:t>gizli) inançlardır. </a:t>
            </a:r>
            <a:endParaRPr lang="tr-TR" dirty="0" smtClean="0">
              <a:solidFill>
                <a:prstClr val="black"/>
              </a:solidFill>
            </a:endParaRPr>
          </a:p>
          <a:p>
            <a:pPr lvl="0" algn="just"/>
            <a:endParaRPr lang="tr-TR" dirty="0">
              <a:solidFill>
                <a:prstClr val="black"/>
              </a:solidFill>
            </a:endParaRPr>
          </a:p>
          <a:p>
            <a:pPr lvl="0" algn="just"/>
            <a:r>
              <a:rPr lang="tr-TR" dirty="0" smtClean="0">
                <a:solidFill>
                  <a:prstClr val="black"/>
                </a:solidFill>
              </a:rPr>
              <a:t>	Gizli </a:t>
            </a:r>
            <a:r>
              <a:rPr lang="tr-TR" dirty="0">
                <a:solidFill>
                  <a:prstClr val="black"/>
                </a:solidFill>
              </a:rPr>
              <a:t>sayıltılar, soyut olmakla birlikte, işgörenlerin </a:t>
            </a:r>
            <a:r>
              <a:rPr lang="tr-TR" dirty="0" smtClean="0">
                <a:solidFill>
                  <a:prstClr val="black"/>
                </a:solidFill>
              </a:rPr>
              <a:t>davranışlarının temelinde </a:t>
            </a:r>
            <a:r>
              <a:rPr lang="tr-TR" dirty="0">
                <a:solidFill>
                  <a:prstClr val="black"/>
                </a:solidFill>
              </a:rPr>
              <a:t>bulunur, işgörenin örgütsel davranışını derinden etkiler. </a:t>
            </a:r>
            <a:endParaRPr lang="tr-TR" dirty="0" smtClean="0">
              <a:solidFill>
                <a:prstClr val="black"/>
              </a:solidFill>
            </a:endParaRPr>
          </a:p>
          <a:p>
            <a:pPr lvl="0" algn="just"/>
            <a:endParaRPr lang="tr-TR" dirty="0">
              <a:solidFill>
                <a:prstClr val="black"/>
              </a:solidFill>
            </a:endParaRPr>
          </a:p>
          <a:p>
            <a:pPr lvl="0" algn="just"/>
            <a:r>
              <a:rPr lang="tr-TR" dirty="0" smtClean="0">
                <a:solidFill>
                  <a:prstClr val="black"/>
                </a:solidFill>
              </a:rPr>
              <a:t>	Gizli </a:t>
            </a:r>
            <a:r>
              <a:rPr lang="tr-TR" dirty="0">
                <a:solidFill>
                  <a:prstClr val="black"/>
                </a:solidFill>
              </a:rPr>
              <a:t>sayıltılar</a:t>
            </a:r>
            <a:r>
              <a:rPr lang="tr-TR" dirty="0" smtClean="0">
                <a:solidFill>
                  <a:prstClr val="black"/>
                </a:solidFill>
              </a:rPr>
              <a:t>, doğruluğu </a:t>
            </a:r>
            <a:r>
              <a:rPr lang="tr-TR" dirty="0">
                <a:solidFill>
                  <a:prstClr val="black"/>
                </a:solidFill>
              </a:rPr>
              <a:t>tartışılmadan olduğu gibi kabul edilir </a:t>
            </a:r>
            <a:r>
              <a:rPr lang="tr-TR" dirty="0" smtClean="0">
                <a:solidFill>
                  <a:prstClr val="black"/>
                </a:solidFill>
              </a:rPr>
              <a:t>.</a:t>
            </a:r>
            <a:endParaRPr kumimoji="0" lang="tr-TR" sz="1800" b="0" i="0" u="none" strike="noStrike" kern="1200" cap="none" spc="0" normalizeH="0" baseline="0" noProof="0" dirty="0">
              <a:ln>
                <a:noFill/>
              </a:ln>
              <a:solidFill>
                <a:prstClr val="black"/>
              </a:solidFill>
              <a:effectLst/>
              <a:uLnTx/>
              <a:uFillTx/>
              <a:latin typeface="Gill Sans MT" panose="020B0502020104020203"/>
              <a:ea typeface="+mn-ea"/>
              <a:cs typeface="+mn-cs"/>
            </a:endParaRPr>
          </a:p>
        </p:txBody>
      </p:sp>
      <p:sp>
        <p:nvSpPr>
          <p:cNvPr id="11" name="Rectangle 10"/>
          <p:cNvSpPr/>
          <p:nvPr/>
        </p:nvSpPr>
        <p:spPr>
          <a:xfrm>
            <a:off x="161924" y="6181725"/>
            <a:ext cx="4905376" cy="604837"/>
          </a:xfrm>
          <a:prstGeom prst="rect">
            <a:avLst/>
          </a:prstGeom>
          <a:gradFill flip="none" rotWithShape="1">
            <a:gsLst>
              <a:gs pos="0">
                <a:schemeClr val="accent1">
                  <a:tint val="54000"/>
                  <a:satMod val="105000"/>
                  <a:lumMod val="110000"/>
                  <a:alpha val="66000"/>
                </a:schemeClr>
              </a:gs>
              <a:gs pos="100000">
                <a:schemeClr val="accent1">
                  <a:tint val="78000"/>
                  <a:satMod val="109000"/>
                  <a:lumMod val="100000"/>
                  <a:alpha val="36000"/>
                </a:schemeClr>
              </a:gs>
            </a:gsLst>
            <a:path path="circle">
              <a:fillToRect l="50000" t="50000" r="50000" b="50000"/>
            </a:path>
            <a:tileRect/>
          </a:gradFill>
          <a:ln w="76200">
            <a:solidFill>
              <a:schemeClr val="accent1">
                <a:alpha val="54000"/>
              </a:schemeClr>
            </a:solidFill>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tr-TR" sz="2400" b="1" i="0" u="none" strike="noStrike" kern="1200" cap="none" spc="0" normalizeH="0" baseline="0" noProof="0" dirty="0" smtClean="0">
                <a:ln>
                  <a:noFill/>
                </a:ln>
                <a:solidFill>
                  <a:prstClr val="black">
                    <a:lumMod val="85000"/>
                    <a:lumOff val="15000"/>
                  </a:prstClr>
                </a:solidFill>
                <a:effectLst/>
                <a:uLnTx/>
                <a:uFillTx/>
                <a:latin typeface="Times New Roman" panose="02020603050405020304" pitchFamily="18" charset="0"/>
                <a:ea typeface="+mn-ea"/>
                <a:cs typeface="Times New Roman" panose="02020603050405020304" pitchFamily="18" charset="0"/>
              </a:rPr>
              <a:t>1.2 Okul Kültürünün</a:t>
            </a:r>
            <a:r>
              <a:rPr kumimoji="0" lang="tr-TR" sz="2400" b="1" i="0" u="none" strike="noStrike" kern="1200" cap="none" spc="0" normalizeH="0" noProof="0" dirty="0" smtClean="0">
                <a:ln>
                  <a:noFill/>
                </a:ln>
                <a:solidFill>
                  <a:prstClr val="black">
                    <a:lumMod val="85000"/>
                    <a:lumOff val="15000"/>
                  </a:prstClr>
                </a:solidFill>
                <a:effectLst/>
                <a:uLnTx/>
                <a:uFillTx/>
                <a:latin typeface="Times New Roman" panose="02020603050405020304" pitchFamily="18" charset="0"/>
                <a:ea typeface="+mn-ea"/>
                <a:cs typeface="Times New Roman" panose="02020603050405020304" pitchFamily="18" charset="0"/>
              </a:rPr>
              <a:t> Temel Öğeleri</a:t>
            </a:r>
            <a:endParaRPr kumimoji="0" lang="tr-TR" sz="2400" b="1" i="0" u="none" strike="noStrike" kern="1200" cap="none" spc="0" normalizeH="0" baseline="0" noProof="0" dirty="0">
              <a:ln>
                <a:noFill/>
              </a:ln>
              <a:solidFill>
                <a:prstClr val="black">
                  <a:lumMod val="85000"/>
                  <a:lumOff val="15000"/>
                </a:prstClr>
              </a:solidFill>
              <a:effectLst/>
              <a:uLnTx/>
              <a:uFillTx/>
              <a:latin typeface="Times New Roman" panose="02020603050405020304" pitchFamily="18" charset="0"/>
              <a:ea typeface="+mn-ea"/>
              <a:cs typeface="Times New Roman" panose="02020603050405020304" pitchFamily="18"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20025" y="3062739"/>
            <a:ext cx="3400425" cy="2195061"/>
          </a:xfrm>
          <a:prstGeom prst="rect">
            <a:avLst/>
          </a:prstGeom>
        </p:spPr>
      </p:pic>
      <p:sp>
        <p:nvSpPr>
          <p:cNvPr id="9" name="Rectangle 8"/>
          <p:cNvSpPr/>
          <p:nvPr/>
        </p:nvSpPr>
        <p:spPr>
          <a:xfrm>
            <a:off x="297180" y="2143125"/>
            <a:ext cx="4905376" cy="604837"/>
          </a:xfrm>
          <a:prstGeom prst="rect">
            <a:avLst/>
          </a:prstGeom>
          <a:gradFill flip="none" rotWithShape="1">
            <a:gsLst>
              <a:gs pos="0">
                <a:schemeClr val="accent1">
                  <a:tint val="54000"/>
                  <a:satMod val="105000"/>
                  <a:lumMod val="110000"/>
                  <a:alpha val="66000"/>
                </a:schemeClr>
              </a:gs>
              <a:gs pos="100000">
                <a:schemeClr val="accent1">
                  <a:tint val="78000"/>
                  <a:satMod val="109000"/>
                  <a:lumMod val="100000"/>
                  <a:alpha val="36000"/>
                </a:schemeClr>
              </a:gs>
            </a:gsLst>
            <a:path path="circle">
              <a:fillToRect l="50000" t="50000" r="50000" b="50000"/>
            </a:path>
            <a:tileRect/>
          </a:gradFill>
          <a:ln w="76200">
            <a:solidFill>
              <a:schemeClr val="accent1">
                <a:alpha val="54000"/>
              </a:schemeClr>
            </a:solidFill>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tr-TR" sz="2200" b="1" i="0" u="none" strike="noStrike" kern="1200" cap="none" spc="0" normalizeH="0" baseline="0" noProof="0" dirty="0" smtClean="0">
                <a:ln>
                  <a:noFill/>
                </a:ln>
                <a:solidFill>
                  <a:prstClr val="black">
                    <a:lumMod val="85000"/>
                    <a:lumOff val="15000"/>
                  </a:prstClr>
                </a:solidFill>
                <a:effectLst/>
                <a:uLnTx/>
                <a:uFillTx/>
                <a:latin typeface="Times New Roman" panose="02020603050405020304" pitchFamily="18" charset="0"/>
                <a:ea typeface="+mn-ea"/>
                <a:cs typeface="Times New Roman" panose="02020603050405020304" pitchFamily="18" charset="0"/>
              </a:rPr>
              <a:t>1.2.1 Okul Kültürünün</a:t>
            </a:r>
            <a:r>
              <a:rPr kumimoji="0" lang="tr-TR" sz="2200" b="1" i="0" u="none" strike="noStrike" kern="1200" cap="none" spc="0" normalizeH="0" noProof="0" dirty="0" smtClean="0">
                <a:ln>
                  <a:noFill/>
                </a:ln>
                <a:solidFill>
                  <a:prstClr val="black">
                    <a:lumMod val="85000"/>
                    <a:lumOff val="15000"/>
                  </a:prstClr>
                </a:solidFill>
                <a:effectLst/>
                <a:uLnTx/>
                <a:uFillTx/>
                <a:latin typeface="Times New Roman" panose="02020603050405020304" pitchFamily="18" charset="0"/>
                <a:ea typeface="+mn-ea"/>
                <a:cs typeface="Times New Roman" panose="02020603050405020304" pitchFamily="18" charset="0"/>
              </a:rPr>
              <a:t> Temel Öğeleri</a:t>
            </a:r>
            <a:endParaRPr kumimoji="0" lang="tr-TR" sz="2200" b="1" i="0" u="none" strike="noStrike" kern="1200" cap="none" spc="0" normalizeH="0" baseline="0" noProof="0" dirty="0">
              <a:ln>
                <a:noFill/>
              </a:ln>
              <a:solidFill>
                <a:prstClr val="black">
                  <a:lumMod val="85000"/>
                  <a:lumOff val="15000"/>
                </a:prstClr>
              </a:solidFill>
              <a:effectLst/>
              <a:uLnTx/>
              <a:uFillTx/>
              <a:latin typeface="Times New Roman" panose="02020603050405020304" pitchFamily="18" charset="0"/>
              <a:ea typeface="+mn-ea"/>
              <a:cs typeface="Times New Roman" panose="02020603050405020304" pitchFamily="18" charset="0"/>
            </a:endParaRPr>
          </a:p>
        </p:txBody>
      </p:sp>
      <p:sp>
        <p:nvSpPr>
          <p:cNvPr id="12" name="Right Arrow 11">
            <a:hlinkClick r:id="" action="ppaction://hlinkshowjump?jump=nextslide"/>
          </p:cNvPr>
          <p:cNvSpPr/>
          <p:nvPr/>
        </p:nvSpPr>
        <p:spPr>
          <a:xfrm>
            <a:off x="10565648" y="6181725"/>
            <a:ext cx="978408" cy="484632"/>
          </a:xfrm>
          <a:prstGeom prst="rightArrow">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42820175"/>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up)">
                                      <p:cBhvr>
                                        <p:cTn id="7" dur="1000"/>
                                        <p:tgtEl>
                                          <p:spTgt spid="10"/>
                                        </p:tgtEl>
                                      </p:cBhvr>
                                    </p:animEffect>
                                  </p:childTnLst>
                                </p:cTn>
                              </p:par>
                            </p:childTnLst>
                          </p:cTn>
                        </p:par>
                        <p:par>
                          <p:cTn id="8" fill="hold">
                            <p:stCondLst>
                              <p:cond delay="1000"/>
                            </p:stCondLst>
                            <p:childTnLst>
                              <p:par>
                                <p:cTn id="9" presetID="22" presetClass="entr" presetSubtype="1" fill="hold"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wipe(up)">
                                      <p:cBhvr>
                                        <p:cTn id="11" dur="1000"/>
                                        <p:tgtEl>
                                          <p:spTgt spid="2"/>
                                        </p:tgtEl>
                                      </p:cBhvr>
                                    </p:animEffect>
                                  </p:childTnLst>
                                </p:cTn>
                              </p:par>
                            </p:childTnLst>
                          </p:cTn>
                        </p:par>
                        <p:par>
                          <p:cTn id="12" fill="hold">
                            <p:stCondLst>
                              <p:cond delay="2000"/>
                            </p:stCondLst>
                            <p:childTnLst>
                              <p:par>
                                <p:cTn id="13" presetID="22" presetClass="entr" presetSubtype="8" fill="hold" grpId="0" nodeType="after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left)">
                                      <p:cBhvr>
                                        <p:cTn id="15" dur="500"/>
                                        <p:tgtEl>
                                          <p:spTgt spid="9"/>
                                        </p:tgtEl>
                                      </p:cBhvr>
                                    </p:animEffect>
                                  </p:childTnLst>
                                </p:cTn>
                              </p:par>
                            </p:childTnLst>
                          </p:cTn>
                        </p:par>
                        <p:par>
                          <p:cTn id="16" fill="hold">
                            <p:stCondLst>
                              <p:cond delay="2500"/>
                            </p:stCondLst>
                            <p:childTnLst>
                              <p:par>
                                <p:cTn id="17" presetID="18" presetClass="entr" presetSubtype="12" fill="hold" grpId="0" nodeType="afterEffect">
                                  <p:stCondLst>
                                    <p:cond delay="0"/>
                                  </p:stCondLst>
                                  <p:childTnLst>
                                    <p:set>
                                      <p:cBhvr>
                                        <p:cTn id="18" dur="1" fill="hold">
                                          <p:stCondLst>
                                            <p:cond delay="0"/>
                                          </p:stCondLst>
                                        </p:cTn>
                                        <p:tgtEl>
                                          <p:spTgt spid="7">
                                            <p:bg/>
                                          </p:spTgt>
                                        </p:tgtEl>
                                        <p:attrNameLst>
                                          <p:attrName>style.visibility</p:attrName>
                                        </p:attrNameLst>
                                      </p:cBhvr>
                                      <p:to>
                                        <p:strVal val="visible"/>
                                      </p:to>
                                    </p:set>
                                    <p:animEffect transition="in" filter="strips(downLeft)">
                                      <p:cBhvr>
                                        <p:cTn id="19" dur="1000"/>
                                        <p:tgtEl>
                                          <p:spTgt spid="7">
                                            <p:bg/>
                                          </p:spTgt>
                                        </p:tgtEl>
                                      </p:cBhvr>
                                    </p:animEffect>
                                  </p:childTnLst>
                                </p:cTn>
                              </p:par>
                            </p:childTnLst>
                          </p:cTn>
                        </p:par>
                        <p:par>
                          <p:cTn id="20" fill="hold">
                            <p:stCondLst>
                              <p:cond delay="3500"/>
                            </p:stCondLst>
                            <p:childTnLst>
                              <p:par>
                                <p:cTn id="21" presetID="18" presetClass="entr" presetSubtype="12" fill="hold" grpId="0" nodeType="afterEffect">
                                  <p:stCondLst>
                                    <p:cond delay="0"/>
                                  </p:stCondLst>
                                  <p:childTnLst>
                                    <p:set>
                                      <p:cBhvr>
                                        <p:cTn id="22" dur="1" fill="hold">
                                          <p:stCondLst>
                                            <p:cond delay="0"/>
                                          </p:stCondLst>
                                        </p:cTn>
                                        <p:tgtEl>
                                          <p:spTgt spid="7">
                                            <p:txEl>
                                              <p:pRg st="0" end="0"/>
                                            </p:txEl>
                                          </p:spTgt>
                                        </p:tgtEl>
                                        <p:attrNameLst>
                                          <p:attrName>style.visibility</p:attrName>
                                        </p:attrNameLst>
                                      </p:cBhvr>
                                      <p:to>
                                        <p:strVal val="visible"/>
                                      </p:to>
                                    </p:set>
                                    <p:animEffect transition="in" filter="strips(downLeft)">
                                      <p:cBhvr>
                                        <p:cTn id="23" dur="1000"/>
                                        <p:tgtEl>
                                          <p:spTgt spid="7">
                                            <p:txEl>
                                              <p:pRg st="0" end="0"/>
                                            </p:txEl>
                                          </p:spTgt>
                                        </p:tgtEl>
                                      </p:cBhvr>
                                    </p:animEffect>
                                  </p:childTnLst>
                                </p:cTn>
                              </p:par>
                            </p:childTnLst>
                          </p:cTn>
                        </p:par>
                        <p:par>
                          <p:cTn id="24" fill="hold">
                            <p:stCondLst>
                              <p:cond delay="4500"/>
                            </p:stCondLst>
                            <p:childTnLst>
                              <p:par>
                                <p:cTn id="25" presetID="18" presetClass="entr" presetSubtype="12" fill="hold" grpId="0" nodeType="afterEffect">
                                  <p:stCondLst>
                                    <p:cond delay="0"/>
                                  </p:stCondLst>
                                  <p:childTnLst>
                                    <p:set>
                                      <p:cBhvr>
                                        <p:cTn id="26" dur="1" fill="hold">
                                          <p:stCondLst>
                                            <p:cond delay="0"/>
                                          </p:stCondLst>
                                        </p:cTn>
                                        <p:tgtEl>
                                          <p:spTgt spid="7">
                                            <p:txEl>
                                              <p:pRg st="2" end="2"/>
                                            </p:txEl>
                                          </p:spTgt>
                                        </p:tgtEl>
                                        <p:attrNameLst>
                                          <p:attrName>style.visibility</p:attrName>
                                        </p:attrNameLst>
                                      </p:cBhvr>
                                      <p:to>
                                        <p:strVal val="visible"/>
                                      </p:to>
                                    </p:set>
                                    <p:animEffect transition="in" filter="strips(downLeft)">
                                      <p:cBhvr>
                                        <p:cTn id="27" dur="1000"/>
                                        <p:tgtEl>
                                          <p:spTgt spid="7">
                                            <p:txEl>
                                              <p:pRg st="2" end="2"/>
                                            </p:txEl>
                                          </p:spTgt>
                                        </p:tgtEl>
                                      </p:cBhvr>
                                    </p:animEffect>
                                  </p:childTnLst>
                                </p:cTn>
                              </p:par>
                            </p:childTnLst>
                          </p:cTn>
                        </p:par>
                        <p:par>
                          <p:cTn id="28" fill="hold">
                            <p:stCondLst>
                              <p:cond delay="5500"/>
                            </p:stCondLst>
                            <p:childTnLst>
                              <p:par>
                                <p:cTn id="29" presetID="18" presetClass="entr" presetSubtype="12" fill="hold" grpId="0" nodeType="afterEffect">
                                  <p:stCondLst>
                                    <p:cond delay="0"/>
                                  </p:stCondLst>
                                  <p:childTnLst>
                                    <p:set>
                                      <p:cBhvr>
                                        <p:cTn id="30" dur="1" fill="hold">
                                          <p:stCondLst>
                                            <p:cond delay="0"/>
                                          </p:stCondLst>
                                        </p:cTn>
                                        <p:tgtEl>
                                          <p:spTgt spid="7">
                                            <p:txEl>
                                              <p:pRg st="4" end="4"/>
                                            </p:txEl>
                                          </p:spTgt>
                                        </p:tgtEl>
                                        <p:attrNameLst>
                                          <p:attrName>style.visibility</p:attrName>
                                        </p:attrNameLst>
                                      </p:cBhvr>
                                      <p:to>
                                        <p:strVal val="visible"/>
                                      </p:to>
                                    </p:set>
                                    <p:animEffect transition="in" filter="strips(downLeft)">
                                      <p:cBhvr>
                                        <p:cTn id="31" dur="10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animBg="1"/>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97180" y="3362324"/>
            <a:ext cx="6693408" cy="2390775"/>
          </a:xfrm>
          <a:prstGeom prst="rect">
            <a:avLst/>
          </a:prstGeom>
          <a:gradFill flip="none" rotWithShape="1">
            <a:gsLst>
              <a:gs pos="0">
                <a:schemeClr val="accent1">
                  <a:tint val="54000"/>
                  <a:satMod val="105000"/>
                  <a:lumMod val="110000"/>
                  <a:alpha val="66000"/>
                </a:schemeClr>
              </a:gs>
              <a:gs pos="100000">
                <a:schemeClr val="accent1">
                  <a:tint val="78000"/>
                  <a:satMod val="109000"/>
                  <a:lumMod val="100000"/>
                  <a:alpha val="36000"/>
                </a:schemeClr>
              </a:gs>
            </a:gsLst>
            <a:path path="circle">
              <a:fillToRect l="50000" t="50000" r="50000" b="50000"/>
            </a:path>
            <a:tileRect/>
          </a:gradFill>
          <a:ln w="76200">
            <a:solidFill>
              <a:schemeClr val="accent1">
                <a:alpha val="54000"/>
              </a:schemeClr>
            </a:solidFill>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a:ln>
                  <a:noFill/>
                </a:ln>
                <a:solidFill>
                  <a:prstClr val="black"/>
                </a:solidFill>
                <a:effectLst/>
                <a:uLnTx/>
                <a:uFillTx/>
                <a:latin typeface="Gill Sans MT" panose="020B0502020104020203"/>
                <a:ea typeface="+mn-ea"/>
                <a:cs typeface="+mn-cs"/>
              </a:rPr>
              <a:t>	İşgörenlerin insana, nesnelere ve olaylara ilişkin olarak geliştirdikleri </a:t>
            </a:r>
            <a:r>
              <a:rPr kumimoji="0" lang="tr-TR" sz="1800" b="0" i="0" u="none" strike="noStrike" kern="1200" cap="none" spc="0" normalizeH="0" baseline="0" noProof="0" dirty="0" smtClean="0">
                <a:ln>
                  <a:noFill/>
                </a:ln>
                <a:solidFill>
                  <a:prstClr val="black"/>
                </a:solidFill>
                <a:effectLst/>
                <a:uLnTx/>
                <a:uFillTx/>
                <a:latin typeface="Gill Sans MT" panose="020B0502020104020203"/>
                <a:ea typeface="+mn-ea"/>
                <a:cs typeface="+mn-cs"/>
              </a:rPr>
              <a:t>örtülü (</a:t>
            </a:r>
            <a:r>
              <a:rPr kumimoji="0" lang="tr-TR" sz="1800" b="0" i="0" u="none" strike="noStrike" kern="1200" cap="none" spc="0" normalizeH="0" baseline="0" noProof="0" dirty="0">
                <a:ln>
                  <a:noFill/>
                </a:ln>
                <a:solidFill>
                  <a:prstClr val="black"/>
                </a:solidFill>
                <a:effectLst/>
                <a:uLnTx/>
                <a:uFillTx/>
                <a:latin typeface="Gill Sans MT" panose="020B0502020104020203"/>
                <a:ea typeface="+mn-ea"/>
                <a:cs typeface="+mn-cs"/>
              </a:rPr>
              <a:t>gizli) inançlardır. </a:t>
            </a:r>
            <a:endParaRPr kumimoji="0" lang="tr-TR" sz="1800" b="0" i="0" u="none" strike="noStrike" kern="1200" cap="none" spc="0" normalizeH="0" baseline="0" noProof="0" dirty="0" smtClean="0">
              <a:ln>
                <a:noFill/>
              </a:ln>
              <a:solidFill>
                <a:prstClr val="black"/>
              </a:solidFill>
              <a:effectLst/>
              <a:uLnTx/>
              <a:uFillTx/>
              <a:latin typeface="Gill Sans MT" panose="020B0502020104020203"/>
              <a:ea typeface="+mn-ea"/>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dirty="0">
              <a:ln>
                <a:noFill/>
              </a:ln>
              <a:solidFill>
                <a:prstClr val="black"/>
              </a:solidFill>
              <a:effectLst/>
              <a:uLnTx/>
              <a:uFillTx/>
              <a:latin typeface="Gill Sans MT" panose="020B0502020104020203"/>
              <a:ea typeface="+mn-ea"/>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smtClean="0">
                <a:ln>
                  <a:noFill/>
                </a:ln>
                <a:solidFill>
                  <a:prstClr val="black"/>
                </a:solidFill>
                <a:effectLst/>
                <a:uLnTx/>
                <a:uFillTx/>
                <a:latin typeface="Gill Sans MT" panose="020B0502020104020203"/>
                <a:ea typeface="+mn-ea"/>
                <a:cs typeface="+mn-cs"/>
              </a:rPr>
              <a:t>	Gizli </a:t>
            </a:r>
            <a:r>
              <a:rPr kumimoji="0" lang="tr-TR" sz="1800" b="0" i="0" u="none" strike="noStrike" kern="1200" cap="none" spc="0" normalizeH="0" baseline="0" noProof="0" dirty="0">
                <a:ln>
                  <a:noFill/>
                </a:ln>
                <a:solidFill>
                  <a:prstClr val="black"/>
                </a:solidFill>
                <a:effectLst/>
                <a:uLnTx/>
                <a:uFillTx/>
                <a:latin typeface="Gill Sans MT" panose="020B0502020104020203"/>
                <a:ea typeface="+mn-ea"/>
                <a:cs typeface="+mn-cs"/>
              </a:rPr>
              <a:t>sayıltılar, soyut olmakla birlikte, işgörenlerin </a:t>
            </a:r>
            <a:r>
              <a:rPr kumimoji="0" lang="tr-TR" sz="1800" b="0" i="0" u="none" strike="noStrike" kern="1200" cap="none" spc="0" normalizeH="0" baseline="0" noProof="0" dirty="0" smtClean="0">
                <a:ln>
                  <a:noFill/>
                </a:ln>
                <a:solidFill>
                  <a:prstClr val="black"/>
                </a:solidFill>
                <a:effectLst/>
                <a:uLnTx/>
                <a:uFillTx/>
                <a:latin typeface="Gill Sans MT" panose="020B0502020104020203"/>
                <a:ea typeface="+mn-ea"/>
                <a:cs typeface="+mn-cs"/>
              </a:rPr>
              <a:t>davranışlarının temelinde </a:t>
            </a:r>
            <a:r>
              <a:rPr kumimoji="0" lang="tr-TR" sz="1800" b="0" i="0" u="none" strike="noStrike" kern="1200" cap="none" spc="0" normalizeH="0" baseline="0" noProof="0" dirty="0">
                <a:ln>
                  <a:noFill/>
                </a:ln>
                <a:solidFill>
                  <a:prstClr val="black"/>
                </a:solidFill>
                <a:effectLst/>
                <a:uLnTx/>
                <a:uFillTx/>
                <a:latin typeface="Gill Sans MT" panose="020B0502020104020203"/>
                <a:ea typeface="+mn-ea"/>
                <a:cs typeface="+mn-cs"/>
              </a:rPr>
              <a:t>bulunur, işgörenin örgütsel davranışını derinden etkiler. </a:t>
            </a:r>
            <a:endParaRPr kumimoji="0" lang="tr-TR" sz="1800" b="0" i="0" u="none" strike="noStrike" kern="1200" cap="none" spc="0" normalizeH="0" baseline="0" noProof="0" dirty="0" smtClean="0">
              <a:ln>
                <a:noFill/>
              </a:ln>
              <a:solidFill>
                <a:prstClr val="black"/>
              </a:solidFill>
              <a:effectLst/>
              <a:uLnTx/>
              <a:uFillTx/>
              <a:latin typeface="Gill Sans MT" panose="020B0502020104020203"/>
              <a:ea typeface="+mn-ea"/>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endParaRPr kumimoji="0" lang="tr-TR" sz="1800" b="0" i="0" u="none" strike="noStrike" kern="1200" cap="none" spc="0" normalizeH="0" baseline="0" noProof="0" dirty="0">
              <a:ln>
                <a:noFill/>
              </a:ln>
              <a:solidFill>
                <a:prstClr val="black"/>
              </a:solidFill>
              <a:effectLst/>
              <a:uLnTx/>
              <a:uFillTx/>
              <a:latin typeface="Gill Sans MT" panose="020B0502020104020203"/>
              <a:ea typeface="+mn-ea"/>
              <a:cs typeface="+mn-cs"/>
            </a:endParaRPr>
          </a:p>
          <a:p>
            <a:pPr marL="0" marR="0" lvl="0" indent="0" algn="just" defTabSz="457200" rtl="0" eaLnBrk="1" fontAlgn="auto" latinLnBrk="0" hangingPunct="1">
              <a:lnSpc>
                <a:spcPct val="100000"/>
              </a:lnSpc>
              <a:spcBef>
                <a:spcPts val="0"/>
              </a:spcBef>
              <a:spcAft>
                <a:spcPts val="0"/>
              </a:spcAft>
              <a:buClrTx/>
              <a:buSzTx/>
              <a:buFontTx/>
              <a:buNone/>
              <a:tabLst/>
              <a:defRPr/>
            </a:pPr>
            <a:r>
              <a:rPr kumimoji="0" lang="tr-TR" sz="1800" b="0" i="0" u="none" strike="noStrike" kern="1200" cap="none" spc="0" normalizeH="0" baseline="0" noProof="0" dirty="0" smtClean="0">
                <a:ln>
                  <a:noFill/>
                </a:ln>
                <a:solidFill>
                  <a:prstClr val="black"/>
                </a:solidFill>
                <a:effectLst/>
                <a:uLnTx/>
                <a:uFillTx/>
                <a:latin typeface="Gill Sans MT" panose="020B0502020104020203"/>
                <a:ea typeface="+mn-ea"/>
                <a:cs typeface="+mn-cs"/>
              </a:rPr>
              <a:t>	Gizli </a:t>
            </a:r>
            <a:r>
              <a:rPr kumimoji="0" lang="tr-TR" sz="1800" b="0" i="0" u="none" strike="noStrike" kern="1200" cap="none" spc="0" normalizeH="0" baseline="0" noProof="0" dirty="0">
                <a:ln>
                  <a:noFill/>
                </a:ln>
                <a:solidFill>
                  <a:prstClr val="black"/>
                </a:solidFill>
                <a:effectLst/>
                <a:uLnTx/>
                <a:uFillTx/>
                <a:latin typeface="Gill Sans MT" panose="020B0502020104020203"/>
                <a:ea typeface="+mn-ea"/>
                <a:cs typeface="+mn-cs"/>
              </a:rPr>
              <a:t>sayıltılar</a:t>
            </a:r>
            <a:r>
              <a:rPr kumimoji="0" lang="tr-TR" sz="1800" b="0" i="0" u="none" strike="noStrike" kern="1200" cap="none" spc="0" normalizeH="0" baseline="0" noProof="0" dirty="0" smtClean="0">
                <a:ln>
                  <a:noFill/>
                </a:ln>
                <a:solidFill>
                  <a:prstClr val="black"/>
                </a:solidFill>
                <a:effectLst/>
                <a:uLnTx/>
                <a:uFillTx/>
                <a:latin typeface="Gill Sans MT" panose="020B0502020104020203"/>
                <a:ea typeface="+mn-ea"/>
                <a:cs typeface="+mn-cs"/>
              </a:rPr>
              <a:t>, doğruluğu </a:t>
            </a:r>
            <a:r>
              <a:rPr kumimoji="0" lang="tr-TR" sz="1800" b="0" i="0" u="none" strike="noStrike" kern="1200" cap="none" spc="0" normalizeH="0" baseline="0" noProof="0" dirty="0">
                <a:ln>
                  <a:noFill/>
                </a:ln>
                <a:solidFill>
                  <a:prstClr val="black"/>
                </a:solidFill>
                <a:effectLst/>
                <a:uLnTx/>
                <a:uFillTx/>
                <a:latin typeface="Gill Sans MT" panose="020B0502020104020203"/>
                <a:ea typeface="+mn-ea"/>
                <a:cs typeface="+mn-cs"/>
              </a:rPr>
              <a:t>tartışılmadan olduğu gibi kabul edilir </a:t>
            </a:r>
            <a:r>
              <a:rPr kumimoji="0" lang="tr-TR" sz="1800" b="0" i="0" u="none" strike="noStrike" kern="1200" cap="none" spc="0" normalizeH="0" baseline="0" noProof="0" dirty="0" smtClean="0">
                <a:ln>
                  <a:noFill/>
                </a:ln>
                <a:solidFill>
                  <a:prstClr val="black"/>
                </a:solidFill>
                <a:effectLst/>
                <a:uLnTx/>
                <a:uFillTx/>
                <a:latin typeface="Gill Sans MT" panose="020B0502020104020203"/>
                <a:ea typeface="+mn-ea"/>
                <a:cs typeface="+mn-cs"/>
              </a:rPr>
              <a:t>.</a:t>
            </a:r>
            <a:endParaRPr kumimoji="0" lang="tr-TR" sz="1800" b="0" i="0" u="none" strike="noStrike" kern="1200" cap="none" spc="0" normalizeH="0" baseline="0" noProof="0" dirty="0">
              <a:ln>
                <a:noFill/>
              </a:ln>
              <a:solidFill>
                <a:prstClr val="black"/>
              </a:solidFill>
              <a:effectLst/>
              <a:uLnTx/>
              <a:uFillTx/>
              <a:latin typeface="Gill Sans MT" panose="020B0502020104020203"/>
              <a:ea typeface="+mn-ea"/>
              <a:cs typeface="+mn-cs"/>
            </a:endParaRPr>
          </a:p>
        </p:txBody>
      </p:sp>
      <p:sp>
        <p:nvSpPr>
          <p:cNvPr id="11" name="Rectangle 10"/>
          <p:cNvSpPr/>
          <p:nvPr/>
        </p:nvSpPr>
        <p:spPr>
          <a:xfrm>
            <a:off x="161924" y="6181725"/>
            <a:ext cx="4905376" cy="604837"/>
          </a:xfrm>
          <a:prstGeom prst="rect">
            <a:avLst/>
          </a:prstGeom>
          <a:gradFill flip="none" rotWithShape="1">
            <a:gsLst>
              <a:gs pos="0">
                <a:schemeClr val="accent1">
                  <a:tint val="54000"/>
                  <a:satMod val="105000"/>
                  <a:lumMod val="110000"/>
                  <a:alpha val="66000"/>
                </a:schemeClr>
              </a:gs>
              <a:gs pos="100000">
                <a:schemeClr val="accent1">
                  <a:tint val="78000"/>
                  <a:satMod val="109000"/>
                  <a:lumMod val="100000"/>
                  <a:alpha val="36000"/>
                </a:schemeClr>
              </a:gs>
            </a:gsLst>
            <a:path path="circle">
              <a:fillToRect l="50000" t="50000" r="50000" b="50000"/>
            </a:path>
            <a:tileRect/>
          </a:gradFill>
          <a:ln w="76200">
            <a:solidFill>
              <a:schemeClr val="accent1">
                <a:alpha val="54000"/>
              </a:schemeClr>
            </a:solidFill>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tr-TR" sz="2400" b="1" i="0" u="none" strike="noStrike" kern="1200" cap="none" spc="0" normalizeH="0" baseline="0" noProof="0" dirty="0" smtClean="0">
                <a:ln>
                  <a:noFill/>
                </a:ln>
                <a:solidFill>
                  <a:prstClr val="black">
                    <a:lumMod val="85000"/>
                    <a:lumOff val="15000"/>
                  </a:prstClr>
                </a:solidFill>
                <a:effectLst/>
                <a:uLnTx/>
                <a:uFillTx/>
                <a:latin typeface="Times New Roman" panose="02020603050405020304" pitchFamily="18" charset="0"/>
                <a:ea typeface="+mn-ea"/>
                <a:cs typeface="Times New Roman" panose="02020603050405020304" pitchFamily="18" charset="0"/>
              </a:rPr>
              <a:t>1.2 Okul Kültürünün Temel Öğeleri</a:t>
            </a:r>
            <a:endParaRPr kumimoji="0" lang="tr-TR" sz="2400" b="1" i="0" u="none" strike="noStrike" kern="1200" cap="none" spc="0" normalizeH="0" baseline="0" noProof="0" dirty="0">
              <a:ln>
                <a:noFill/>
              </a:ln>
              <a:solidFill>
                <a:prstClr val="black">
                  <a:lumMod val="85000"/>
                  <a:lumOff val="15000"/>
                </a:prstClr>
              </a:solidFill>
              <a:effectLst/>
              <a:uLnTx/>
              <a:uFillTx/>
              <a:latin typeface="Times New Roman" panose="02020603050405020304" pitchFamily="18" charset="0"/>
              <a:ea typeface="+mn-ea"/>
              <a:cs typeface="Times New Roman" panose="02020603050405020304" pitchFamily="18" charset="0"/>
            </a:endParaRPr>
          </a:p>
        </p:txBody>
      </p:sp>
      <p:sp>
        <p:nvSpPr>
          <p:cNvPr id="9" name="Rectangle 8"/>
          <p:cNvSpPr/>
          <p:nvPr/>
        </p:nvSpPr>
        <p:spPr>
          <a:xfrm>
            <a:off x="297180" y="2143125"/>
            <a:ext cx="4905376" cy="604837"/>
          </a:xfrm>
          <a:prstGeom prst="rect">
            <a:avLst/>
          </a:prstGeom>
          <a:gradFill flip="none" rotWithShape="1">
            <a:gsLst>
              <a:gs pos="0">
                <a:schemeClr val="accent1">
                  <a:tint val="54000"/>
                  <a:satMod val="105000"/>
                  <a:lumMod val="110000"/>
                  <a:alpha val="66000"/>
                </a:schemeClr>
              </a:gs>
              <a:gs pos="100000">
                <a:schemeClr val="accent1">
                  <a:tint val="78000"/>
                  <a:satMod val="109000"/>
                  <a:lumMod val="100000"/>
                  <a:alpha val="36000"/>
                </a:schemeClr>
              </a:gs>
            </a:gsLst>
            <a:path path="circle">
              <a:fillToRect l="50000" t="50000" r="50000" b="50000"/>
            </a:path>
            <a:tileRect/>
          </a:gradFill>
          <a:ln w="76200">
            <a:solidFill>
              <a:schemeClr val="accent1">
                <a:alpha val="54000"/>
              </a:schemeClr>
            </a:solidFill>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tr-TR" sz="2200" b="1" i="0" u="none" strike="noStrike" kern="1200" cap="none" spc="0" normalizeH="0" baseline="0" noProof="0" dirty="0" smtClean="0">
                <a:ln>
                  <a:noFill/>
                </a:ln>
                <a:solidFill>
                  <a:prstClr val="black">
                    <a:lumMod val="85000"/>
                    <a:lumOff val="15000"/>
                  </a:prstClr>
                </a:solidFill>
                <a:effectLst/>
                <a:uLnTx/>
                <a:uFillTx/>
                <a:latin typeface="Times New Roman" panose="02020603050405020304" pitchFamily="18" charset="0"/>
                <a:ea typeface="+mn-ea"/>
                <a:cs typeface="Times New Roman" panose="02020603050405020304" pitchFamily="18" charset="0"/>
              </a:rPr>
              <a:t>1.2.1 Okul Kültürünün Temel Öğeleri</a:t>
            </a:r>
            <a:endParaRPr kumimoji="0" lang="tr-TR" sz="2200" b="1" i="0" u="none" strike="noStrike" kern="1200" cap="none" spc="0" normalizeH="0" baseline="0" noProof="0" dirty="0">
              <a:ln>
                <a:noFill/>
              </a:ln>
              <a:solidFill>
                <a:prstClr val="black">
                  <a:lumMod val="85000"/>
                  <a:lumOff val="15000"/>
                </a:prstClr>
              </a:solidFill>
              <a:effectLst/>
              <a:uLnTx/>
              <a:uFillTx/>
              <a:latin typeface="Times New Roman" panose="02020603050405020304" pitchFamily="18" charset="0"/>
              <a:ea typeface="+mn-ea"/>
              <a:cs typeface="Times New Roman" panose="02020603050405020304" pitchFamily="18" charset="0"/>
            </a:endParaRPr>
          </a:p>
        </p:txBody>
      </p:sp>
      <p:pic>
        <p:nvPicPr>
          <p:cNvPr id="5" name="Picture Placeholder 4"/>
          <p:cNvPicPr>
            <a:picLocks noGrp="1" noChangeAspect="1"/>
          </p:cNvPicPr>
          <p:nvPr>
            <p:ph type="pic" idx="1"/>
          </p:nvPr>
        </p:nvPicPr>
        <p:blipFill>
          <a:blip r:embed="rId2">
            <a:extLst>
              <a:ext uri="{28A0092B-C50C-407E-A947-70E740481C1C}">
                <a14:useLocalDpi xmlns:a14="http://schemas.microsoft.com/office/drawing/2010/main" val="0"/>
              </a:ext>
            </a:extLst>
          </a:blip>
          <a:srcRect l="23201" r="23201"/>
          <a:stretch>
            <a:fillRect/>
          </a:stretch>
        </p:blipFill>
        <p:spPr>
          <a:xfrm>
            <a:off x="8134350" y="1122542"/>
            <a:ext cx="2781210" cy="3866327"/>
          </a:xfrm>
        </p:spPr>
      </p:pic>
      <p:sp>
        <p:nvSpPr>
          <p:cNvPr id="12" name="Right Arrow 11">
            <a:hlinkClick r:id="" action="ppaction://hlinkshowjump?jump=nextslide"/>
          </p:cNvPr>
          <p:cNvSpPr/>
          <p:nvPr/>
        </p:nvSpPr>
        <p:spPr>
          <a:xfrm>
            <a:off x="10565648" y="6181725"/>
            <a:ext cx="978408" cy="484632"/>
          </a:xfrm>
          <a:prstGeom prst="rightArrow">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460964921"/>
      </p:ext>
    </p:extLst>
  </p:cSld>
  <p:clrMapOvr>
    <a:masterClrMapping/>
  </p:clrMapOvr>
  <p:transition spd="slow">
    <p:cov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1000"/>
                                        <p:tgtEl>
                                          <p:spTgt spid="5"/>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left)">
                                      <p:cBhvr>
                                        <p:cTn id="11" dur="500"/>
                                        <p:tgtEl>
                                          <p:spTgt spid="9"/>
                                        </p:tgtEl>
                                      </p:cBhvr>
                                    </p:animEffect>
                                  </p:childTnLst>
                                </p:cTn>
                              </p:par>
                            </p:childTnLst>
                          </p:cTn>
                        </p:par>
                        <p:par>
                          <p:cTn id="12" fill="hold">
                            <p:stCondLst>
                              <p:cond delay="1500"/>
                            </p:stCondLst>
                            <p:childTnLst>
                              <p:par>
                                <p:cTn id="13" presetID="18" presetClass="entr" presetSubtype="12" fill="hold" grpId="0" nodeType="afterEffect">
                                  <p:stCondLst>
                                    <p:cond delay="0"/>
                                  </p:stCondLst>
                                  <p:childTnLst>
                                    <p:set>
                                      <p:cBhvr>
                                        <p:cTn id="14" dur="1" fill="hold">
                                          <p:stCondLst>
                                            <p:cond delay="0"/>
                                          </p:stCondLst>
                                        </p:cTn>
                                        <p:tgtEl>
                                          <p:spTgt spid="7">
                                            <p:bg/>
                                          </p:spTgt>
                                        </p:tgtEl>
                                        <p:attrNameLst>
                                          <p:attrName>style.visibility</p:attrName>
                                        </p:attrNameLst>
                                      </p:cBhvr>
                                      <p:to>
                                        <p:strVal val="visible"/>
                                      </p:to>
                                    </p:set>
                                    <p:animEffect transition="in" filter="strips(downLeft)">
                                      <p:cBhvr>
                                        <p:cTn id="15" dur="1000"/>
                                        <p:tgtEl>
                                          <p:spTgt spid="7">
                                            <p:bg/>
                                          </p:spTgt>
                                        </p:tgtEl>
                                      </p:cBhvr>
                                    </p:animEffect>
                                  </p:childTnLst>
                                </p:cTn>
                              </p:par>
                            </p:childTnLst>
                          </p:cTn>
                        </p:par>
                        <p:par>
                          <p:cTn id="16" fill="hold">
                            <p:stCondLst>
                              <p:cond delay="2500"/>
                            </p:stCondLst>
                            <p:childTnLst>
                              <p:par>
                                <p:cTn id="17" presetID="18" presetClass="entr" presetSubtype="12" fill="hold" grpId="0" nodeType="afterEffect">
                                  <p:stCondLst>
                                    <p:cond delay="0"/>
                                  </p:stCondLst>
                                  <p:childTnLst>
                                    <p:set>
                                      <p:cBhvr>
                                        <p:cTn id="18" dur="1" fill="hold">
                                          <p:stCondLst>
                                            <p:cond delay="0"/>
                                          </p:stCondLst>
                                        </p:cTn>
                                        <p:tgtEl>
                                          <p:spTgt spid="7">
                                            <p:txEl>
                                              <p:pRg st="0" end="0"/>
                                            </p:txEl>
                                          </p:spTgt>
                                        </p:tgtEl>
                                        <p:attrNameLst>
                                          <p:attrName>style.visibility</p:attrName>
                                        </p:attrNameLst>
                                      </p:cBhvr>
                                      <p:to>
                                        <p:strVal val="visible"/>
                                      </p:to>
                                    </p:set>
                                    <p:animEffect transition="in" filter="strips(downLeft)">
                                      <p:cBhvr>
                                        <p:cTn id="19" dur="1000"/>
                                        <p:tgtEl>
                                          <p:spTgt spid="7">
                                            <p:txEl>
                                              <p:pRg st="0" end="0"/>
                                            </p:txEl>
                                          </p:spTgt>
                                        </p:tgtEl>
                                      </p:cBhvr>
                                    </p:animEffect>
                                  </p:childTnLst>
                                </p:cTn>
                              </p:par>
                            </p:childTnLst>
                          </p:cTn>
                        </p:par>
                        <p:par>
                          <p:cTn id="20" fill="hold">
                            <p:stCondLst>
                              <p:cond delay="3500"/>
                            </p:stCondLst>
                            <p:childTnLst>
                              <p:par>
                                <p:cTn id="21" presetID="18" presetClass="entr" presetSubtype="12" fill="hold" grpId="0" nodeType="afterEffect">
                                  <p:stCondLst>
                                    <p:cond delay="0"/>
                                  </p:stCondLst>
                                  <p:childTnLst>
                                    <p:set>
                                      <p:cBhvr>
                                        <p:cTn id="22" dur="1" fill="hold">
                                          <p:stCondLst>
                                            <p:cond delay="0"/>
                                          </p:stCondLst>
                                        </p:cTn>
                                        <p:tgtEl>
                                          <p:spTgt spid="7">
                                            <p:txEl>
                                              <p:pRg st="2" end="2"/>
                                            </p:txEl>
                                          </p:spTgt>
                                        </p:tgtEl>
                                        <p:attrNameLst>
                                          <p:attrName>style.visibility</p:attrName>
                                        </p:attrNameLst>
                                      </p:cBhvr>
                                      <p:to>
                                        <p:strVal val="visible"/>
                                      </p:to>
                                    </p:set>
                                    <p:animEffect transition="in" filter="strips(downLeft)">
                                      <p:cBhvr>
                                        <p:cTn id="23" dur="1000"/>
                                        <p:tgtEl>
                                          <p:spTgt spid="7">
                                            <p:txEl>
                                              <p:pRg st="2" end="2"/>
                                            </p:txEl>
                                          </p:spTgt>
                                        </p:tgtEl>
                                      </p:cBhvr>
                                    </p:animEffect>
                                  </p:childTnLst>
                                </p:cTn>
                              </p:par>
                            </p:childTnLst>
                          </p:cTn>
                        </p:par>
                        <p:par>
                          <p:cTn id="24" fill="hold">
                            <p:stCondLst>
                              <p:cond delay="4500"/>
                            </p:stCondLst>
                            <p:childTnLst>
                              <p:par>
                                <p:cTn id="25" presetID="18" presetClass="entr" presetSubtype="12" fill="hold" grpId="0" nodeType="afterEffect">
                                  <p:stCondLst>
                                    <p:cond delay="0"/>
                                  </p:stCondLst>
                                  <p:childTnLst>
                                    <p:set>
                                      <p:cBhvr>
                                        <p:cTn id="26" dur="1" fill="hold">
                                          <p:stCondLst>
                                            <p:cond delay="0"/>
                                          </p:stCondLst>
                                        </p:cTn>
                                        <p:tgtEl>
                                          <p:spTgt spid="7">
                                            <p:txEl>
                                              <p:pRg st="4" end="4"/>
                                            </p:txEl>
                                          </p:spTgt>
                                        </p:tgtEl>
                                        <p:attrNameLst>
                                          <p:attrName>style.visibility</p:attrName>
                                        </p:attrNameLst>
                                      </p:cBhvr>
                                      <p:to>
                                        <p:strVal val="visible"/>
                                      </p:to>
                                    </p:set>
                                    <p:animEffect transition="in" filter="strips(downLeft)">
                                      <p:cBhvr>
                                        <p:cTn id="27" dur="10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animBg="1"/>
      <p:bldP spid="9"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97180" y="3752999"/>
            <a:ext cx="6693408" cy="1552576"/>
          </a:xfrm>
          <a:prstGeom prst="rect">
            <a:avLst/>
          </a:prstGeom>
          <a:gradFill flip="none" rotWithShape="1">
            <a:gsLst>
              <a:gs pos="0">
                <a:schemeClr val="accent1">
                  <a:tint val="54000"/>
                  <a:satMod val="105000"/>
                  <a:lumMod val="110000"/>
                  <a:alpha val="66000"/>
                </a:schemeClr>
              </a:gs>
              <a:gs pos="100000">
                <a:schemeClr val="accent1">
                  <a:tint val="78000"/>
                  <a:satMod val="109000"/>
                  <a:lumMod val="100000"/>
                  <a:alpha val="36000"/>
                </a:schemeClr>
              </a:gs>
            </a:gsLst>
            <a:path path="circle">
              <a:fillToRect l="50000" t="50000" r="50000" b="50000"/>
            </a:path>
            <a:tileRect/>
          </a:gradFill>
          <a:ln w="76200">
            <a:solidFill>
              <a:schemeClr val="accent1">
                <a:alpha val="54000"/>
              </a:schemeClr>
            </a:solidFill>
          </a:ln>
        </p:spPr>
        <p:style>
          <a:lnRef idx="1">
            <a:schemeClr val="accent1"/>
          </a:lnRef>
          <a:fillRef idx="2">
            <a:schemeClr val="accent1"/>
          </a:fillRef>
          <a:effectRef idx="1">
            <a:schemeClr val="accent1"/>
          </a:effectRef>
          <a:fontRef idx="minor">
            <a:schemeClr val="dk1"/>
          </a:fontRef>
        </p:style>
        <p:txBody>
          <a:bodyPr rtlCol="0" anchor="ctr"/>
          <a:lstStyle/>
          <a:p>
            <a:pPr lvl="0" algn="just"/>
            <a:r>
              <a:rPr kumimoji="0" lang="tr-TR" sz="1800" b="0" i="0" u="none" strike="noStrike" kern="1200" cap="none" spc="0" normalizeH="0" baseline="0" noProof="0" dirty="0">
                <a:ln>
                  <a:noFill/>
                </a:ln>
                <a:solidFill>
                  <a:prstClr val="black"/>
                </a:solidFill>
                <a:effectLst/>
                <a:uLnTx/>
                <a:uFillTx/>
                <a:latin typeface="Gill Sans MT" panose="020B0502020104020203"/>
                <a:ea typeface="+mn-ea"/>
                <a:cs typeface="+mn-cs"/>
              </a:rPr>
              <a:t>	</a:t>
            </a:r>
            <a:r>
              <a:rPr lang="tr-TR" dirty="0">
                <a:solidFill>
                  <a:prstClr val="black"/>
                </a:solidFill>
              </a:rPr>
              <a:t>Değerler, paylaşılmış kavramlardır. Değerler, işgörenlerin başarısını </a:t>
            </a:r>
            <a:r>
              <a:rPr lang="tr-TR" dirty="0" smtClean="0">
                <a:solidFill>
                  <a:prstClr val="black"/>
                </a:solidFill>
              </a:rPr>
              <a:t>belirlemede çok </a:t>
            </a:r>
            <a:r>
              <a:rPr lang="tr-TR" dirty="0">
                <a:solidFill>
                  <a:prstClr val="black"/>
                </a:solidFill>
              </a:rPr>
              <a:t>sık başvurulan bir ölçüttür. Paylaşılmış değerler, örgütsel karakteri </a:t>
            </a:r>
            <a:r>
              <a:rPr lang="tr-TR" dirty="0" smtClean="0">
                <a:solidFill>
                  <a:prstClr val="black"/>
                </a:solidFill>
              </a:rPr>
              <a:t>ve örgütsel </a:t>
            </a:r>
            <a:r>
              <a:rPr lang="tr-TR" dirty="0">
                <a:solidFill>
                  <a:prstClr val="black"/>
                </a:solidFill>
              </a:rPr>
              <a:t>kimlik duygusunu anlamada önemli bir </a:t>
            </a:r>
            <a:r>
              <a:rPr lang="tr-TR" dirty="0" smtClean="0">
                <a:solidFill>
                  <a:prstClr val="black"/>
                </a:solidFill>
              </a:rPr>
              <a:t>belirleyicidir.</a:t>
            </a:r>
            <a:endParaRPr kumimoji="0" lang="tr-TR" sz="1800" b="0" i="0" u="none" strike="noStrike" kern="1200" cap="none" spc="0" normalizeH="0" baseline="0" noProof="0" dirty="0">
              <a:ln>
                <a:noFill/>
              </a:ln>
              <a:solidFill>
                <a:prstClr val="black"/>
              </a:solidFill>
              <a:effectLst/>
              <a:uLnTx/>
              <a:uFillTx/>
              <a:latin typeface="Gill Sans MT" panose="020B0502020104020203"/>
              <a:ea typeface="+mn-ea"/>
              <a:cs typeface="+mn-cs"/>
            </a:endParaRPr>
          </a:p>
        </p:txBody>
      </p:sp>
      <p:sp>
        <p:nvSpPr>
          <p:cNvPr id="11" name="Rectangle 10"/>
          <p:cNvSpPr/>
          <p:nvPr/>
        </p:nvSpPr>
        <p:spPr>
          <a:xfrm>
            <a:off x="161924" y="6181725"/>
            <a:ext cx="4905376" cy="604837"/>
          </a:xfrm>
          <a:prstGeom prst="rect">
            <a:avLst/>
          </a:prstGeom>
          <a:gradFill flip="none" rotWithShape="1">
            <a:gsLst>
              <a:gs pos="0">
                <a:schemeClr val="accent1">
                  <a:tint val="54000"/>
                  <a:satMod val="105000"/>
                  <a:lumMod val="110000"/>
                  <a:alpha val="66000"/>
                </a:schemeClr>
              </a:gs>
              <a:gs pos="100000">
                <a:schemeClr val="accent1">
                  <a:tint val="78000"/>
                  <a:satMod val="109000"/>
                  <a:lumMod val="100000"/>
                  <a:alpha val="36000"/>
                </a:schemeClr>
              </a:gs>
            </a:gsLst>
            <a:path path="circle">
              <a:fillToRect l="50000" t="50000" r="50000" b="50000"/>
            </a:path>
            <a:tileRect/>
          </a:gradFill>
          <a:ln w="76200">
            <a:solidFill>
              <a:schemeClr val="accent1">
                <a:alpha val="54000"/>
              </a:schemeClr>
            </a:solidFill>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tr-TR" sz="2400" b="1" i="0" u="none" strike="noStrike" kern="1200" cap="none" spc="0" normalizeH="0" baseline="0" noProof="0" dirty="0" smtClean="0">
                <a:ln>
                  <a:noFill/>
                </a:ln>
                <a:solidFill>
                  <a:prstClr val="black">
                    <a:lumMod val="85000"/>
                    <a:lumOff val="15000"/>
                  </a:prstClr>
                </a:solidFill>
                <a:effectLst/>
                <a:uLnTx/>
                <a:uFillTx/>
                <a:latin typeface="Times New Roman" panose="02020603050405020304" pitchFamily="18" charset="0"/>
                <a:ea typeface="+mn-ea"/>
                <a:cs typeface="Times New Roman" panose="02020603050405020304" pitchFamily="18" charset="0"/>
              </a:rPr>
              <a:t>1.2 Okul Kültürünün Temel Öğeleri</a:t>
            </a:r>
            <a:endParaRPr kumimoji="0" lang="tr-TR" sz="2400" b="1" i="0" u="none" strike="noStrike" kern="1200" cap="none" spc="0" normalizeH="0" baseline="0" noProof="0" dirty="0">
              <a:ln>
                <a:noFill/>
              </a:ln>
              <a:solidFill>
                <a:prstClr val="black">
                  <a:lumMod val="85000"/>
                  <a:lumOff val="15000"/>
                </a:prstClr>
              </a:solidFill>
              <a:effectLst/>
              <a:uLnTx/>
              <a:uFillTx/>
              <a:latin typeface="Times New Roman" panose="02020603050405020304" pitchFamily="18" charset="0"/>
              <a:ea typeface="+mn-ea"/>
              <a:cs typeface="Times New Roman" panose="02020603050405020304" pitchFamily="18" charset="0"/>
            </a:endParaRPr>
          </a:p>
        </p:txBody>
      </p:sp>
      <p:sp>
        <p:nvSpPr>
          <p:cNvPr id="9" name="Rectangle 8"/>
          <p:cNvSpPr/>
          <p:nvPr/>
        </p:nvSpPr>
        <p:spPr>
          <a:xfrm>
            <a:off x="297180" y="2143125"/>
            <a:ext cx="1960245" cy="604837"/>
          </a:xfrm>
          <a:prstGeom prst="rect">
            <a:avLst/>
          </a:prstGeom>
          <a:gradFill flip="none" rotWithShape="1">
            <a:gsLst>
              <a:gs pos="0">
                <a:schemeClr val="accent1">
                  <a:tint val="54000"/>
                  <a:satMod val="105000"/>
                  <a:lumMod val="110000"/>
                  <a:alpha val="66000"/>
                </a:schemeClr>
              </a:gs>
              <a:gs pos="100000">
                <a:schemeClr val="accent1">
                  <a:tint val="78000"/>
                  <a:satMod val="109000"/>
                  <a:lumMod val="100000"/>
                  <a:alpha val="36000"/>
                </a:schemeClr>
              </a:gs>
            </a:gsLst>
            <a:path path="circle">
              <a:fillToRect l="50000" t="50000" r="50000" b="50000"/>
            </a:path>
            <a:tileRect/>
          </a:gradFill>
          <a:ln w="76200">
            <a:solidFill>
              <a:schemeClr val="accent1">
                <a:alpha val="54000"/>
              </a:schemeClr>
            </a:solidFill>
          </a:ln>
        </p:spPr>
        <p:style>
          <a:lnRef idx="1">
            <a:schemeClr val="accent1"/>
          </a:lnRef>
          <a:fillRef idx="2">
            <a:schemeClr val="accent1"/>
          </a:fillRef>
          <a:effectRef idx="1">
            <a:schemeClr val="accent1"/>
          </a:effectRef>
          <a:fontRef idx="minor">
            <a:schemeClr val="dk1"/>
          </a:fontRef>
        </p:style>
        <p:txBody>
          <a:bodyPr rtlCol="0" anchor="ctr"/>
          <a:lstStyle/>
          <a:p>
            <a:pPr lvl="0" algn="just"/>
            <a:r>
              <a:rPr lang="tr-TR" sz="2200" b="1" dirty="0">
                <a:solidFill>
                  <a:prstClr val="black">
                    <a:lumMod val="85000"/>
                    <a:lumOff val="15000"/>
                  </a:prstClr>
                </a:solidFill>
                <a:latin typeface="Times New Roman" panose="02020603050405020304" pitchFamily="18" charset="0"/>
                <a:cs typeface="Times New Roman" panose="02020603050405020304" pitchFamily="18" charset="0"/>
              </a:rPr>
              <a:t>1.2.2 Değerler</a:t>
            </a:r>
            <a:endParaRPr kumimoji="0" lang="tr-TR" sz="2200" b="1" i="0" u="none" strike="noStrike" kern="1200" cap="none" spc="0" normalizeH="0" baseline="0" noProof="0" dirty="0">
              <a:ln>
                <a:noFill/>
              </a:ln>
              <a:solidFill>
                <a:prstClr val="black">
                  <a:lumMod val="85000"/>
                  <a:lumOff val="15000"/>
                </a:prstClr>
              </a:solidFill>
              <a:effectLst/>
              <a:uLnTx/>
              <a:uFillTx/>
              <a:latin typeface="Times New Roman" panose="02020603050405020304" pitchFamily="18" charset="0"/>
              <a:ea typeface="+mn-ea"/>
              <a:cs typeface="Times New Roman" panose="02020603050405020304" pitchFamily="18" charset="0"/>
            </a:endParaRPr>
          </a:p>
        </p:txBody>
      </p:sp>
      <p:pic>
        <p:nvPicPr>
          <p:cNvPr id="5" name="Picture Placeholder 4"/>
          <p:cNvPicPr>
            <a:picLocks noGrp="1" noChangeAspect="1"/>
          </p:cNvPicPr>
          <p:nvPr>
            <p:ph type="pic" idx="1"/>
          </p:nvPr>
        </p:nvPicPr>
        <p:blipFill>
          <a:blip r:embed="rId2">
            <a:extLst>
              <a:ext uri="{28A0092B-C50C-407E-A947-70E740481C1C}">
                <a14:useLocalDpi xmlns:a14="http://schemas.microsoft.com/office/drawing/2010/main" val="0"/>
              </a:ext>
            </a:extLst>
          </a:blip>
          <a:stretch>
            <a:fillRect/>
          </a:stretch>
        </p:blipFill>
        <p:spPr>
          <a:xfrm>
            <a:off x="8134350" y="1201565"/>
            <a:ext cx="2781210" cy="3708280"/>
          </a:xfrm>
        </p:spPr>
      </p:pic>
      <p:sp>
        <p:nvSpPr>
          <p:cNvPr id="6" name="Right Arrow 5">
            <a:hlinkClick r:id="" action="ppaction://hlinkshowjump?jump=nextslide"/>
          </p:cNvPr>
          <p:cNvSpPr/>
          <p:nvPr/>
        </p:nvSpPr>
        <p:spPr>
          <a:xfrm>
            <a:off x="10565648" y="6181725"/>
            <a:ext cx="978408" cy="484632"/>
          </a:xfrm>
          <a:prstGeom prst="rightArrow">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49823846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1000"/>
                                        <p:tgtEl>
                                          <p:spTgt spid="5"/>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left)">
                                      <p:cBhvr>
                                        <p:cTn id="11" dur="500"/>
                                        <p:tgtEl>
                                          <p:spTgt spid="9"/>
                                        </p:tgtEl>
                                      </p:cBhvr>
                                    </p:animEffect>
                                  </p:childTnLst>
                                </p:cTn>
                              </p:par>
                            </p:childTnLst>
                          </p:cTn>
                        </p:par>
                        <p:par>
                          <p:cTn id="12" fill="hold">
                            <p:stCondLst>
                              <p:cond delay="1500"/>
                            </p:stCondLst>
                            <p:childTnLst>
                              <p:par>
                                <p:cTn id="13" presetID="18" presetClass="entr" presetSubtype="12" fill="hold" grpId="0" nodeType="afterEffect">
                                  <p:stCondLst>
                                    <p:cond delay="0"/>
                                  </p:stCondLst>
                                  <p:childTnLst>
                                    <p:set>
                                      <p:cBhvr>
                                        <p:cTn id="14" dur="1" fill="hold">
                                          <p:stCondLst>
                                            <p:cond delay="0"/>
                                          </p:stCondLst>
                                        </p:cTn>
                                        <p:tgtEl>
                                          <p:spTgt spid="7">
                                            <p:bg/>
                                          </p:spTgt>
                                        </p:tgtEl>
                                        <p:attrNameLst>
                                          <p:attrName>style.visibility</p:attrName>
                                        </p:attrNameLst>
                                      </p:cBhvr>
                                      <p:to>
                                        <p:strVal val="visible"/>
                                      </p:to>
                                    </p:set>
                                    <p:animEffect transition="in" filter="strips(downLeft)">
                                      <p:cBhvr>
                                        <p:cTn id="15" dur="1000"/>
                                        <p:tgtEl>
                                          <p:spTgt spid="7">
                                            <p:bg/>
                                          </p:spTgt>
                                        </p:tgtEl>
                                      </p:cBhvr>
                                    </p:animEffect>
                                  </p:childTnLst>
                                </p:cTn>
                              </p:par>
                            </p:childTnLst>
                          </p:cTn>
                        </p:par>
                        <p:par>
                          <p:cTn id="16" fill="hold">
                            <p:stCondLst>
                              <p:cond delay="2500"/>
                            </p:stCondLst>
                            <p:childTnLst>
                              <p:par>
                                <p:cTn id="17" presetID="18" presetClass="entr" presetSubtype="12" fill="hold" grpId="0" nodeType="afterEffect">
                                  <p:stCondLst>
                                    <p:cond delay="0"/>
                                  </p:stCondLst>
                                  <p:childTnLst>
                                    <p:set>
                                      <p:cBhvr>
                                        <p:cTn id="18" dur="1" fill="hold">
                                          <p:stCondLst>
                                            <p:cond delay="0"/>
                                          </p:stCondLst>
                                        </p:cTn>
                                        <p:tgtEl>
                                          <p:spTgt spid="7">
                                            <p:txEl>
                                              <p:pRg st="0" end="0"/>
                                            </p:txEl>
                                          </p:spTgt>
                                        </p:tgtEl>
                                        <p:attrNameLst>
                                          <p:attrName>style.visibility</p:attrName>
                                        </p:attrNameLst>
                                      </p:cBhvr>
                                      <p:to>
                                        <p:strVal val="visible"/>
                                      </p:to>
                                    </p:set>
                                    <p:animEffect transition="in" filter="strips(downLeft)">
                                      <p:cBhvr>
                                        <p:cTn id="19" dur="10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animBg="1"/>
      <p:bldP spid="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97180" y="3286126"/>
            <a:ext cx="6693408" cy="2714624"/>
          </a:xfrm>
          <a:prstGeom prst="rect">
            <a:avLst/>
          </a:prstGeom>
          <a:gradFill flip="none" rotWithShape="1">
            <a:gsLst>
              <a:gs pos="0">
                <a:schemeClr val="accent1">
                  <a:tint val="54000"/>
                  <a:satMod val="105000"/>
                  <a:lumMod val="110000"/>
                  <a:alpha val="66000"/>
                </a:schemeClr>
              </a:gs>
              <a:gs pos="100000">
                <a:schemeClr val="accent1">
                  <a:tint val="78000"/>
                  <a:satMod val="109000"/>
                  <a:lumMod val="100000"/>
                  <a:alpha val="36000"/>
                </a:schemeClr>
              </a:gs>
            </a:gsLst>
            <a:path path="circle">
              <a:fillToRect l="50000" t="50000" r="50000" b="50000"/>
            </a:path>
            <a:tileRect/>
          </a:gradFill>
          <a:ln w="76200">
            <a:solidFill>
              <a:schemeClr val="accent1">
                <a:alpha val="54000"/>
              </a:schemeClr>
            </a:solidFill>
          </a:ln>
        </p:spPr>
        <p:style>
          <a:lnRef idx="1">
            <a:schemeClr val="accent1"/>
          </a:lnRef>
          <a:fillRef idx="2">
            <a:schemeClr val="accent1"/>
          </a:fillRef>
          <a:effectRef idx="1">
            <a:schemeClr val="accent1"/>
          </a:effectRef>
          <a:fontRef idx="minor">
            <a:schemeClr val="dk1"/>
          </a:fontRef>
        </p:style>
        <p:txBody>
          <a:bodyPr rtlCol="0" anchor="ctr"/>
          <a:lstStyle/>
          <a:p>
            <a:pPr lvl="0" algn="just"/>
            <a:r>
              <a:rPr kumimoji="0" lang="tr-TR" sz="1800" b="0" i="0" u="none" strike="noStrike" kern="1200" cap="none" spc="0" normalizeH="0" baseline="0" noProof="0" dirty="0">
                <a:ln>
                  <a:noFill/>
                </a:ln>
                <a:solidFill>
                  <a:prstClr val="black"/>
                </a:solidFill>
                <a:effectLst/>
                <a:uLnTx/>
                <a:uFillTx/>
                <a:latin typeface="Gill Sans MT" panose="020B0502020104020203"/>
                <a:ea typeface="+mn-ea"/>
                <a:cs typeface="+mn-cs"/>
              </a:rPr>
              <a:t>	</a:t>
            </a:r>
            <a:r>
              <a:rPr lang="tr-TR" dirty="0">
                <a:solidFill>
                  <a:prstClr val="black"/>
                </a:solidFill>
              </a:rPr>
              <a:t>Norm, kültürün belirlediği yerleşik davranış kurallarıdır. Her kültürde </a:t>
            </a:r>
            <a:r>
              <a:rPr lang="tr-TR" dirty="0" smtClean="0">
                <a:solidFill>
                  <a:prstClr val="black"/>
                </a:solidFill>
              </a:rPr>
              <a:t>toplumsal düzeni </a:t>
            </a:r>
            <a:r>
              <a:rPr lang="tr-TR" dirty="0">
                <a:solidFill>
                  <a:prstClr val="black"/>
                </a:solidFill>
              </a:rPr>
              <a:t>sağlayan, bireylere yol gösteren, doğru ve yanlışı, olumlu ve </a:t>
            </a:r>
            <a:r>
              <a:rPr lang="tr-TR" dirty="0" smtClean="0">
                <a:solidFill>
                  <a:prstClr val="black"/>
                </a:solidFill>
              </a:rPr>
              <a:t>olumsuzu belirleyen </a:t>
            </a:r>
            <a:r>
              <a:rPr lang="tr-TR" dirty="0">
                <a:solidFill>
                  <a:prstClr val="black"/>
                </a:solidFill>
              </a:rPr>
              <a:t>kurallar, standartlar, fikirler bulunur, bütün bunlara norm denir. </a:t>
            </a:r>
            <a:endParaRPr lang="tr-TR" dirty="0" smtClean="0">
              <a:solidFill>
                <a:prstClr val="black"/>
              </a:solidFill>
            </a:endParaRPr>
          </a:p>
          <a:p>
            <a:pPr lvl="0" algn="just"/>
            <a:endParaRPr lang="tr-TR" dirty="0">
              <a:solidFill>
                <a:prstClr val="black"/>
              </a:solidFill>
            </a:endParaRPr>
          </a:p>
          <a:p>
            <a:pPr lvl="0" algn="just"/>
            <a:r>
              <a:rPr lang="tr-TR" dirty="0" smtClean="0">
                <a:solidFill>
                  <a:prstClr val="black"/>
                </a:solidFill>
              </a:rPr>
              <a:t>	Norm, yaptırımı </a:t>
            </a:r>
            <a:r>
              <a:rPr lang="tr-TR" dirty="0">
                <a:solidFill>
                  <a:prstClr val="black"/>
                </a:solidFill>
              </a:rPr>
              <a:t>olan kurallar sistemidir. Her toplumda bireylerin tutum ve </a:t>
            </a:r>
            <a:r>
              <a:rPr lang="tr-TR" dirty="0" smtClean="0">
                <a:solidFill>
                  <a:prstClr val="black"/>
                </a:solidFill>
              </a:rPr>
              <a:t>davranışlarını belirleyen</a:t>
            </a:r>
            <a:r>
              <a:rPr lang="tr-TR" dirty="0">
                <a:solidFill>
                  <a:prstClr val="black"/>
                </a:solidFill>
              </a:rPr>
              <a:t>, nasıl giyineceğimizden nasıl yiyeceğimize, belirli yerlerde nasıl </a:t>
            </a:r>
            <a:r>
              <a:rPr lang="tr-TR" dirty="0" smtClean="0">
                <a:solidFill>
                  <a:prstClr val="black"/>
                </a:solidFill>
              </a:rPr>
              <a:t>oturacağımıza </a:t>
            </a:r>
            <a:r>
              <a:rPr lang="tr-TR" dirty="0">
                <a:solidFill>
                  <a:prstClr val="black"/>
                </a:solidFill>
              </a:rPr>
              <a:t>kadar çeşitli normlar yer </a:t>
            </a:r>
            <a:r>
              <a:rPr lang="tr-TR" dirty="0" smtClean="0">
                <a:solidFill>
                  <a:prstClr val="black"/>
                </a:solidFill>
              </a:rPr>
              <a:t>alır.</a:t>
            </a:r>
            <a:endParaRPr kumimoji="0" lang="tr-TR" sz="1800" b="0" i="0" u="none" strike="noStrike" kern="1200" cap="none" spc="0" normalizeH="0" baseline="0" noProof="0" dirty="0">
              <a:ln>
                <a:noFill/>
              </a:ln>
              <a:solidFill>
                <a:prstClr val="black"/>
              </a:solidFill>
              <a:effectLst/>
              <a:uLnTx/>
              <a:uFillTx/>
              <a:latin typeface="Gill Sans MT" panose="020B0502020104020203"/>
              <a:ea typeface="+mn-ea"/>
              <a:cs typeface="+mn-cs"/>
            </a:endParaRPr>
          </a:p>
        </p:txBody>
      </p:sp>
      <p:sp>
        <p:nvSpPr>
          <p:cNvPr id="11" name="Rectangle 10"/>
          <p:cNvSpPr/>
          <p:nvPr/>
        </p:nvSpPr>
        <p:spPr>
          <a:xfrm>
            <a:off x="161924" y="6181725"/>
            <a:ext cx="4905376" cy="604837"/>
          </a:xfrm>
          <a:prstGeom prst="rect">
            <a:avLst/>
          </a:prstGeom>
          <a:gradFill flip="none" rotWithShape="1">
            <a:gsLst>
              <a:gs pos="0">
                <a:schemeClr val="accent1">
                  <a:tint val="54000"/>
                  <a:satMod val="105000"/>
                  <a:lumMod val="110000"/>
                  <a:alpha val="66000"/>
                </a:schemeClr>
              </a:gs>
              <a:gs pos="100000">
                <a:schemeClr val="accent1">
                  <a:tint val="78000"/>
                  <a:satMod val="109000"/>
                  <a:lumMod val="100000"/>
                  <a:alpha val="36000"/>
                </a:schemeClr>
              </a:gs>
            </a:gsLst>
            <a:path path="circle">
              <a:fillToRect l="50000" t="50000" r="50000" b="50000"/>
            </a:path>
            <a:tileRect/>
          </a:gradFill>
          <a:ln w="76200">
            <a:solidFill>
              <a:schemeClr val="accent1">
                <a:alpha val="54000"/>
              </a:schemeClr>
            </a:solidFill>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tr-TR" sz="2400" b="1" i="0" u="none" strike="noStrike" kern="1200" cap="none" spc="0" normalizeH="0" baseline="0" noProof="0" dirty="0" smtClean="0">
                <a:ln>
                  <a:noFill/>
                </a:ln>
                <a:solidFill>
                  <a:prstClr val="black">
                    <a:lumMod val="85000"/>
                    <a:lumOff val="15000"/>
                  </a:prstClr>
                </a:solidFill>
                <a:effectLst/>
                <a:uLnTx/>
                <a:uFillTx/>
                <a:latin typeface="Times New Roman" panose="02020603050405020304" pitchFamily="18" charset="0"/>
                <a:ea typeface="+mn-ea"/>
                <a:cs typeface="Times New Roman" panose="02020603050405020304" pitchFamily="18" charset="0"/>
              </a:rPr>
              <a:t>1.2 Okul Kültürünün Temel Öğeleri</a:t>
            </a:r>
            <a:endParaRPr kumimoji="0" lang="tr-TR" sz="2400" b="1" i="0" u="none" strike="noStrike" kern="1200" cap="none" spc="0" normalizeH="0" baseline="0" noProof="0" dirty="0">
              <a:ln>
                <a:noFill/>
              </a:ln>
              <a:solidFill>
                <a:prstClr val="black">
                  <a:lumMod val="85000"/>
                  <a:lumOff val="15000"/>
                </a:prstClr>
              </a:solidFill>
              <a:effectLst/>
              <a:uLnTx/>
              <a:uFillTx/>
              <a:latin typeface="Times New Roman" panose="02020603050405020304" pitchFamily="18" charset="0"/>
              <a:ea typeface="+mn-ea"/>
              <a:cs typeface="Times New Roman" panose="02020603050405020304" pitchFamily="18" charset="0"/>
            </a:endParaRPr>
          </a:p>
        </p:txBody>
      </p:sp>
      <p:sp>
        <p:nvSpPr>
          <p:cNvPr id="9" name="Rectangle 8"/>
          <p:cNvSpPr/>
          <p:nvPr/>
        </p:nvSpPr>
        <p:spPr>
          <a:xfrm>
            <a:off x="297180" y="2143125"/>
            <a:ext cx="1960245" cy="604837"/>
          </a:xfrm>
          <a:prstGeom prst="rect">
            <a:avLst/>
          </a:prstGeom>
          <a:gradFill flip="none" rotWithShape="1">
            <a:gsLst>
              <a:gs pos="0">
                <a:schemeClr val="accent1">
                  <a:tint val="54000"/>
                  <a:satMod val="105000"/>
                  <a:lumMod val="110000"/>
                  <a:alpha val="66000"/>
                </a:schemeClr>
              </a:gs>
              <a:gs pos="100000">
                <a:schemeClr val="accent1">
                  <a:tint val="78000"/>
                  <a:satMod val="109000"/>
                  <a:lumMod val="100000"/>
                  <a:alpha val="36000"/>
                </a:schemeClr>
              </a:gs>
            </a:gsLst>
            <a:path path="circle">
              <a:fillToRect l="50000" t="50000" r="50000" b="50000"/>
            </a:path>
            <a:tileRect/>
          </a:gradFill>
          <a:ln w="76200">
            <a:solidFill>
              <a:schemeClr val="accent1">
                <a:alpha val="54000"/>
              </a:schemeClr>
            </a:solidFill>
          </a:ln>
        </p:spPr>
        <p:style>
          <a:lnRef idx="1">
            <a:schemeClr val="accent1"/>
          </a:lnRef>
          <a:fillRef idx="2">
            <a:schemeClr val="accent1"/>
          </a:fillRef>
          <a:effectRef idx="1">
            <a:schemeClr val="accent1"/>
          </a:effectRef>
          <a:fontRef idx="minor">
            <a:schemeClr val="dk1"/>
          </a:fontRef>
        </p:style>
        <p:txBody>
          <a:bodyPr rtlCol="0" anchor="ctr"/>
          <a:lstStyle/>
          <a:p>
            <a:pPr lvl="0" algn="just"/>
            <a:r>
              <a:rPr lang="tr-TR" sz="2200" b="1" dirty="0">
                <a:solidFill>
                  <a:prstClr val="black">
                    <a:lumMod val="85000"/>
                    <a:lumOff val="15000"/>
                  </a:prstClr>
                </a:solidFill>
                <a:latin typeface="Times New Roman" panose="02020603050405020304" pitchFamily="18" charset="0"/>
                <a:cs typeface="Times New Roman" panose="02020603050405020304" pitchFamily="18" charset="0"/>
              </a:rPr>
              <a:t>1.2.3 Normlar</a:t>
            </a:r>
            <a:endParaRPr kumimoji="0" lang="tr-TR" sz="2200" b="1" i="0" u="none" strike="noStrike" kern="1200" cap="none" spc="0" normalizeH="0" baseline="0" noProof="0" dirty="0">
              <a:ln>
                <a:noFill/>
              </a:ln>
              <a:solidFill>
                <a:prstClr val="black">
                  <a:lumMod val="85000"/>
                  <a:lumOff val="15000"/>
                </a:prstClr>
              </a:solidFill>
              <a:effectLst/>
              <a:uLnTx/>
              <a:uFillTx/>
              <a:latin typeface="Times New Roman" panose="02020603050405020304" pitchFamily="18" charset="0"/>
              <a:ea typeface="+mn-ea"/>
              <a:cs typeface="Times New Roman" panose="02020603050405020304" pitchFamily="18" charset="0"/>
            </a:endParaRPr>
          </a:p>
        </p:txBody>
      </p:sp>
      <p:pic>
        <p:nvPicPr>
          <p:cNvPr id="5" name="Picture Placeholder 4"/>
          <p:cNvPicPr>
            <a:picLocks noGrp="1" noChangeAspect="1"/>
          </p:cNvPicPr>
          <p:nvPr>
            <p:ph type="pic" idx="1"/>
          </p:nvPr>
        </p:nvPicPr>
        <p:blipFill>
          <a:blip r:embed="rId2">
            <a:extLst>
              <a:ext uri="{28A0092B-C50C-407E-A947-70E740481C1C}">
                <a14:useLocalDpi xmlns:a14="http://schemas.microsoft.com/office/drawing/2010/main" val="0"/>
              </a:ext>
            </a:extLst>
          </a:blip>
          <a:stretch>
            <a:fillRect/>
          </a:stretch>
        </p:blipFill>
        <p:spPr>
          <a:xfrm>
            <a:off x="8134350" y="1201565"/>
            <a:ext cx="2781210" cy="3708280"/>
          </a:xfrm>
        </p:spPr>
      </p:pic>
      <p:sp>
        <p:nvSpPr>
          <p:cNvPr id="6" name="Right Arrow 5">
            <a:hlinkClick r:id="" action="ppaction://hlinkshowjump?jump=nextslide"/>
          </p:cNvPr>
          <p:cNvSpPr/>
          <p:nvPr/>
        </p:nvSpPr>
        <p:spPr>
          <a:xfrm>
            <a:off x="10565648" y="6181725"/>
            <a:ext cx="978408" cy="484632"/>
          </a:xfrm>
          <a:prstGeom prst="rightArrow">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698790800"/>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1000"/>
                                        <p:tgtEl>
                                          <p:spTgt spid="5"/>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left)">
                                      <p:cBhvr>
                                        <p:cTn id="11" dur="500"/>
                                        <p:tgtEl>
                                          <p:spTgt spid="9"/>
                                        </p:tgtEl>
                                      </p:cBhvr>
                                    </p:animEffect>
                                  </p:childTnLst>
                                </p:cTn>
                              </p:par>
                            </p:childTnLst>
                          </p:cTn>
                        </p:par>
                        <p:par>
                          <p:cTn id="12" fill="hold">
                            <p:stCondLst>
                              <p:cond delay="1500"/>
                            </p:stCondLst>
                            <p:childTnLst>
                              <p:par>
                                <p:cTn id="13" presetID="18" presetClass="entr" presetSubtype="12" fill="hold" grpId="0" nodeType="afterEffect">
                                  <p:stCondLst>
                                    <p:cond delay="0"/>
                                  </p:stCondLst>
                                  <p:childTnLst>
                                    <p:set>
                                      <p:cBhvr>
                                        <p:cTn id="14" dur="1" fill="hold">
                                          <p:stCondLst>
                                            <p:cond delay="0"/>
                                          </p:stCondLst>
                                        </p:cTn>
                                        <p:tgtEl>
                                          <p:spTgt spid="7">
                                            <p:bg/>
                                          </p:spTgt>
                                        </p:tgtEl>
                                        <p:attrNameLst>
                                          <p:attrName>style.visibility</p:attrName>
                                        </p:attrNameLst>
                                      </p:cBhvr>
                                      <p:to>
                                        <p:strVal val="visible"/>
                                      </p:to>
                                    </p:set>
                                    <p:animEffect transition="in" filter="strips(downLeft)">
                                      <p:cBhvr>
                                        <p:cTn id="15" dur="1000"/>
                                        <p:tgtEl>
                                          <p:spTgt spid="7">
                                            <p:bg/>
                                          </p:spTgt>
                                        </p:tgtEl>
                                      </p:cBhvr>
                                    </p:animEffect>
                                  </p:childTnLst>
                                </p:cTn>
                              </p:par>
                            </p:childTnLst>
                          </p:cTn>
                        </p:par>
                        <p:par>
                          <p:cTn id="16" fill="hold">
                            <p:stCondLst>
                              <p:cond delay="2500"/>
                            </p:stCondLst>
                            <p:childTnLst>
                              <p:par>
                                <p:cTn id="17" presetID="18" presetClass="entr" presetSubtype="12" fill="hold" grpId="0" nodeType="afterEffect">
                                  <p:stCondLst>
                                    <p:cond delay="0"/>
                                  </p:stCondLst>
                                  <p:childTnLst>
                                    <p:set>
                                      <p:cBhvr>
                                        <p:cTn id="18" dur="1" fill="hold">
                                          <p:stCondLst>
                                            <p:cond delay="0"/>
                                          </p:stCondLst>
                                        </p:cTn>
                                        <p:tgtEl>
                                          <p:spTgt spid="7">
                                            <p:txEl>
                                              <p:pRg st="0" end="0"/>
                                            </p:txEl>
                                          </p:spTgt>
                                        </p:tgtEl>
                                        <p:attrNameLst>
                                          <p:attrName>style.visibility</p:attrName>
                                        </p:attrNameLst>
                                      </p:cBhvr>
                                      <p:to>
                                        <p:strVal val="visible"/>
                                      </p:to>
                                    </p:set>
                                    <p:animEffect transition="in" filter="strips(downLeft)">
                                      <p:cBhvr>
                                        <p:cTn id="19" dur="1000"/>
                                        <p:tgtEl>
                                          <p:spTgt spid="7">
                                            <p:txEl>
                                              <p:pRg st="0" end="0"/>
                                            </p:txEl>
                                          </p:spTgt>
                                        </p:tgtEl>
                                      </p:cBhvr>
                                    </p:animEffect>
                                  </p:childTnLst>
                                </p:cTn>
                              </p:par>
                            </p:childTnLst>
                          </p:cTn>
                        </p:par>
                        <p:par>
                          <p:cTn id="20" fill="hold">
                            <p:stCondLst>
                              <p:cond delay="3500"/>
                            </p:stCondLst>
                            <p:childTnLst>
                              <p:par>
                                <p:cTn id="21" presetID="18" presetClass="entr" presetSubtype="12" fill="hold" grpId="0" nodeType="afterEffect">
                                  <p:stCondLst>
                                    <p:cond delay="0"/>
                                  </p:stCondLst>
                                  <p:childTnLst>
                                    <p:set>
                                      <p:cBhvr>
                                        <p:cTn id="22" dur="1" fill="hold">
                                          <p:stCondLst>
                                            <p:cond delay="0"/>
                                          </p:stCondLst>
                                        </p:cTn>
                                        <p:tgtEl>
                                          <p:spTgt spid="7">
                                            <p:txEl>
                                              <p:pRg st="2" end="2"/>
                                            </p:txEl>
                                          </p:spTgt>
                                        </p:tgtEl>
                                        <p:attrNameLst>
                                          <p:attrName>style.visibility</p:attrName>
                                        </p:attrNameLst>
                                      </p:cBhvr>
                                      <p:to>
                                        <p:strVal val="visible"/>
                                      </p:to>
                                    </p:set>
                                    <p:animEffect transition="in" filter="strips(downLeft)">
                                      <p:cBhvr>
                                        <p:cTn id="23" dur="10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animBg="1"/>
      <p:bldP spid="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97180" y="3286126"/>
            <a:ext cx="6693408" cy="2714624"/>
          </a:xfrm>
          <a:prstGeom prst="rect">
            <a:avLst/>
          </a:prstGeom>
          <a:gradFill flip="none" rotWithShape="1">
            <a:gsLst>
              <a:gs pos="0">
                <a:schemeClr val="accent1">
                  <a:tint val="54000"/>
                  <a:satMod val="105000"/>
                  <a:lumMod val="110000"/>
                  <a:alpha val="66000"/>
                </a:schemeClr>
              </a:gs>
              <a:gs pos="100000">
                <a:schemeClr val="accent1">
                  <a:tint val="78000"/>
                  <a:satMod val="109000"/>
                  <a:lumMod val="100000"/>
                  <a:alpha val="36000"/>
                </a:schemeClr>
              </a:gs>
            </a:gsLst>
            <a:path path="circle">
              <a:fillToRect l="50000" t="50000" r="50000" b="50000"/>
            </a:path>
            <a:tileRect/>
          </a:gradFill>
          <a:ln w="76200">
            <a:solidFill>
              <a:schemeClr val="accent1">
                <a:alpha val="54000"/>
              </a:schemeClr>
            </a:solidFill>
          </a:ln>
        </p:spPr>
        <p:style>
          <a:lnRef idx="1">
            <a:schemeClr val="accent1"/>
          </a:lnRef>
          <a:fillRef idx="2">
            <a:schemeClr val="accent1"/>
          </a:fillRef>
          <a:effectRef idx="1">
            <a:schemeClr val="accent1"/>
          </a:effectRef>
          <a:fontRef idx="minor">
            <a:schemeClr val="dk1"/>
          </a:fontRef>
        </p:style>
        <p:txBody>
          <a:bodyPr rtlCol="0" anchor="ctr"/>
          <a:lstStyle/>
          <a:p>
            <a:pPr lvl="0" algn="just"/>
            <a:r>
              <a:rPr kumimoji="0" lang="tr-TR" sz="1800" b="0" i="0" u="none" strike="noStrike" kern="1200" cap="none" spc="0" normalizeH="0" baseline="0" noProof="0" dirty="0">
                <a:ln>
                  <a:noFill/>
                </a:ln>
                <a:solidFill>
                  <a:prstClr val="black"/>
                </a:solidFill>
                <a:effectLst/>
                <a:uLnTx/>
                <a:uFillTx/>
                <a:latin typeface="Gill Sans MT" panose="020B0502020104020203"/>
                <a:ea typeface="+mn-ea"/>
                <a:cs typeface="+mn-cs"/>
              </a:rPr>
              <a:t>	</a:t>
            </a:r>
            <a:r>
              <a:rPr lang="tr-TR" dirty="0">
                <a:solidFill>
                  <a:prstClr val="black"/>
                </a:solidFill>
              </a:rPr>
              <a:t>Genellikle örgütün geçmişine yönelik olayların abartılarak aktarılması </a:t>
            </a:r>
            <a:r>
              <a:rPr lang="tr-TR" dirty="0" smtClean="0">
                <a:solidFill>
                  <a:prstClr val="black"/>
                </a:solidFill>
              </a:rPr>
              <a:t>sonucunda ortaya </a:t>
            </a:r>
            <a:r>
              <a:rPr lang="tr-TR" dirty="0">
                <a:solidFill>
                  <a:prstClr val="black"/>
                </a:solidFill>
              </a:rPr>
              <a:t>çıkan kültürel taşıyıcılardır. Hikaye ve masallar, örgütün </a:t>
            </a:r>
            <a:r>
              <a:rPr lang="tr-TR" dirty="0" smtClean="0">
                <a:solidFill>
                  <a:prstClr val="black"/>
                </a:solidFill>
              </a:rPr>
              <a:t>kahramanlarını </a:t>
            </a:r>
            <a:r>
              <a:rPr lang="tr-TR" dirty="0">
                <a:solidFill>
                  <a:prstClr val="black"/>
                </a:solidFill>
              </a:rPr>
              <a:t>ve sembollerini canlandırır. Okullar da dahil her örgütte yerleşmiş hikayeler vardır</a:t>
            </a:r>
            <a:r>
              <a:rPr lang="tr-TR" dirty="0" smtClean="0">
                <a:solidFill>
                  <a:prstClr val="black"/>
                </a:solidFill>
              </a:rPr>
              <a:t>. </a:t>
            </a:r>
          </a:p>
          <a:p>
            <a:pPr lvl="0" algn="just"/>
            <a:endParaRPr lang="tr-TR" dirty="0" smtClean="0">
              <a:solidFill>
                <a:prstClr val="black"/>
              </a:solidFill>
            </a:endParaRPr>
          </a:p>
          <a:p>
            <a:pPr lvl="0" algn="just"/>
            <a:r>
              <a:rPr lang="tr-TR" dirty="0">
                <a:solidFill>
                  <a:prstClr val="black"/>
                </a:solidFill>
              </a:rPr>
              <a:t>	</a:t>
            </a:r>
            <a:r>
              <a:rPr lang="tr-TR" dirty="0" smtClean="0">
                <a:solidFill>
                  <a:prstClr val="black"/>
                </a:solidFill>
              </a:rPr>
              <a:t>Anlatılan </a:t>
            </a:r>
            <a:r>
              <a:rPr lang="tr-TR" dirty="0">
                <a:solidFill>
                  <a:prstClr val="black"/>
                </a:solidFill>
              </a:rPr>
              <a:t>ve anlatılması gereken hikayeler, kültürle ilgilidir. Efsane </a:t>
            </a:r>
            <a:r>
              <a:rPr lang="tr-TR" dirty="0" smtClean="0">
                <a:solidFill>
                  <a:prstClr val="black"/>
                </a:solidFill>
              </a:rPr>
              <a:t>formundaanlatılan </a:t>
            </a:r>
            <a:r>
              <a:rPr lang="tr-TR" dirty="0">
                <a:solidFill>
                  <a:prstClr val="black"/>
                </a:solidFill>
              </a:rPr>
              <a:t>bu hikayeler, örgütün tarihsel bakış açısını yansıtır. Bu hikayeler, hem </a:t>
            </a:r>
            <a:r>
              <a:rPr lang="tr-TR" dirty="0" smtClean="0">
                <a:solidFill>
                  <a:prstClr val="black"/>
                </a:solidFill>
              </a:rPr>
              <a:t>eğitici hem </a:t>
            </a:r>
            <a:r>
              <a:rPr lang="tr-TR" dirty="0">
                <a:solidFill>
                  <a:prstClr val="black"/>
                </a:solidFill>
              </a:rPr>
              <a:t>de motive edicidir. Ayrıca hikaye ve efsaneler, örgüt üyeleri arasında </a:t>
            </a:r>
            <a:r>
              <a:rPr lang="tr-TR" dirty="0" smtClean="0">
                <a:solidFill>
                  <a:prstClr val="black"/>
                </a:solidFill>
              </a:rPr>
              <a:t>bağlayıcı </a:t>
            </a:r>
            <a:r>
              <a:rPr lang="tr-TR" dirty="0">
                <a:solidFill>
                  <a:prstClr val="black"/>
                </a:solidFill>
              </a:rPr>
              <a:t>rol </a:t>
            </a:r>
            <a:r>
              <a:rPr lang="tr-TR" dirty="0" smtClean="0">
                <a:solidFill>
                  <a:prstClr val="black"/>
                </a:solidFill>
              </a:rPr>
              <a:t>üstlenebilir.</a:t>
            </a:r>
            <a:endParaRPr kumimoji="0" lang="tr-TR" sz="1800" b="0" i="0" u="none" strike="noStrike" kern="1200" cap="none" spc="0" normalizeH="0" baseline="0" noProof="0" dirty="0">
              <a:ln>
                <a:noFill/>
              </a:ln>
              <a:solidFill>
                <a:prstClr val="black"/>
              </a:solidFill>
              <a:effectLst/>
              <a:uLnTx/>
              <a:uFillTx/>
              <a:latin typeface="Gill Sans MT" panose="020B0502020104020203"/>
              <a:ea typeface="+mn-ea"/>
              <a:cs typeface="+mn-cs"/>
            </a:endParaRPr>
          </a:p>
        </p:txBody>
      </p:sp>
      <p:sp>
        <p:nvSpPr>
          <p:cNvPr id="11" name="Rectangle 10"/>
          <p:cNvSpPr/>
          <p:nvPr/>
        </p:nvSpPr>
        <p:spPr>
          <a:xfrm>
            <a:off x="161924" y="6181725"/>
            <a:ext cx="4905376" cy="604837"/>
          </a:xfrm>
          <a:prstGeom prst="rect">
            <a:avLst/>
          </a:prstGeom>
          <a:gradFill flip="none" rotWithShape="1">
            <a:gsLst>
              <a:gs pos="0">
                <a:schemeClr val="accent1">
                  <a:tint val="54000"/>
                  <a:satMod val="105000"/>
                  <a:lumMod val="110000"/>
                  <a:alpha val="66000"/>
                </a:schemeClr>
              </a:gs>
              <a:gs pos="100000">
                <a:schemeClr val="accent1">
                  <a:tint val="78000"/>
                  <a:satMod val="109000"/>
                  <a:lumMod val="100000"/>
                  <a:alpha val="36000"/>
                </a:schemeClr>
              </a:gs>
            </a:gsLst>
            <a:path path="circle">
              <a:fillToRect l="50000" t="50000" r="50000" b="50000"/>
            </a:path>
            <a:tileRect/>
          </a:gradFill>
          <a:ln w="76200">
            <a:solidFill>
              <a:schemeClr val="accent1">
                <a:alpha val="54000"/>
              </a:schemeClr>
            </a:solidFill>
          </a:ln>
        </p:spPr>
        <p:style>
          <a:lnRef idx="1">
            <a:schemeClr val="accent1"/>
          </a:lnRef>
          <a:fillRef idx="2">
            <a:schemeClr val="accent1"/>
          </a:fillRef>
          <a:effectRef idx="1">
            <a:schemeClr val="accent1"/>
          </a:effectRef>
          <a:fontRef idx="minor">
            <a:schemeClr val="dk1"/>
          </a:fontRef>
        </p:style>
        <p:txBody>
          <a:bodyPr rtlCol="0" anchor="ctr"/>
          <a:lstStyle/>
          <a:p>
            <a:pPr marL="0" marR="0" lvl="0" indent="0" algn="just" defTabSz="457200" rtl="0" eaLnBrk="1" fontAlgn="auto" latinLnBrk="0" hangingPunct="1">
              <a:lnSpc>
                <a:spcPct val="100000"/>
              </a:lnSpc>
              <a:spcBef>
                <a:spcPts val="0"/>
              </a:spcBef>
              <a:spcAft>
                <a:spcPts val="0"/>
              </a:spcAft>
              <a:buClrTx/>
              <a:buSzTx/>
              <a:buFontTx/>
              <a:buNone/>
              <a:tabLst/>
              <a:defRPr/>
            </a:pPr>
            <a:r>
              <a:rPr kumimoji="0" lang="tr-TR" sz="2400" b="1" i="0" u="none" strike="noStrike" kern="1200" cap="none" spc="0" normalizeH="0" baseline="0" noProof="0" dirty="0" smtClean="0">
                <a:ln>
                  <a:noFill/>
                </a:ln>
                <a:solidFill>
                  <a:prstClr val="black">
                    <a:lumMod val="85000"/>
                    <a:lumOff val="15000"/>
                  </a:prstClr>
                </a:solidFill>
                <a:effectLst/>
                <a:uLnTx/>
                <a:uFillTx/>
                <a:latin typeface="Times New Roman" panose="02020603050405020304" pitchFamily="18" charset="0"/>
                <a:ea typeface="+mn-ea"/>
                <a:cs typeface="Times New Roman" panose="02020603050405020304" pitchFamily="18" charset="0"/>
              </a:rPr>
              <a:t>1.2 Okul Kültürünün Temel Öğeleri</a:t>
            </a:r>
            <a:endParaRPr kumimoji="0" lang="tr-TR" sz="2400" b="1" i="0" u="none" strike="noStrike" kern="1200" cap="none" spc="0" normalizeH="0" baseline="0" noProof="0" dirty="0">
              <a:ln>
                <a:noFill/>
              </a:ln>
              <a:solidFill>
                <a:prstClr val="black">
                  <a:lumMod val="85000"/>
                  <a:lumOff val="15000"/>
                </a:prstClr>
              </a:solidFill>
              <a:effectLst/>
              <a:uLnTx/>
              <a:uFillTx/>
              <a:latin typeface="Times New Roman" panose="02020603050405020304" pitchFamily="18" charset="0"/>
              <a:ea typeface="+mn-ea"/>
              <a:cs typeface="Times New Roman" panose="02020603050405020304" pitchFamily="18" charset="0"/>
            </a:endParaRPr>
          </a:p>
        </p:txBody>
      </p:sp>
      <p:sp>
        <p:nvSpPr>
          <p:cNvPr id="9" name="Rectangle 8"/>
          <p:cNvSpPr/>
          <p:nvPr/>
        </p:nvSpPr>
        <p:spPr>
          <a:xfrm>
            <a:off x="297180" y="2143125"/>
            <a:ext cx="3550920" cy="604837"/>
          </a:xfrm>
          <a:prstGeom prst="rect">
            <a:avLst/>
          </a:prstGeom>
          <a:gradFill flip="none" rotWithShape="1">
            <a:gsLst>
              <a:gs pos="0">
                <a:schemeClr val="accent1">
                  <a:tint val="54000"/>
                  <a:satMod val="105000"/>
                  <a:lumMod val="110000"/>
                  <a:alpha val="66000"/>
                </a:schemeClr>
              </a:gs>
              <a:gs pos="100000">
                <a:schemeClr val="accent1">
                  <a:tint val="78000"/>
                  <a:satMod val="109000"/>
                  <a:lumMod val="100000"/>
                  <a:alpha val="36000"/>
                </a:schemeClr>
              </a:gs>
            </a:gsLst>
            <a:path path="circle">
              <a:fillToRect l="50000" t="50000" r="50000" b="50000"/>
            </a:path>
            <a:tileRect/>
          </a:gradFill>
          <a:ln w="76200">
            <a:solidFill>
              <a:schemeClr val="accent1">
                <a:alpha val="54000"/>
              </a:schemeClr>
            </a:solidFill>
          </a:ln>
        </p:spPr>
        <p:style>
          <a:lnRef idx="1">
            <a:schemeClr val="accent1"/>
          </a:lnRef>
          <a:fillRef idx="2">
            <a:schemeClr val="accent1"/>
          </a:fillRef>
          <a:effectRef idx="1">
            <a:schemeClr val="accent1"/>
          </a:effectRef>
          <a:fontRef idx="minor">
            <a:schemeClr val="dk1"/>
          </a:fontRef>
        </p:style>
        <p:txBody>
          <a:bodyPr rtlCol="0" anchor="ctr"/>
          <a:lstStyle/>
          <a:p>
            <a:pPr lvl="0" algn="just"/>
            <a:r>
              <a:rPr lang="tr-TR" sz="2200" b="1" dirty="0">
                <a:solidFill>
                  <a:prstClr val="black">
                    <a:lumMod val="85000"/>
                    <a:lumOff val="15000"/>
                  </a:prstClr>
                </a:solidFill>
                <a:latin typeface="Times New Roman" panose="02020603050405020304" pitchFamily="18" charset="0"/>
                <a:cs typeface="Times New Roman" panose="02020603050405020304" pitchFamily="18" charset="0"/>
              </a:rPr>
              <a:t>1.2.4 Hikayeler ve Masallar</a:t>
            </a:r>
            <a:endParaRPr kumimoji="0" lang="tr-TR" sz="2200" b="1" i="0" u="none" strike="noStrike" kern="1200" cap="none" spc="0" normalizeH="0" baseline="0" noProof="0" dirty="0">
              <a:ln>
                <a:noFill/>
              </a:ln>
              <a:solidFill>
                <a:prstClr val="black">
                  <a:lumMod val="85000"/>
                  <a:lumOff val="15000"/>
                </a:prstClr>
              </a:solidFill>
              <a:effectLst/>
              <a:uLnTx/>
              <a:uFillTx/>
              <a:latin typeface="Times New Roman" panose="02020603050405020304" pitchFamily="18" charset="0"/>
              <a:ea typeface="+mn-ea"/>
              <a:cs typeface="Times New Roman" panose="02020603050405020304" pitchFamily="18" charset="0"/>
            </a:endParaRPr>
          </a:p>
        </p:txBody>
      </p:sp>
      <p:pic>
        <p:nvPicPr>
          <p:cNvPr id="5" name="Picture Placeholder 4"/>
          <p:cNvPicPr>
            <a:picLocks noGrp="1" noChangeAspect="1"/>
          </p:cNvPicPr>
          <p:nvPr>
            <p:ph type="pic" idx="1"/>
          </p:nvPr>
        </p:nvPicPr>
        <p:blipFill>
          <a:blip r:embed="rId2">
            <a:extLst>
              <a:ext uri="{28A0092B-C50C-407E-A947-70E740481C1C}">
                <a14:useLocalDpi xmlns:a14="http://schemas.microsoft.com/office/drawing/2010/main" val="0"/>
              </a:ext>
            </a:extLst>
          </a:blip>
          <a:stretch>
            <a:fillRect/>
          </a:stretch>
        </p:blipFill>
        <p:spPr>
          <a:xfrm>
            <a:off x="8134350" y="1524001"/>
            <a:ext cx="2781210" cy="3095624"/>
          </a:xfrm>
        </p:spPr>
      </p:pic>
      <p:sp>
        <p:nvSpPr>
          <p:cNvPr id="6" name="Right Arrow 5">
            <a:hlinkClick r:id="" action="ppaction://hlinkshowjump?jump=nextslide"/>
          </p:cNvPr>
          <p:cNvSpPr/>
          <p:nvPr/>
        </p:nvSpPr>
        <p:spPr>
          <a:xfrm>
            <a:off x="10565648" y="6181725"/>
            <a:ext cx="978408" cy="484632"/>
          </a:xfrm>
          <a:prstGeom prst="rightArrow">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345701795"/>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up)">
                                      <p:cBhvr>
                                        <p:cTn id="7" dur="1000"/>
                                        <p:tgtEl>
                                          <p:spTgt spid="5"/>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wipe(left)">
                                      <p:cBhvr>
                                        <p:cTn id="11" dur="500"/>
                                        <p:tgtEl>
                                          <p:spTgt spid="9"/>
                                        </p:tgtEl>
                                      </p:cBhvr>
                                    </p:animEffect>
                                  </p:childTnLst>
                                </p:cTn>
                              </p:par>
                            </p:childTnLst>
                          </p:cTn>
                        </p:par>
                        <p:par>
                          <p:cTn id="12" fill="hold">
                            <p:stCondLst>
                              <p:cond delay="1500"/>
                            </p:stCondLst>
                            <p:childTnLst>
                              <p:par>
                                <p:cTn id="13" presetID="18" presetClass="entr" presetSubtype="12" fill="hold" grpId="0" nodeType="afterEffect">
                                  <p:stCondLst>
                                    <p:cond delay="0"/>
                                  </p:stCondLst>
                                  <p:childTnLst>
                                    <p:set>
                                      <p:cBhvr>
                                        <p:cTn id="14" dur="1" fill="hold">
                                          <p:stCondLst>
                                            <p:cond delay="0"/>
                                          </p:stCondLst>
                                        </p:cTn>
                                        <p:tgtEl>
                                          <p:spTgt spid="7">
                                            <p:bg/>
                                          </p:spTgt>
                                        </p:tgtEl>
                                        <p:attrNameLst>
                                          <p:attrName>style.visibility</p:attrName>
                                        </p:attrNameLst>
                                      </p:cBhvr>
                                      <p:to>
                                        <p:strVal val="visible"/>
                                      </p:to>
                                    </p:set>
                                    <p:animEffect transition="in" filter="strips(downLeft)">
                                      <p:cBhvr>
                                        <p:cTn id="15" dur="1000"/>
                                        <p:tgtEl>
                                          <p:spTgt spid="7">
                                            <p:bg/>
                                          </p:spTgt>
                                        </p:tgtEl>
                                      </p:cBhvr>
                                    </p:animEffect>
                                  </p:childTnLst>
                                </p:cTn>
                              </p:par>
                            </p:childTnLst>
                          </p:cTn>
                        </p:par>
                        <p:par>
                          <p:cTn id="16" fill="hold">
                            <p:stCondLst>
                              <p:cond delay="2500"/>
                            </p:stCondLst>
                            <p:childTnLst>
                              <p:par>
                                <p:cTn id="17" presetID="18" presetClass="entr" presetSubtype="12" fill="hold" grpId="0" nodeType="afterEffect">
                                  <p:stCondLst>
                                    <p:cond delay="0"/>
                                  </p:stCondLst>
                                  <p:childTnLst>
                                    <p:set>
                                      <p:cBhvr>
                                        <p:cTn id="18" dur="1" fill="hold">
                                          <p:stCondLst>
                                            <p:cond delay="0"/>
                                          </p:stCondLst>
                                        </p:cTn>
                                        <p:tgtEl>
                                          <p:spTgt spid="7">
                                            <p:txEl>
                                              <p:pRg st="0" end="0"/>
                                            </p:txEl>
                                          </p:spTgt>
                                        </p:tgtEl>
                                        <p:attrNameLst>
                                          <p:attrName>style.visibility</p:attrName>
                                        </p:attrNameLst>
                                      </p:cBhvr>
                                      <p:to>
                                        <p:strVal val="visible"/>
                                      </p:to>
                                    </p:set>
                                    <p:animEffect transition="in" filter="strips(downLeft)">
                                      <p:cBhvr>
                                        <p:cTn id="19" dur="1000"/>
                                        <p:tgtEl>
                                          <p:spTgt spid="7">
                                            <p:txEl>
                                              <p:pRg st="0" end="0"/>
                                            </p:txEl>
                                          </p:spTgt>
                                        </p:tgtEl>
                                      </p:cBhvr>
                                    </p:animEffect>
                                  </p:childTnLst>
                                </p:cTn>
                              </p:par>
                            </p:childTnLst>
                          </p:cTn>
                        </p:par>
                        <p:par>
                          <p:cTn id="20" fill="hold">
                            <p:stCondLst>
                              <p:cond delay="3500"/>
                            </p:stCondLst>
                            <p:childTnLst>
                              <p:par>
                                <p:cTn id="21" presetID="18" presetClass="entr" presetSubtype="12" fill="hold" grpId="0" nodeType="afterEffect">
                                  <p:stCondLst>
                                    <p:cond delay="0"/>
                                  </p:stCondLst>
                                  <p:childTnLst>
                                    <p:set>
                                      <p:cBhvr>
                                        <p:cTn id="22" dur="1" fill="hold">
                                          <p:stCondLst>
                                            <p:cond delay="0"/>
                                          </p:stCondLst>
                                        </p:cTn>
                                        <p:tgtEl>
                                          <p:spTgt spid="7">
                                            <p:txEl>
                                              <p:pRg st="2" end="2"/>
                                            </p:txEl>
                                          </p:spTgt>
                                        </p:tgtEl>
                                        <p:attrNameLst>
                                          <p:attrName>style.visibility</p:attrName>
                                        </p:attrNameLst>
                                      </p:cBhvr>
                                      <p:to>
                                        <p:strVal val="visible"/>
                                      </p:to>
                                    </p:set>
                                    <p:animEffect transition="in" filter="strips(downLeft)">
                                      <p:cBhvr>
                                        <p:cTn id="23" dur="1000"/>
                                        <p:tgtEl>
                                          <p:spTgt spid="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uiExpand="1" build="p" animBg="1"/>
      <p:bldP spid="9" grpId="0" animBg="1"/>
    </p:bldLst>
  </p:timing>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docProps/app.xml><?xml version="1.0" encoding="utf-8"?>
<Properties xmlns="http://schemas.openxmlformats.org/officeDocument/2006/extended-properties" xmlns:vt="http://schemas.openxmlformats.org/officeDocument/2006/docPropsVTypes">
  <Template>TM10001114[[fn=Gallery]]</Template>
  <TotalTime>262</TotalTime>
  <Words>304</Words>
  <Application>Microsoft Office PowerPoint</Application>
  <PresentationFormat>Widescreen</PresentationFormat>
  <Paragraphs>93</Paragraphs>
  <Slides>17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Gill Sans MT</vt:lpstr>
      <vt:lpstr>Tahoma</vt:lpstr>
      <vt:lpstr>Times New Roman</vt:lpstr>
      <vt:lpstr>Wingdings</vt:lpstr>
      <vt:lpstr>Gallery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SilentAll Team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Okul Kültürünün Bir Öğesi Olarak Okul Törenleri - Sunu</dc:title>
  <dc:creator>www.mebders.com</dc:creator>
  <cp:lastModifiedBy>Muhammet Bozkurt</cp:lastModifiedBy>
  <cp:revision>15</cp:revision>
  <dcterms:created xsi:type="dcterms:W3CDTF">2017-09-06T10:32:11Z</dcterms:created>
  <dcterms:modified xsi:type="dcterms:W3CDTF">2017-09-08T17:40:06Z</dcterms:modified>
</cp:coreProperties>
</file>