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3" r:id="rId6"/>
    <p:sldId id="264" r:id="rId7"/>
    <p:sldId id="260" r:id="rId8"/>
    <p:sldId id="265"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56"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dirty="0"/>
              <a:t>9/8/2017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D862E7-95FA-4FC4-9EC5-DDBFA8DC7417}" type="datetimeFigureOut">
              <a:rPr lang="en-US" dirty="0"/>
              <a:t>9/8/2017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DB987F2-A784-4F72-BB57-0E9EACDE722E}" type="datetimeFigureOut">
              <a:rPr lang="en-US" dirty="0"/>
              <a:t>9/8/2017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0BBD51E-4B19-444E-85C0-DBD7EB6263F4}" type="datetimeFigureOut">
              <a:rPr lang="en-US" dirty="0"/>
              <a:t>9/8/2017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D7255A-4AD5-4D3E-9A0A-689DA3BA976C}" type="datetimeFigureOut">
              <a:rPr lang="en-US" dirty="0"/>
              <a:t>9/8/2017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EE0AD15-87AC-45B2-9EE5-8D165AF83CD7}" type="datetimeFigureOut">
              <a:rPr lang="en-US" dirty="0"/>
              <a:t>9/8/2017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CC40CCD-F0D6-4CC2-A4C8-2D7D0D875F02}" type="datetimeFigureOut">
              <a:rPr lang="en-US" dirty="0"/>
              <a:t>9/8/2017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dirty="0"/>
              <a:t>9/8/2017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47B1BF-4039-460D-A637-65428CBD720E}" type="datetimeFigureOut">
              <a:rPr lang="en-US" dirty="0"/>
              <a:t>9/8/2017</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AA39ACE-9343-4EBE-B5CA-AEA240A1DC53}" type="datetimeFigureOut">
              <a:rPr lang="en-US" dirty="0"/>
              <a:t>9/8/2017</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9A00F7B-89C5-4DF7-A309-6263220147D4}" type="datetimeFigureOut">
              <a:rPr lang="en-US" dirty="0"/>
              <a:t>9/8/2017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dirty="0"/>
              <a:t>9/8/2017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dirty="0"/>
              <a:t>9/8/2017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dirty="0"/>
              <a:t>9/8/2017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77ECC86-1672-4627-AEFE-EC5485C73905}" type="datetimeFigureOut">
              <a:rPr lang="en-US" dirty="0"/>
              <a:t>9/8/2017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DCB01F-D966-4C62-B900-0BE008A90C98}" type="datetimeFigureOut">
              <a:rPr lang="en-US" dirty="0"/>
              <a:t>9/8/2017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73A0EA-7DC7-4964-BB97-B173EF3B859A}" type="datetimeFigureOut">
              <a:rPr lang="en-US" dirty="0"/>
              <a:t>9/8/2017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F52CC-F3D9-41D4-BCE4-C208E61A3F31}" type="datetimeFigureOut">
              <a:rPr lang="en-US" dirty="0"/>
              <a:t>9/8/2017</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733709"/>
            <a:ext cx="8824456" cy="1373070"/>
          </a:xfrm>
        </p:spPr>
        <p:txBody>
          <a:bodyPr/>
          <a:lstStyle/>
          <a:p>
            <a:r>
              <a:rPr lang="tr-TR" sz="3500" dirty="0"/>
              <a:t>Serbest Etkinlik Çalışmaları Dersine Yönelik Bir Program Önerisi: Okul Bahçesi Programı</a:t>
            </a:r>
          </a:p>
        </p:txBody>
      </p:sp>
      <p:sp>
        <p:nvSpPr>
          <p:cNvPr id="3" name="Subtitle 2"/>
          <p:cNvSpPr>
            <a:spLocks noGrp="1"/>
          </p:cNvSpPr>
          <p:nvPr>
            <p:ph type="subTitle" idx="1"/>
          </p:nvPr>
        </p:nvSpPr>
        <p:spPr/>
        <p:txBody>
          <a:bodyPr/>
          <a:lstStyle/>
          <a:p>
            <a:r>
              <a:rPr lang="tr-TR" dirty="0"/>
              <a:t>Mustafa Ürey / Salih Çepni</a:t>
            </a:r>
          </a:p>
        </p:txBody>
      </p:sp>
      <p:sp>
        <p:nvSpPr>
          <p:cNvPr id="4" name="Right Arrow 3">
            <a:hlinkClick r:id="" action="ppaction://hlinkshowjump?jump=nextslide"/>
          </p:cNvPr>
          <p:cNvSpPr/>
          <p:nvPr/>
        </p:nvSpPr>
        <p:spPr>
          <a:xfrm>
            <a:off x="10213848" y="3218688"/>
            <a:ext cx="978408" cy="4846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
        <p:nvSpPr>
          <p:cNvPr id="5" name="Subtitle 2"/>
          <p:cNvSpPr txBox="1">
            <a:spLocks/>
          </p:cNvSpPr>
          <p:nvPr/>
        </p:nvSpPr>
        <p:spPr>
          <a:xfrm>
            <a:off x="0" y="6349732"/>
            <a:ext cx="4002520" cy="44313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dirty="0" smtClean="0"/>
              <a:t>Milli Eğitim </a:t>
            </a:r>
            <a:r>
              <a:rPr lang="tr-TR" smtClean="0"/>
              <a:t>Dergisi 202 </a:t>
            </a:r>
            <a:r>
              <a:rPr lang="tr-TR" dirty="0" smtClean="0"/>
              <a:t>Nolu Sayı</a:t>
            </a:r>
            <a:endParaRPr lang="tr-TR" dirty="0"/>
          </a:p>
        </p:txBody>
      </p:sp>
    </p:spTree>
    <p:extLst>
      <p:ext uri="{BB962C8B-B14F-4D97-AF65-F5344CB8AC3E}">
        <p14:creationId xmlns:p14="http://schemas.microsoft.com/office/powerpoint/2010/main" val="1475806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53049" y="2240826"/>
            <a:ext cx="5437378" cy="4038331"/>
          </a:xfrm>
          <a:prstGeom prst="rect">
            <a:avLst/>
          </a:prstGeom>
          <a:ln>
            <a:noFill/>
          </a:ln>
          <a:effectLst>
            <a:outerShdw blurRad="190500" algn="tl" rotWithShape="0">
              <a:srgbClr val="000000">
                <a:alpha val="70000"/>
              </a:srgbClr>
            </a:outerShdw>
          </a:effectLst>
          <a:scene3d>
            <a:camera prst="orthographicFront"/>
            <a:lightRig rig="threePt" dir="t"/>
          </a:scene3d>
          <a:sp3d>
            <a:bevelT w="139700" prst="cross"/>
          </a:sp3d>
        </p:spPr>
      </p:pic>
      <p:pic>
        <p:nvPicPr>
          <p:cNvPr id="14" name="Picture 13"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7" y="1724580"/>
            <a:ext cx="10437812" cy="321164"/>
          </a:xfrm>
          <a:prstGeom prst="rect">
            <a:avLst/>
          </a:prstGeom>
        </p:spPr>
      </p:pic>
      <p:pic>
        <p:nvPicPr>
          <p:cNvPr id="15" name="Picture 14"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9002" y="1725574"/>
            <a:ext cx="1602997" cy="144270"/>
          </a:xfrm>
          <a:prstGeom prst="rect">
            <a:avLst/>
          </a:prstGeom>
        </p:spPr>
      </p:pic>
      <p:sp>
        <p:nvSpPr>
          <p:cNvPr id="16" name="Rectangle 15"/>
          <p:cNvSpPr/>
          <p:nvPr/>
        </p:nvSpPr>
        <p:spPr bwMode="ltGray">
          <a:xfrm>
            <a:off x="3176" y="36394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9003" y="36394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Slide Number Placeholder 5"/>
          <p:cNvSpPr txBox="1">
            <a:spLocks/>
          </p:cNvSpPr>
          <p:nvPr/>
        </p:nvSpPr>
        <p:spPr>
          <a:xfrm>
            <a:off x="10732631" y="507567"/>
            <a:ext cx="1154151" cy="109078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dirty="0" smtClean="0"/>
              <a:t>2</a:t>
            </a:r>
            <a:endParaRPr lang="en-US" dirty="0"/>
          </a:p>
        </p:txBody>
      </p:sp>
      <p:sp>
        <p:nvSpPr>
          <p:cNvPr id="19" name="Title 1"/>
          <p:cNvSpPr txBox="1">
            <a:spLocks/>
          </p:cNvSpPr>
          <p:nvPr/>
        </p:nvSpPr>
        <p:spPr>
          <a:xfrm>
            <a:off x="683497" y="507568"/>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tr-TR" dirty="0" smtClean="0"/>
              <a:t>Giriş</a:t>
            </a:r>
            <a:endParaRPr lang="tr-TR" dirty="0"/>
          </a:p>
        </p:txBody>
      </p:sp>
      <p:sp>
        <p:nvSpPr>
          <p:cNvPr id="20" name="Right Arrow 19">
            <a:hlinkClick r:id="" action="ppaction://hlinkshowjump?jump=nextslide"/>
          </p:cNvPr>
          <p:cNvSpPr/>
          <p:nvPr/>
        </p:nvSpPr>
        <p:spPr>
          <a:xfrm>
            <a:off x="10930618" y="805721"/>
            <a:ext cx="978408" cy="4846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1" name="Rectangle 10"/>
          <p:cNvSpPr/>
          <p:nvPr/>
        </p:nvSpPr>
        <p:spPr>
          <a:xfrm>
            <a:off x="4526280" y="1927220"/>
            <a:ext cx="7360502" cy="4699348"/>
          </a:xfrm>
          <a:prstGeom prst="rect">
            <a:avLst/>
          </a:prstGeom>
          <a:solidFill>
            <a:srgbClr val="E5E6DA"/>
          </a:solidFill>
          <a:ln w="12700" cap="flat" cmpd="sng" algn="ctr">
            <a:noFill/>
            <a:prstDash val="solid"/>
            <a:miter lim="800000"/>
          </a:ln>
          <a:effectLst>
            <a:innerShdw blurRad="114300">
              <a:prstClr val="black"/>
            </a:innerShdw>
          </a:effectLst>
        </p:spPr>
        <p:txBody>
          <a:bodyPr rtlCol="0" anchor="ctr"/>
          <a:lstStyle/>
          <a:p>
            <a:pPr lvl="0" algn="just" defTabSz="914400"/>
            <a:r>
              <a:rPr lang="tr-TR" kern="0" dirty="0">
                <a:solidFill>
                  <a:srgbClr val="3C4743">
                    <a:lumMod val="50000"/>
                  </a:srgbClr>
                </a:solidFill>
                <a:latin typeface="Calibri" panose="020F0502020204030204"/>
              </a:rPr>
              <a:t>	Günümüz eğitim sistemlerinin amacı, bilim ve teknolojide meydana gelen </a:t>
            </a:r>
            <a:r>
              <a:rPr lang="tr-TR" kern="0" dirty="0" smtClean="0">
                <a:solidFill>
                  <a:srgbClr val="3C4743">
                    <a:lumMod val="50000"/>
                  </a:srgbClr>
                </a:solidFill>
                <a:latin typeface="Calibri" panose="020F0502020204030204"/>
              </a:rPr>
              <a:t>baş döndürücü </a:t>
            </a:r>
            <a:r>
              <a:rPr lang="tr-TR" kern="0" dirty="0">
                <a:solidFill>
                  <a:srgbClr val="3C4743">
                    <a:lumMod val="50000"/>
                  </a:srgbClr>
                </a:solidFill>
                <a:latin typeface="Calibri" panose="020F0502020204030204"/>
              </a:rPr>
              <a:t>gelişme ve değişmeleri, hızla akıp giden bilgi trafiğini en iyi şekilde </a:t>
            </a:r>
            <a:r>
              <a:rPr lang="tr-TR" kern="0" dirty="0" smtClean="0">
                <a:solidFill>
                  <a:srgbClr val="3C4743">
                    <a:lumMod val="50000"/>
                  </a:srgbClr>
                </a:solidFill>
                <a:latin typeface="Calibri" panose="020F0502020204030204"/>
              </a:rPr>
              <a:t>tüm topluma </a:t>
            </a:r>
            <a:r>
              <a:rPr lang="tr-TR" kern="0" dirty="0">
                <a:solidFill>
                  <a:srgbClr val="3C4743">
                    <a:lumMod val="50000"/>
                  </a:srgbClr>
                </a:solidFill>
                <a:latin typeface="Calibri" panose="020F0502020204030204"/>
              </a:rPr>
              <a:t>yayabilmektir. </a:t>
            </a:r>
            <a:endParaRPr lang="tr-TR" kern="0" dirty="0" smtClean="0">
              <a:solidFill>
                <a:srgbClr val="3C4743">
                  <a:lumMod val="50000"/>
                </a:srgbClr>
              </a:solidFill>
              <a:latin typeface="Calibri" panose="020F0502020204030204"/>
            </a:endParaRPr>
          </a:p>
          <a:p>
            <a:pPr lvl="0" algn="just" defTabSz="914400"/>
            <a:endParaRPr lang="tr-TR" kern="0" dirty="0">
              <a:solidFill>
                <a:srgbClr val="3C4743">
                  <a:lumMod val="50000"/>
                </a:srgbClr>
              </a:solidFill>
              <a:latin typeface="Calibri" panose="020F0502020204030204"/>
            </a:endParaRPr>
          </a:p>
          <a:p>
            <a:pPr lvl="0" algn="just" defTabSz="914400"/>
            <a:r>
              <a:rPr lang="tr-TR" kern="0" dirty="0" smtClean="0">
                <a:solidFill>
                  <a:srgbClr val="3C4743">
                    <a:lumMod val="50000"/>
                  </a:srgbClr>
                </a:solidFill>
                <a:latin typeface="Calibri" panose="020F0502020204030204"/>
              </a:rPr>
              <a:t>	Tarihin </a:t>
            </a:r>
            <a:r>
              <a:rPr lang="tr-TR" kern="0" dirty="0">
                <a:solidFill>
                  <a:srgbClr val="3C4743">
                    <a:lumMod val="50000"/>
                  </a:srgbClr>
                </a:solidFill>
                <a:latin typeface="Calibri" panose="020F0502020204030204"/>
              </a:rPr>
              <a:t>hiçbir döneminde bu kadar hızlı yaşanmayan </a:t>
            </a:r>
            <a:r>
              <a:rPr lang="tr-TR" kern="0" dirty="0" smtClean="0">
                <a:solidFill>
                  <a:srgbClr val="3C4743">
                    <a:lumMod val="50000"/>
                  </a:srgbClr>
                </a:solidFill>
                <a:latin typeface="Calibri" panose="020F0502020204030204"/>
              </a:rPr>
              <a:t>bilgi akışı</a:t>
            </a:r>
            <a:r>
              <a:rPr lang="tr-TR" kern="0" dirty="0">
                <a:solidFill>
                  <a:srgbClr val="3C4743">
                    <a:lumMod val="50000"/>
                  </a:srgbClr>
                </a:solidFill>
                <a:latin typeface="Calibri" panose="020F0502020204030204"/>
              </a:rPr>
              <a:t>, mevcut eğitim felsefelerinin değişmesini gerektirmiş, öğretim </a:t>
            </a:r>
            <a:r>
              <a:rPr lang="tr-TR" kern="0" dirty="0" smtClean="0">
                <a:solidFill>
                  <a:srgbClr val="3C4743">
                    <a:lumMod val="50000"/>
                  </a:srgbClr>
                </a:solidFill>
                <a:latin typeface="Calibri" panose="020F0502020204030204"/>
              </a:rPr>
              <a:t>yöntemlerinden başlayarak </a:t>
            </a:r>
            <a:r>
              <a:rPr lang="tr-TR" kern="0" dirty="0">
                <a:solidFill>
                  <a:srgbClr val="3C4743">
                    <a:lumMod val="50000"/>
                  </a:srgbClr>
                </a:solidFill>
                <a:latin typeface="Calibri" panose="020F0502020204030204"/>
              </a:rPr>
              <a:t>nelerin, nerede, nasıl öğretileceğine kadar birçok konunun gözden </a:t>
            </a:r>
            <a:r>
              <a:rPr lang="tr-TR" kern="0" dirty="0" smtClean="0">
                <a:solidFill>
                  <a:srgbClr val="3C4743">
                    <a:lumMod val="50000"/>
                  </a:srgbClr>
                </a:solidFill>
                <a:latin typeface="Calibri" panose="020F0502020204030204"/>
              </a:rPr>
              <a:t>geçirilmesine neden </a:t>
            </a:r>
            <a:r>
              <a:rPr lang="tr-TR" kern="0" dirty="0">
                <a:solidFill>
                  <a:srgbClr val="3C4743">
                    <a:lumMod val="50000"/>
                  </a:srgbClr>
                </a:solidFill>
                <a:latin typeface="Calibri" panose="020F0502020204030204"/>
              </a:rPr>
              <a:t>olmuştur. Zamana ve toplumun ihtiyaçlarına göre şekillenen </a:t>
            </a:r>
            <a:r>
              <a:rPr lang="tr-TR" kern="0" dirty="0" smtClean="0">
                <a:solidFill>
                  <a:srgbClr val="3C4743">
                    <a:lumMod val="50000"/>
                  </a:srgbClr>
                </a:solidFill>
                <a:latin typeface="Calibri" panose="020F0502020204030204"/>
              </a:rPr>
              <a:t>eğitim öğretim </a:t>
            </a:r>
            <a:r>
              <a:rPr lang="tr-TR" kern="0" dirty="0">
                <a:solidFill>
                  <a:srgbClr val="3C4743">
                    <a:lumMod val="50000"/>
                  </a:srgbClr>
                </a:solidFill>
                <a:latin typeface="Calibri" panose="020F0502020204030204"/>
              </a:rPr>
              <a:t>faaliyetleri, 21. yüzyıla girdiğimiz bugünlerde amaç ve uygulama </a:t>
            </a:r>
            <a:r>
              <a:rPr lang="tr-TR" kern="0" dirty="0" smtClean="0">
                <a:solidFill>
                  <a:srgbClr val="3C4743">
                    <a:lumMod val="50000"/>
                  </a:srgbClr>
                </a:solidFill>
                <a:latin typeface="Calibri" panose="020F0502020204030204"/>
              </a:rPr>
              <a:t>yönünden değişime </a:t>
            </a:r>
            <a:r>
              <a:rPr lang="tr-TR" kern="0" dirty="0">
                <a:solidFill>
                  <a:srgbClr val="3C4743">
                    <a:lumMod val="50000"/>
                  </a:srgbClr>
                </a:solidFill>
                <a:latin typeface="Calibri" panose="020F0502020204030204"/>
              </a:rPr>
              <a:t>zorlanmıştır. </a:t>
            </a:r>
            <a:endParaRPr lang="tr-TR" kern="0" dirty="0" smtClean="0">
              <a:solidFill>
                <a:srgbClr val="3C4743">
                  <a:lumMod val="50000"/>
                </a:srgbClr>
              </a:solidFill>
              <a:latin typeface="Calibri" panose="020F0502020204030204"/>
            </a:endParaRPr>
          </a:p>
          <a:p>
            <a:pPr lvl="0" algn="just" defTabSz="914400"/>
            <a:endParaRPr lang="tr-TR" kern="0" dirty="0">
              <a:solidFill>
                <a:srgbClr val="3C4743">
                  <a:lumMod val="50000"/>
                </a:srgbClr>
              </a:solidFill>
              <a:latin typeface="Calibri" panose="020F0502020204030204"/>
            </a:endParaRPr>
          </a:p>
          <a:p>
            <a:pPr lvl="0" algn="just" defTabSz="914400"/>
            <a:r>
              <a:rPr lang="tr-TR" kern="0" dirty="0" smtClean="0">
                <a:solidFill>
                  <a:srgbClr val="3C4743">
                    <a:lumMod val="50000"/>
                  </a:srgbClr>
                </a:solidFill>
                <a:latin typeface="Calibri" panose="020F0502020204030204"/>
              </a:rPr>
              <a:t>	İnsan </a:t>
            </a:r>
            <a:r>
              <a:rPr lang="tr-TR" kern="0" dirty="0">
                <a:solidFill>
                  <a:srgbClr val="3C4743">
                    <a:lumMod val="50000"/>
                  </a:srgbClr>
                </a:solidFill>
                <a:latin typeface="Calibri" panose="020F0502020204030204"/>
              </a:rPr>
              <a:t>hakları, bilim ve teknoloji alanındaki gelişmeler ve </a:t>
            </a:r>
            <a:r>
              <a:rPr lang="tr-TR" kern="0" dirty="0" smtClean="0">
                <a:solidFill>
                  <a:srgbClr val="3C4743">
                    <a:lumMod val="50000"/>
                  </a:srgbClr>
                </a:solidFill>
                <a:latin typeface="Calibri" panose="020F0502020204030204"/>
              </a:rPr>
              <a:t>toplumun sosyo-ekonomik </a:t>
            </a:r>
            <a:r>
              <a:rPr lang="tr-TR" kern="0" dirty="0">
                <a:solidFill>
                  <a:srgbClr val="3C4743">
                    <a:lumMod val="50000"/>
                  </a:srgbClr>
                </a:solidFill>
                <a:latin typeface="Calibri" panose="020F0502020204030204"/>
              </a:rPr>
              <a:t>statüsündeki değişimler, eğitimden beklentilerin </a:t>
            </a:r>
            <a:r>
              <a:rPr lang="tr-TR" kern="0" dirty="0" smtClean="0">
                <a:solidFill>
                  <a:srgbClr val="3C4743">
                    <a:lumMod val="50000"/>
                  </a:srgbClr>
                </a:solidFill>
                <a:latin typeface="Calibri" panose="020F0502020204030204"/>
              </a:rPr>
              <a:t>artmasını sağlamıştır</a:t>
            </a:r>
            <a:r>
              <a:rPr lang="tr-TR" kern="0" dirty="0">
                <a:solidFill>
                  <a:srgbClr val="3C4743">
                    <a:lumMod val="50000"/>
                  </a:srgbClr>
                </a:solidFill>
                <a:latin typeface="Calibri" panose="020F0502020204030204"/>
              </a:rPr>
              <a:t>. Bunun bir sonucu olarak da geleneksel eğitim anlayışı üzerindeki </a:t>
            </a:r>
            <a:r>
              <a:rPr lang="tr-TR" kern="0" dirty="0" smtClean="0">
                <a:solidFill>
                  <a:srgbClr val="3C4743">
                    <a:lumMod val="50000"/>
                  </a:srgbClr>
                </a:solidFill>
                <a:latin typeface="Calibri" panose="020F0502020204030204"/>
              </a:rPr>
              <a:t>baskı giderek </a:t>
            </a:r>
            <a:r>
              <a:rPr lang="tr-TR" kern="0" dirty="0">
                <a:solidFill>
                  <a:srgbClr val="3C4743">
                    <a:lumMod val="50000"/>
                  </a:srgbClr>
                </a:solidFill>
                <a:latin typeface="Calibri" panose="020F0502020204030204"/>
              </a:rPr>
              <a:t>artmış ve eğitim-öğretim faaliyetleri bireyin güncel yaşamına entegre </a:t>
            </a:r>
            <a:r>
              <a:rPr lang="tr-TR" kern="0" dirty="0" smtClean="0">
                <a:solidFill>
                  <a:srgbClr val="3C4743">
                    <a:lumMod val="50000"/>
                  </a:srgbClr>
                </a:solidFill>
                <a:latin typeface="Calibri" panose="020F0502020204030204"/>
              </a:rPr>
              <a:t>edilmeye çalışılmıştır</a:t>
            </a:r>
            <a:r>
              <a:rPr lang="tr-TR" kern="0" dirty="0">
                <a:solidFill>
                  <a:srgbClr val="3C4743">
                    <a:lumMod val="50000"/>
                  </a:srgbClr>
                </a:solidFill>
                <a:latin typeface="Calibri" panose="020F0502020204030204"/>
              </a:rPr>
              <a:t>. </a:t>
            </a:r>
            <a:r>
              <a:rPr kumimoji="0" lang="tr-TR" sz="1800" b="0" i="0" u="none" strike="noStrike" kern="0" cap="none" spc="0" normalizeH="0" baseline="0" noProof="0" dirty="0" smtClean="0">
                <a:ln>
                  <a:noFill/>
                </a:ln>
                <a:solidFill>
                  <a:srgbClr val="3C4743">
                    <a:lumMod val="50000"/>
                  </a:srgbClr>
                </a:solidFill>
                <a:effectLst/>
                <a:uLnTx/>
                <a:uFillTx/>
                <a:latin typeface="Calibri" panose="020F0502020204030204"/>
                <a:ea typeface="+mn-ea"/>
                <a:cs typeface="+mn-cs"/>
              </a:rPr>
              <a:t>	</a:t>
            </a:r>
            <a:endParaRPr kumimoji="0" sz="1800" b="0" i="0" u="none" strike="noStrike" kern="0" cap="none" spc="0" normalizeH="0" baseline="0" noProof="0" dirty="0" smtClean="0">
              <a:ln>
                <a:noFill/>
              </a:ln>
              <a:solidFill>
                <a:srgbClr val="3C4743">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5375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1999" cy="6858000"/>
          </a:xfrm>
          <a:prstGeom prst="rect">
            <a:avLst/>
          </a:prstGeom>
        </p:spPr>
      </p:pic>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7" y="1724580"/>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9002" y="1725574"/>
            <a:ext cx="1602997" cy="144270"/>
          </a:xfrm>
          <a:prstGeom prst="rect">
            <a:avLst/>
          </a:prstGeom>
        </p:spPr>
      </p:pic>
      <p:sp>
        <p:nvSpPr>
          <p:cNvPr id="9" name="Rectangle 8"/>
          <p:cNvSpPr/>
          <p:nvPr/>
        </p:nvSpPr>
        <p:spPr bwMode="ltGray">
          <a:xfrm>
            <a:off x="3176" y="36394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9003" y="36394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Slide Number Placeholder 5"/>
          <p:cNvSpPr txBox="1">
            <a:spLocks/>
          </p:cNvSpPr>
          <p:nvPr/>
        </p:nvSpPr>
        <p:spPr>
          <a:xfrm>
            <a:off x="10732631" y="507567"/>
            <a:ext cx="1154151" cy="109078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3</a:t>
            </a:fld>
            <a:endParaRPr lang="en-US" dirty="0"/>
          </a:p>
        </p:txBody>
      </p:sp>
      <p:sp>
        <p:nvSpPr>
          <p:cNvPr id="2" name="Title 1"/>
          <p:cNvSpPr>
            <a:spLocks noGrp="1"/>
          </p:cNvSpPr>
          <p:nvPr>
            <p:ph type="title" idx="4294967295"/>
          </p:nvPr>
        </p:nvSpPr>
        <p:spPr>
          <a:xfrm>
            <a:off x="683497" y="507568"/>
            <a:ext cx="9613861" cy="1080938"/>
          </a:xfrm>
        </p:spPr>
        <p:txBody>
          <a:bodyPr/>
          <a:lstStyle/>
          <a:p>
            <a:r>
              <a:rPr lang="tr-TR" dirty="0" smtClean="0"/>
              <a:t>Giriş</a:t>
            </a:r>
            <a:endParaRPr lang="tr-TR" dirty="0"/>
          </a:p>
        </p:txBody>
      </p:sp>
      <p:sp>
        <p:nvSpPr>
          <p:cNvPr id="6" name="Right Arrow 5">
            <a:hlinkClick r:id="" action="ppaction://hlinkshowjump?jump=nextslide"/>
          </p:cNvPr>
          <p:cNvSpPr/>
          <p:nvPr/>
        </p:nvSpPr>
        <p:spPr>
          <a:xfrm>
            <a:off x="10930618" y="805721"/>
            <a:ext cx="978408" cy="4846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1" name="Rectangle 10"/>
          <p:cNvSpPr/>
          <p:nvPr/>
        </p:nvSpPr>
        <p:spPr>
          <a:xfrm>
            <a:off x="-1" y="2423086"/>
            <a:ext cx="8586216" cy="4434915"/>
          </a:xfrm>
          <a:prstGeom prst="rect">
            <a:avLst/>
          </a:prstGeom>
          <a:solidFill>
            <a:srgbClr val="E5E6DA"/>
          </a:solidFill>
          <a:ln w="12700" cap="flat" cmpd="sng" algn="ctr">
            <a:noFill/>
            <a:prstDash val="solid"/>
            <a:miter lim="800000"/>
          </a:ln>
          <a:effectLst>
            <a:innerShdw blurRad="114300">
              <a:prstClr val="black"/>
            </a:innerShdw>
          </a:effectLst>
        </p:spPr>
        <p:txBody>
          <a:bodyPr rtlCol="0" anchor="ctr"/>
          <a:lstStyle/>
          <a:p>
            <a:pPr lvl="0" algn="just" defTabSz="914400"/>
            <a:r>
              <a:rPr lang="tr-TR" kern="0" dirty="0">
                <a:solidFill>
                  <a:srgbClr val="3C4743">
                    <a:lumMod val="50000"/>
                  </a:srgbClr>
                </a:solidFill>
                <a:latin typeface="Calibri" panose="020F0502020204030204"/>
              </a:rPr>
              <a:t>	Ders dışı etkinlikler, öğrencilerin bir takım davranışları kazanmaları için </a:t>
            </a:r>
            <a:r>
              <a:rPr lang="tr-TR" kern="0" dirty="0" smtClean="0">
                <a:solidFill>
                  <a:srgbClr val="3C4743">
                    <a:lumMod val="50000"/>
                  </a:srgbClr>
                </a:solidFill>
                <a:latin typeface="Calibri" panose="020F0502020204030204"/>
              </a:rPr>
              <a:t>bir öğrenme </a:t>
            </a:r>
            <a:r>
              <a:rPr lang="tr-TR" kern="0" dirty="0">
                <a:solidFill>
                  <a:srgbClr val="3C4743">
                    <a:lumMod val="50000"/>
                  </a:srgbClr>
                </a:solidFill>
                <a:latin typeface="Calibri" panose="020F0502020204030204"/>
              </a:rPr>
              <a:t>ortamı olarak görülebilir. Ders dışı etkinlikler kapsamında yapılan </a:t>
            </a:r>
            <a:r>
              <a:rPr lang="tr-TR" kern="0" dirty="0" smtClean="0">
                <a:solidFill>
                  <a:srgbClr val="3C4743">
                    <a:lumMod val="50000"/>
                  </a:srgbClr>
                </a:solidFill>
                <a:latin typeface="Calibri" panose="020F0502020204030204"/>
              </a:rPr>
              <a:t>çalışmalar incelendiğinde </a:t>
            </a:r>
            <a:r>
              <a:rPr lang="tr-TR" kern="0" dirty="0">
                <a:solidFill>
                  <a:srgbClr val="3C4743">
                    <a:lumMod val="50000"/>
                  </a:srgbClr>
                </a:solidFill>
                <a:latin typeface="Calibri" panose="020F0502020204030204"/>
              </a:rPr>
              <a:t>müzelerin, botanik bahçelerinin, hayvanat bahçelerinin, akvaryumların</a:t>
            </a:r>
            <a:r>
              <a:rPr lang="tr-TR" kern="0" dirty="0" smtClean="0">
                <a:solidFill>
                  <a:srgbClr val="3C4743">
                    <a:lumMod val="50000"/>
                  </a:srgbClr>
                </a:solidFill>
                <a:latin typeface="Calibri" panose="020F0502020204030204"/>
              </a:rPr>
              <a:t>, bilim-sanat </a:t>
            </a:r>
            <a:r>
              <a:rPr lang="tr-TR" kern="0" dirty="0">
                <a:solidFill>
                  <a:srgbClr val="3C4743">
                    <a:lumMod val="50000"/>
                  </a:srgbClr>
                </a:solidFill>
                <a:latin typeface="Calibri" panose="020F0502020204030204"/>
              </a:rPr>
              <a:t>merkezlerinin, milli parkların, sanayi kuruluşlarının ve </a:t>
            </a:r>
            <a:r>
              <a:rPr lang="tr-TR" kern="0" dirty="0" smtClean="0">
                <a:solidFill>
                  <a:srgbClr val="3C4743">
                    <a:lumMod val="50000"/>
                  </a:srgbClr>
                </a:solidFill>
                <a:latin typeface="Calibri" panose="020F0502020204030204"/>
              </a:rPr>
              <a:t>planetaryumların okul </a:t>
            </a:r>
            <a:r>
              <a:rPr lang="tr-TR" kern="0" dirty="0">
                <a:solidFill>
                  <a:srgbClr val="3C4743">
                    <a:lumMod val="50000"/>
                  </a:srgbClr>
                </a:solidFill>
                <a:latin typeface="Calibri" panose="020F0502020204030204"/>
              </a:rPr>
              <a:t>dışı öğrenme ortamı olarak kullanıldıkları </a:t>
            </a:r>
            <a:r>
              <a:rPr lang="tr-TR" kern="0" dirty="0" smtClean="0">
                <a:solidFill>
                  <a:srgbClr val="3C4743">
                    <a:lumMod val="50000"/>
                  </a:srgbClr>
                </a:solidFill>
                <a:latin typeface="Calibri" panose="020F0502020204030204"/>
              </a:rPr>
              <a:t>görülmektedir.</a:t>
            </a:r>
            <a:endParaRPr lang="tr-TR" kern="0" dirty="0">
              <a:solidFill>
                <a:srgbClr val="3C4743">
                  <a:lumMod val="50000"/>
                </a:srgbClr>
              </a:solidFill>
              <a:latin typeface="Calibri" panose="020F0502020204030204"/>
            </a:endParaRPr>
          </a:p>
          <a:p>
            <a:pPr lvl="0" algn="just" defTabSz="914400"/>
            <a:endParaRPr lang="tr-TR" kern="0" dirty="0">
              <a:solidFill>
                <a:srgbClr val="3C4743">
                  <a:lumMod val="50000"/>
                </a:srgbClr>
              </a:solidFill>
              <a:latin typeface="Calibri" panose="020F0502020204030204"/>
            </a:endParaRPr>
          </a:p>
          <a:p>
            <a:pPr lvl="0" algn="just" defTabSz="914400"/>
            <a:r>
              <a:rPr lang="tr-TR" kern="0" dirty="0" smtClean="0">
                <a:solidFill>
                  <a:srgbClr val="3C4743">
                    <a:lumMod val="50000"/>
                  </a:srgbClr>
                </a:solidFill>
                <a:latin typeface="Calibri" panose="020F0502020204030204"/>
              </a:rPr>
              <a:t>	Son </a:t>
            </a:r>
            <a:r>
              <a:rPr lang="tr-TR" kern="0" dirty="0">
                <a:solidFill>
                  <a:srgbClr val="3C4743">
                    <a:lumMod val="50000"/>
                  </a:srgbClr>
                </a:solidFill>
                <a:latin typeface="Calibri" panose="020F0502020204030204"/>
              </a:rPr>
              <a:t>yıllarda yapılan </a:t>
            </a:r>
            <a:r>
              <a:rPr lang="tr-TR" kern="0" dirty="0" smtClean="0">
                <a:solidFill>
                  <a:srgbClr val="3C4743">
                    <a:lumMod val="50000"/>
                  </a:srgbClr>
                </a:solidFill>
                <a:latin typeface="Calibri" panose="020F0502020204030204"/>
              </a:rPr>
              <a:t>çalışmalara bakıldığında</a:t>
            </a:r>
            <a:r>
              <a:rPr lang="tr-TR" kern="0" dirty="0">
                <a:solidFill>
                  <a:srgbClr val="3C4743">
                    <a:lumMod val="50000"/>
                  </a:srgbClr>
                </a:solidFill>
                <a:latin typeface="Calibri" panose="020F0502020204030204"/>
              </a:rPr>
              <a:t>, bu öğrenme ortamlarında yürütülen çalışmalardan bir tanesi </a:t>
            </a:r>
            <a:r>
              <a:rPr lang="tr-TR" kern="0" dirty="0" smtClean="0">
                <a:solidFill>
                  <a:srgbClr val="3C4743">
                    <a:lumMod val="50000"/>
                  </a:srgbClr>
                </a:solidFill>
                <a:latin typeface="Calibri" panose="020F0502020204030204"/>
              </a:rPr>
              <a:t>de “</a:t>
            </a:r>
            <a:r>
              <a:rPr lang="tr-TR" kern="0" dirty="0">
                <a:solidFill>
                  <a:srgbClr val="3C4743">
                    <a:lumMod val="50000"/>
                  </a:srgbClr>
                </a:solidFill>
                <a:latin typeface="Calibri" panose="020F0502020204030204"/>
              </a:rPr>
              <a:t>Okul Bahçesi Programları (OBP)” olarak göze çarpmaktadır. OBP, “kökeni </a:t>
            </a:r>
            <a:r>
              <a:rPr lang="tr-TR" kern="0" dirty="0" smtClean="0">
                <a:solidFill>
                  <a:srgbClr val="3C4743">
                    <a:lumMod val="50000"/>
                  </a:srgbClr>
                </a:solidFill>
                <a:latin typeface="Calibri" panose="020F0502020204030204"/>
              </a:rPr>
              <a:t>bahçe temelli </a:t>
            </a:r>
            <a:r>
              <a:rPr lang="tr-TR" kern="0" dirty="0">
                <a:solidFill>
                  <a:srgbClr val="3C4743">
                    <a:lumMod val="50000"/>
                  </a:srgbClr>
                </a:solidFill>
                <a:latin typeface="Calibri" panose="020F0502020204030204"/>
              </a:rPr>
              <a:t>öğrenmeye dayanan, öğrencilerin kendilerinin tasarlayarak oluşturduğu, </a:t>
            </a:r>
            <a:r>
              <a:rPr lang="tr-TR" kern="0" dirty="0" smtClean="0">
                <a:solidFill>
                  <a:srgbClr val="3C4743">
                    <a:lumMod val="50000"/>
                  </a:srgbClr>
                </a:solidFill>
                <a:latin typeface="Calibri" panose="020F0502020204030204"/>
              </a:rPr>
              <a:t>okul sahası </a:t>
            </a:r>
            <a:r>
              <a:rPr lang="tr-TR" kern="0" dirty="0">
                <a:solidFill>
                  <a:srgbClr val="3C4743">
                    <a:lumMod val="50000"/>
                  </a:srgbClr>
                </a:solidFill>
                <a:latin typeface="Calibri" panose="020F0502020204030204"/>
              </a:rPr>
              <a:t>içerisinde yer alan ve üzerinde çeşitli ürünlerin yetiştirildiği planlı ve </a:t>
            </a:r>
            <a:r>
              <a:rPr lang="tr-TR" kern="0" dirty="0" smtClean="0">
                <a:solidFill>
                  <a:srgbClr val="3C4743">
                    <a:lumMod val="50000"/>
                  </a:srgbClr>
                </a:solidFill>
                <a:latin typeface="Calibri" panose="020F0502020204030204"/>
              </a:rPr>
              <a:t>programlı bahçe </a:t>
            </a:r>
            <a:r>
              <a:rPr lang="tr-TR" kern="0" dirty="0">
                <a:solidFill>
                  <a:srgbClr val="3C4743">
                    <a:lumMod val="50000"/>
                  </a:srgbClr>
                </a:solidFill>
                <a:latin typeface="Calibri" panose="020F0502020204030204"/>
              </a:rPr>
              <a:t>tarımı faaliyetleri” (Miller, 2005 s.49) şeklinde tanımlanabilir. </a:t>
            </a:r>
            <a:r>
              <a:rPr lang="tr-TR" kern="0" dirty="0" smtClean="0">
                <a:solidFill>
                  <a:srgbClr val="3C4743">
                    <a:lumMod val="50000"/>
                  </a:srgbClr>
                </a:solidFill>
                <a:latin typeface="Calibri" panose="020F0502020204030204"/>
              </a:rPr>
              <a:t>OBP’nin fiziksel </a:t>
            </a:r>
            <a:r>
              <a:rPr lang="tr-TR" kern="0" dirty="0">
                <a:solidFill>
                  <a:srgbClr val="3C4743">
                    <a:lumMod val="50000"/>
                  </a:srgbClr>
                </a:solidFill>
                <a:latin typeface="Calibri" panose="020F0502020204030204"/>
              </a:rPr>
              <a:t>sağlık, akıl sağlığı, sosyal sağlık ve ruh sağlığı açısından oldukça önemli </a:t>
            </a:r>
            <a:r>
              <a:rPr lang="tr-TR" kern="0" dirty="0" smtClean="0">
                <a:solidFill>
                  <a:srgbClr val="3C4743">
                    <a:lumMod val="50000"/>
                  </a:srgbClr>
                </a:solidFill>
                <a:latin typeface="Calibri" panose="020F0502020204030204"/>
              </a:rPr>
              <a:t>bir konuma </a:t>
            </a:r>
            <a:r>
              <a:rPr lang="tr-TR" kern="0" dirty="0">
                <a:solidFill>
                  <a:srgbClr val="3C4743">
                    <a:lumMod val="50000"/>
                  </a:srgbClr>
                </a:solidFill>
                <a:latin typeface="Calibri" panose="020F0502020204030204"/>
              </a:rPr>
              <a:t>sahip olduğu birçok araştırma tarafından dile getirilmektedir</a:t>
            </a:r>
            <a:r>
              <a:rPr lang="tr-TR" kern="0" dirty="0" smtClean="0">
                <a:solidFill>
                  <a:srgbClr val="3C4743">
                    <a:lumMod val="50000"/>
                  </a:srgbClr>
                </a:solidFill>
                <a:latin typeface="Calibri" panose="020F0502020204030204"/>
              </a:rPr>
              <a:t>.</a:t>
            </a:r>
            <a:endParaRPr kumimoji="0" sz="1800" b="0" i="0" u="none" strike="noStrike" kern="0" cap="none" spc="0" normalizeH="0" baseline="0" noProof="0" dirty="0" smtClean="0">
              <a:ln>
                <a:noFill/>
              </a:ln>
              <a:solidFill>
                <a:srgbClr val="3C4743">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5357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6" y="2619400"/>
            <a:ext cx="4986300" cy="3324200"/>
          </a:xfrm>
          <a:prstGeom prst="rect">
            <a:avLst/>
          </a:prstGeom>
        </p:spPr>
      </p:pic>
      <p:sp>
        <p:nvSpPr>
          <p:cNvPr id="20" name="Rectangle 19"/>
          <p:cNvSpPr/>
          <p:nvPr/>
        </p:nvSpPr>
        <p:spPr>
          <a:xfrm>
            <a:off x="4526280" y="1927220"/>
            <a:ext cx="7360502" cy="4511608"/>
          </a:xfrm>
          <a:prstGeom prst="rect">
            <a:avLst/>
          </a:prstGeom>
          <a:solidFill>
            <a:srgbClr val="E5E6DA"/>
          </a:solidFill>
          <a:ln w="12700" cap="flat" cmpd="sng" algn="ctr">
            <a:noFill/>
            <a:prstDash val="solid"/>
            <a:miter lim="800000"/>
          </a:ln>
          <a:effectLst>
            <a:innerShdw blurRad="114300">
              <a:prstClr val="black"/>
            </a:innerShdw>
          </a:effectLst>
        </p:spPr>
        <p:txBody>
          <a:bodyPr rtlCol="0" anchor="ctr"/>
          <a:lstStyle/>
          <a:p>
            <a:pPr lvl="0" algn="just" defTabSz="914400"/>
            <a:r>
              <a:rPr lang="tr-TR" kern="0" dirty="0">
                <a:solidFill>
                  <a:srgbClr val="3C4743">
                    <a:lumMod val="50000"/>
                  </a:srgbClr>
                </a:solidFill>
                <a:latin typeface="Calibri" panose="020F0502020204030204"/>
              </a:rPr>
              <a:t>	Ders dışı etkinlik çalışmalarının yürütüldüğü sınıf ya da okul dışı </a:t>
            </a:r>
            <a:r>
              <a:rPr lang="tr-TR" kern="0" dirty="0" smtClean="0">
                <a:solidFill>
                  <a:srgbClr val="3C4743">
                    <a:lumMod val="50000"/>
                  </a:srgbClr>
                </a:solidFill>
                <a:latin typeface="Calibri" panose="020F0502020204030204"/>
              </a:rPr>
              <a:t>öğrenme ortamları </a:t>
            </a:r>
            <a:r>
              <a:rPr lang="tr-TR" kern="0" dirty="0">
                <a:solidFill>
                  <a:srgbClr val="3C4743">
                    <a:lumMod val="50000"/>
                  </a:srgbClr>
                </a:solidFill>
                <a:latin typeface="Calibri" panose="020F0502020204030204"/>
              </a:rPr>
              <a:t>ile okul bahçesi programları karşılaştırıldığında, amaç ve uygulama </a:t>
            </a:r>
            <a:r>
              <a:rPr lang="tr-TR" kern="0" dirty="0" smtClean="0">
                <a:solidFill>
                  <a:srgbClr val="3C4743">
                    <a:lumMod val="50000"/>
                  </a:srgbClr>
                </a:solidFill>
                <a:latin typeface="Calibri" panose="020F0502020204030204"/>
              </a:rPr>
              <a:t>yönünden benzerlikler </a:t>
            </a:r>
            <a:r>
              <a:rPr lang="tr-TR" kern="0" dirty="0">
                <a:solidFill>
                  <a:srgbClr val="3C4743">
                    <a:lumMod val="50000"/>
                  </a:srgbClr>
                </a:solidFill>
                <a:latin typeface="Calibri" panose="020F0502020204030204"/>
              </a:rPr>
              <a:t>olduğu görülmektedir. Özellikle sınıf içi uygulamaları </a:t>
            </a:r>
            <a:r>
              <a:rPr lang="tr-TR" kern="0" dirty="0" smtClean="0">
                <a:solidFill>
                  <a:srgbClr val="3C4743">
                    <a:lumMod val="50000"/>
                  </a:srgbClr>
                </a:solidFill>
                <a:latin typeface="Calibri" panose="020F0502020204030204"/>
              </a:rPr>
              <a:t>destekleyen bir </a:t>
            </a:r>
            <a:r>
              <a:rPr lang="tr-TR" kern="0" dirty="0">
                <a:solidFill>
                  <a:srgbClr val="3C4743">
                    <a:lumMod val="50000"/>
                  </a:srgbClr>
                </a:solidFill>
                <a:latin typeface="Calibri" panose="020F0502020204030204"/>
              </a:rPr>
              <a:t>çalışma ortamı olarak düşünüldüğünde, okul bahçesi uygulamalarının teori </a:t>
            </a:r>
            <a:r>
              <a:rPr lang="tr-TR" kern="0" dirty="0" smtClean="0">
                <a:solidFill>
                  <a:srgbClr val="3C4743">
                    <a:lumMod val="50000"/>
                  </a:srgbClr>
                </a:solidFill>
                <a:latin typeface="Calibri" panose="020F0502020204030204"/>
              </a:rPr>
              <a:t>ile uygulama </a:t>
            </a:r>
            <a:r>
              <a:rPr lang="tr-TR" kern="0" dirty="0">
                <a:solidFill>
                  <a:srgbClr val="3C4743">
                    <a:lumMod val="50000"/>
                  </a:srgbClr>
                </a:solidFill>
                <a:latin typeface="Calibri" panose="020F0502020204030204"/>
              </a:rPr>
              <a:t>arasında önemli bir geçiş noktası olduğu görülmektedir. </a:t>
            </a:r>
            <a:endParaRPr lang="tr-TR" kern="0" dirty="0" smtClean="0">
              <a:solidFill>
                <a:srgbClr val="3C4743">
                  <a:lumMod val="50000"/>
                </a:srgbClr>
              </a:solidFill>
              <a:latin typeface="Calibri" panose="020F0502020204030204"/>
            </a:endParaRPr>
          </a:p>
          <a:p>
            <a:pPr lvl="0" algn="just" defTabSz="914400"/>
            <a:endParaRPr lang="tr-TR" kern="0" dirty="0">
              <a:solidFill>
                <a:srgbClr val="3C4743">
                  <a:lumMod val="50000"/>
                </a:srgbClr>
              </a:solidFill>
              <a:latin typeface="Calibri" panose="020F0502020204030204"/>
            </a:endParaRPr>
          </a:p>
          <a:p>
            <a:pPr lvl="0" algn="just" defTabSz="914400"/>
            <a:r>
              <a:rPr lang="tr-TR" kern="0" dirty="0" smtClean="0">
                <a:solidFill>
                  <a:srgbClr val="3C4743">
                    <a:lumMod val="50000"/>
                  </a:srgbClr>
                </a:solidFill>
                <a:latin typeface="Calibri" panose="020F0502020204030204"/>
              </a:rPr>
              <a:t>	Ders </a:t>
            </a:r>
            <a:r>
              <a:rPr lang="tr-TR" kern="0" dirty="0">
                <a:solidFill>
                  <a:srgbClr val="3C4743">
                    <a:lumMod val="50000"/>
                  </a:srgbClr>
                </a:solidFill>
                <a:latin typeface="Calibri" panose="020F0502020204030204"/>
              </a:rPr>
              <a:t>dışı </a:t>
            </a:r>
            <a:r>
              <a:rPr lang="tr-TR" kern="0" dirty="0" smtClean="0">
                <a:solidFill>
                  <a:srgbClr val="3C4743">
                    <a:lumMod val="50000"/>
                  </a:srgbClr>
                </a:solidFill>
                <a:latin typeface="Calibri" panose="020F0502020204030204"/>
              </a:rPr>
              <a:t>etkinlikler kapsamında </a:t>
            </a:r>
            <a:r>
              <a:rPr lang="tr-TR" kern="0" dirty="0">
                <a:solidFill>
                  <a:srgbClr val="3C4743">
                    <a:lumMod val="50000"/>
                  </a:srgbClr>
                </a:solidFill>
                <a:latin typeface="Calibri" panose="020F0502020204030204"/>
              </a:rPr>
              <a:t>gerçekleştirilecek bir okul bahçesi uygulamasının, </a:t>
            </a:r>
            <a:r>
              <a:rPr lang="tr-TR" kern="0" dirty="0" smtClean="0">
                <a:solidFill>
                  <a:srgbClr val="3C4743">
                    <a:lumMod val="50000"/>
                  </a:srgbClr>
                </a:solidFill>
                <a:latin typeface="Calibri" panose="020F0502020204030204"/>
              </a:rPr>
              <a:t>öğrencilerin günlük </a:t>
            </a:r>
            <a:r>
              <a:rPr lang="tr-TR" kern="0" dirty="0">
                <a:solidFill>
                  <a:srgbClr val="3C4743">
                    <a:lumMod val="50000"/>
                  </a:srgbClr>
                </a:solidFill>
                <a:latin typeface="Calibri" panose="020F0502020204030204"/>
              </a:rPr>
              <a:t>yaşamlarında sahip olduğu değerleri öğrenme ortamına aktarabileceği </a:t>
            </a:r>
            <a:r>
              <a:rPr lang="tr-TR" kern="0" dirty="0" smtClean="0">
                <a:solidFill>
                  <a:srgbClr val="3C4743">
                    <a:lumMod val="50000"/>
                  </a:srgbClr>
                </a:solidFill>
                <a:latin typeface="Calibri" panose="020F0502020204030204"/>
              </a:rPr>
              <a:t>ve öğrencilerin </a:t>
            </a:r>
            <a:r>
              <a:rPr lang="tr-TR" kern="0" dirty="0">
                <a:solidFill>
                  <a:srgbClr val="3C4743">
                    <a:lumMod val="50000"/>
                  </a:srgbClr>
                </a:solidFill>
                <a:latin typeface="Calibri" panose="020F0502020204030204"/>
              </a:rPr>
              <a:t>anlamlı öğrenmeyi gerçekleştirebileceği en uygun çalışmalardan </a:t>
            </a:r>
            <a:r>
              <a:rPr lang="tr-TR" kern="0" dirty="0" smtClean="0">
                <a:solidFill>
                  <a:srgbClr val="3C4743">
                    <a:lumMod val="50000"/>
                  </a:srgbClr>
                </a:solidFill>
                <a:latin typeface="Calibri" panose="020F0502020204030204"/>
              </a:rPr>
              <a:t>biri olduğu </a:t>
            </a:r>
            <a:r>
              <a:rPr lang="tr-TR" kern="0" dirty="0">
                <a:solidFill>
                  <a:srgbClr val="3C4743">
                    <a:lumMod val="50000"/>
                  </a:srgbClr>
                </a:solidFill>
                <a:latin typeface="Calibri" panose="020F0502020204030204"/>
              </a:rPr>
              <a:t>düşünülmektedir. Bu kapsamda, yapılan bu çalışmada, ülkemizde </a:t>
            </a:r>
            <a:r>
              <a:rPr lang="tr-TR" kern="0" dirty="0" smtClean="0">
                <a:solidFill>
                  <a:srgbClr val="3C4743">
                    <a:lumMod val="50000"/>
                  </a:srgbClr>
                </a:solidFill>
                <a:latin typeface="Calibri" panose="020F0502020204030204"/>
              </a:rPr>
              <a:t>henüz uygulaması </a:t>
            </a:r>
            <a:r>
              <a:rPr lang="tr-TR" kern="0" dirty="0">
                <a:solidFill>
                  <a:srgbClr val="3C4743">
                    <a:lumMod val="50000"/>
                  </a:srgbClr>
                </a:solidFill>
                <a:latin typeface="Calibri" panose="020F0502020204030204"/>
              </a:rPr>
              <a:t>yeni olan ve içeriği tamamen öğretmenin insiyatifine bırakılmış </a:t>
            </a:r>
            <a:r>
              <a:rPr lang="tr-TR" kern="0" dirty="0" smtClean="0">
                <a:solidFill>
                  <a:srgbClr val="3C4743">
                    <a:lumMod val="50000"/>
                  </a:srgbClr>
                </a:solidFill>
                <a:latin typeface="Calibri" panose="020F0502020204030204"/>
              </a:rPr>
              <a:t>olan Serbest </a:t>
            </a:r>
            <a:r>
              <a:rPr lang="tr-TR" kern="0" dirty="0">
                <a:solidFill>
                  <a:srgbClr val="3C4743">
                    <a:lumMod val="50000"/>
                  </a:srgbClr>
                </a:solidFill>
                <a:latin typeface="Calibri" panose="020F0502020204030204"/>
              </a:rPr>
              <a:t>Etkinlik Çalışmaları Dersi (SEÇD) için geliştirilen Okul Bahçesi </a:t>
            </a:r>
            <a:r>
              <a:rPr lang="tr-TR" kern="0" dirty="0" smtClean="0">
                <a:solidFill>
                  <a:srgbClr val="3C4743">
                    <a:lumMod val="50000"/>
                  </a:srgbClr>
                </a:solidFill>
                <a:latin typeface="Calibri" panose="020F0502020204030204"/>
              </a:rPr>
              <a:t>Programı (</a:t>
            </a:r>
            <a:r>
              <a:rPr lang="tr-TR" kern="0" dirty="0">
                <a:solidFill>
                  <a:srgbClr val="3C4743">
                    <a:lumMod val="50000"/>
                  </a:srgbClr>
                </a:solidFill>
                <a:latin typeface="Calibri" panose="020F0502020204030204"/>
              </a:rPr>
              <a:t>OBP)’nın teorik tanıtımı yapılmıştır</a:t>
            </a:r>
            <a:r>
              <a:rPr kumimoji="0" lang="tr-TR" sz="1800" b="0" i="0" u="none" strike="noStrike" kern="0" cap="none" spc="0" normalizeH="0" baseline="0" noProof="0" dirty="0" smtClean="0">
                <a:ln>
                  <a:noFill/>
                </a:ln>
                <a:solidFill>
                  <a:srgbClr val="3C4743">
                    <a:lumMod val="50000"/>
                  </a:srgbClr>
                </a:solidFill>
                <a:effectLst/>
                <a:uLnTx/>
                <a:uFillTx/>
                <a:latin typeface="Calibri" panose="020F0502020204030204"/>
                <a:ea typeface="+mn-ea"/>
                <a:cs typeface="+mn-cs"/>
              </a:rPr>
              <a:t>	</a:t>
            </a:r>
            <a:endParaRPr kumimoji="0" sz="1800" b="0" i="0" u="none" strike="noStrike" kern="0" cap="none" spc="0" normalizeH="0" baseline="0" noProof="0" dirty="0" smtClean="0">
              <a:ln>
                <a:noFill/>
              </a:ln>
              <a:solidFill>
                <a:srgbClr val="3C4743">
                  <a:lumMod val="50000"/>
                </a:srgbClr>
              </a:solidFill>
              <a:effectLst/>
              <a:uLnTx/>
              <a:uFillTx/>
              <a:latin typeface="Calibri" panose="020F0502020204030204"/>
              <a:ea typeface="+mn-ea"/>
              <a:cs typeface="+mn-cs"/>
            </a:endParaRPr>
          </a:p>
        </p:txBody>
      </p:sp>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7" y="1724580"/>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9002" y="1725574"/>
            <a:ext cx="1602997" cy="144270"/>
          </a:xfrm>
          <a:prstGeom prst="rect">
            <a:avLst/>
          </a:prstGeom>
        </p:spPr>
      </p:pic>
      <p:sp>
        <p:nvSpPr>
          <p:cNvPr id="9" name="Rectangle 8"/>
          <p:cNvSpPr/>
          <p:nvPr/>
        </p:nvSpPr>
        <p:spPr bwMode="ltGray">
          <a:xfrm>
            <a:off x="3176" y="36394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9003" y="36394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Slide Number Placeholder 5"/>
          <p:cNvSpPr txBox="1">
            <a:spLocks/>
          </p:cNvSpPr>
          <p:nvPr/>
        </p:nvSpPr>
        <p:spPr>
          <a:xfrm>
            <a:off x="10732631" y="507567"/>
            <a:ext cx="1154151" cy="109078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4</a:t>
            </a:fld>
            <a:endParaRPr lang="en-US" dirty="0"/>
          </a:p>
        </p:txBody>
      </p:sp>
      <p:sp>
        <p:nvSpPr>
          <p:cNvPr id="2" name="Title 1"/>
          <p:cNvSpPr>
            <a:spLocks noGrp="1"/>
          </p:cNvSpPr>
          <p:nvPr>
            <p:ph type="title" idx="4294967295"/>
          </p:nvPr>
        </p:nvSpPr>
        <p:spPr>
          <a:xfrm>
            <a:off x="683497" y="507568"/>
            <a:ext cx="9613861" cy="1080938"/>
          </a:xfrm>
        </p:spPr>
        <p:txBody>
          <a:bodyPr/>
          <a:lstStyle/>
          <a:p>
            <a:r>
              <a:rPr lang="tr-TR" dirty="0" smtClean="0"/>
              <a:t>Giriş</a:t>
            </a:r>
            <a:endParaRPr lang="tr-TR" dirty="0"/>
          </a:p>
        </p:txBody>
      </p:sp>
      <p:sp>
        <p:nvSpPr>
          <p:cNvPr id="6" name="Right Arrow 5">
            <a:hlinkClick r:id="" action="ppaction://hlinkshowjump?jump=nextslide"/>
          </p:cNvPr>
          <p:cNvSpPr/>
          <p:nvPr/>
        </p:nvSpPr>
        <p:spPr>
          <a:xfrm>
            <a:off x="10930618" y="805721"/>
            <a:ext cx="978408" cy="4846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824357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2" fill="hold" grpId="0" nodeType="afterEffect">
                                  <p:stCondLst>
                                    <p:cond delay="1000"/>
                                  </p:stCondLst>
                                  <p:childTnLst>
                                    <p:set>
                                      <p:cBhvr>
                                        <p:cTn id="10" dur="1" fill="hold">
                                          <p:stCondLst>
                                            <p:cond delay="0"/>
                                          </p:stCondLst>
                                        </p:cTn>
                                        <p:tgtEl>
                                          <p:spTgt spid="20"/>
                                        </p:tgtEl>
                                        <p:attrNameLst>
                                          <p:attrName>style.visibility</p:attrName>
                                        </p:attrNameLst>
                                      </p:cBhvr>
                                      <p:to>
                                        <p:strVal val="visible"/>
                                      </p:to>
                                    </p:set>
                                    <p:animEffect transition="in" filter="wipe(right)">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3928"/>
            <a:ext cx="12188825" cy="6854072"/>
          </a:xfrm>
          <a:prstGeom prst="rect">
            <a:avLst/>
          </a:prstGeom>
        </p:spPr>
      </p:pic>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7" y="1724580"/>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9002" y="1725574"/>
            <a:ext cx="1602997" cy="144270"/>
          </a:xfrm>
          <a:prstGeom prst="rect">
            <a:avLst/>
          </a:prstGeom>
        </p:spPr>
      </p:pic>
      <p:sp>
        <p:nvSpPr>
          <p:cNvPr id="9" name="Rectangle 8"/>
          <p:cNvSpPr/>
          <p:nvPr/>
        </p:nvSpPr>
        <p:spPr bwMode="ltGray">
          <a:xfrm>
            <a:off x="3176" y="36394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9003" y="36394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Slide Number Placeholder 5"/>
          <p:cNvSpPr txBox="1">
            <a:spLocks/>
          </p:cNvSpPr>
          <p:nvPr/>
        </p:nvSpPr>
        <p:spPr>
          <a:xfrm>
            <a:off x="10732631" y="507567"/>
            <a:ext cx="1154151" cy="109078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8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 name="Title 1"/>
          <p:cNvSpPr>
            <a:spLocks noGrp="1"/>
          </p:cNvSpPr>
          <p:nvPr>
            <p:ph type="title" idx="4294967295"/>
          </p:nvPr>
        </p:nvSpPr>
        <p:spPr>
          <a:xfrm>
            <a:off x="683497" y="507568"/>
            <a:ext cx="9613861" cy="1080938"/>
          </a:xfrm>
        </p:spPr>
        <p:txBody>
          <a:bodyPr/>
          <a:lstStyle/>
          <a:p>
            <a:r>
              <a:rPr lang="tr-TR" dirty="0"/>
              <a:t>Okul Bahçesi Programı (OBP)</a:t>
            </a:r>
          </a:p>
        </p:txBody>
      </p:sp>
      <p:sp>
        <p:nvSpPr>
          <p:cNvPr id="6" name="Right Arrow 5">
            <a:hlinkClick r:id="" action="ppaction://hlinkshowjump?jump=nextslide"/>
          </p:cNvPr>
          <p:cNvSpPr/>
          <p:nvPr/>
        </p:nvSpPr>
        <p:spPr>
          <a:xfrm>
            <a:off x="10930618" y="805721"/>
            <a:ext cx="978408" cy="4846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4" name="Oval 13"/>
          <p:cNvSpPr/>
          <p:nvPr/>
        </p:nvSpPr>
        <p:spPr>
          <a:xfrm>
            <a:off x="5664554" y="2045744"/>
            <a:ext cx="731520" cy="7315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3000" b="0" i="0" u="none" strike="noStrike" kern="1200" cap="none" spc="0" normalizeH="0" baseline="0" noProof="0" dirty="0" smtClean="0">
                <a:ln>
                  <a:noFill/>
                </a:ln>
                <a:solidFill>
                  <a:prstClr val="white"/>
                </a:solidFill>
                <a:effectLst/>
                <a:uLnTx/>
                <a:uFillTx/>
                <a:latin typeface="Trebuchet MS" panose="020B0603020202020204"/>
                <a:ea typeface="+mn-ea"/>
                <a:cs typeface="+mn-cs"/>
              </a:rPr>
              <a:t>O</a:t>
            </a:r>
            <a:endParaRPr kumimoji="0" lang="en-US" sz="30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5" name="Oval 14"/>
          <p:cNvSpPr/>
          <p:nvPr/>
        </p:nvSpPr>
        <p:spPr>
          <a:xfrm>
            <a:off x="5664554" y="2961135"/>
            <a:ext cx="731520" cy="731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3000" b="0" i="0" u="none" strike="noStrike" kern="1200" cap="none" spc="0" normalizeH="0" baseline="0" noProof="0" dirty="0" smtClean="0">
                <a:ln>
                  <a:noFill/>
                </a:ln>
                <a:solidFill>
                  <a:prstClr val="white"/>
                </a:solidFill>
                <a:effectLst/>
                <a:uLnTx/>
                <a:uFillTx/>
                <a:latin typeface="Trebuchet MS" panose="020B0603020202020204"/>
                <a:ea typeface="+mn-ea"/>
                <a:cs typeface="+mn-cs"/>
              </a:rPr>
              <a:t>B</a:t>
            </a:r>
            <a:endParaRPr kumimoji="0" lang="en-US" sz="30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6" name="Oval 15"/>
          <p:cNvSpPr/>
          <p:nvPr/>
        </p:nvSpPr>
        <p:spPr>
          <a:xfrm>
            <a:off x="5664554" y="3876526"/>
            <a:ext cx="731520" cy="7315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3000" b="0" i="0" u="none" strike="noStrike" kern="1200" cap="none" spc="0" normalizeH="0" baseline="0" noProof="0" dirty="0" smtClean="0">
                <a:ln>
                  <a:noFill/>
                </a:ln>
                <a:solidFill>
                  <a:prstClr val="white"/>
                </a:solidFill>
                <a:effectLst/>
                <a:uLnTx/>
                <a:uFillTx/>
                <a:latin typeface="Trebuchet MS" panose="020B0603020202020204"/>
                <a:ea typeface="+mn-ea"/>
                <a:cs typeface="+mn-cs"/>
              </a:rPr>
              <a:t>P</a:t>
            </a:r>
            <a:endParaRPr kumimoji="0" lang="en-US" sz="30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0" name="Rectangle 19"/>
          <p:cNvSpPr/>
          <p:nvPr/>
        </p:nvSpPr>
        <p:spPr>
          <a:xfrm>
            <a:off x="104150" y="1787795"/>
            <a:ext cx="5459429" cy="5014548"/>
          </a:xfrm>
          <a:prstGeom prst="rect">
            <a:avLst/>
          </a:prstGeom>
          <a:solidFill>
            <a:srgbClr val="E5E6DA"/>
          </a:solidFill>
          <a:ln w="12700" cap="flat" cmpd="sng" algn="ctr">
            <a:noFill/>
            <a:prstDash val="solid"/>
            <a:miter lim="800000"/>
          </a:ln>
          <a:effectLst>
            <a:innerShdw blurRad="114300">
              <a:prstClr val="black"/>
            </a:innerShdw>
          </a:effectLst>
        </p:spPr>
        <p:txBody>
          <a:bodyPr rtlCol="0" anchor="ctr"/>
          <a:lstStyle/>
          <a:p>
            <a:pPr lvl="0" algn="just" defTabSz="914400"/>
            <a:r>
              <a:rPr kumimoji="0" lang="tr-TR" sz="1800" b="0" i="0" u="none" strike="noStrike" kern="0" cap="none" spc="0" normalizeH="0" baseline="0" noProof="0" dirty="0">
                <a:ln>
                  <a:noFill/>
                </a:ln>
                <a:solidFill>
                  <a:srgbClr val="3C4743">
                    <a:lumMod val="50000"/>
                  </a:srgbClr>
                </a:solidFill>
                <a:effectLst/>
                <a:uLnTx/>
                <a:uFillTx/>
                <a:latin typeface="Calibri" panose="020F0502020204030204"/>
                <a:ea typeface="+mn-ea"/>
                <a:cs typeface="+mn-cs"/>
              </a:rPr>
              <a:t>	</a:t>
            </a:r>
            <a:r>
              <a:rPr lang="tr-TR" kern="0" dirty="0">
                <a:solidFill>
                  <a:srgbClr val="3C4743">
                    <a:lumMod val="50000"/>
                  </a:srgbClr>
                </a:solidFill>
                <a:latin typeface="Calibri" panose="020F0502020204030204"/>
              </a:rPr>
              <a:t>İlköğretim 1. kademe için geliştirilen OBP, SEÇD için oluşturulmuş </a:t>
            </a:r>
            <a:r>
              <a:rPr lang="tr-TR" kern="0" dirty="0" smtClean="0">
                <a:solidFill>
                  <a:srgbClr val="3C4743">
                    <a:lumMod val="50000"/>
                  </a:srgbClr>
                </a:solidFill>
                <a:latin typeface="Calibri" panose="020F0502020204030204"/>
              </a:rPr>
              <a:t>disiplinler arası </a:t>
            </a:r>
            <a:r>
              <a:rPr lang="tr-TR" kern="0" dirty="0">
                <a:solidFill>
                  <a:srgbClr val="3C4743">
                    <a:lumMod val="50000"/>
                  </a:srgbClr>
                </a:solidFill>
                <a:latin typeface="Calibri" panose="020F0502020204030204"/>
              </a:rPr>
              <a:t>bir program olup, sınıf içi ve sınıf dışı uygulamalardan oluşmaktadır. Bu </a:t>
            </a:r>
            <a:r>
              <a:rPr lang="tr-TR" kern="0" dirty="0" smtClean="0">
                <a:solidFill>
                  <a:srgbClr val="3C4743">
                    <a:lumMod val="50000"/>
                  </a:srgbClr>
                </a:solidFill>
                <a:latin typeface="Calibri" panose="020F0502020204030204"/>
              </a:rPr>
              <a:t>program aracılığıyla </a:t>
            </a:r>
            <a:r>
              <a:rPr lang="tr-TR" kern="0" dirty="0">
                <a:solidFill>
                  <a:srgbClr val="3C4743">
                    <a:lumMod val="50000"/>
                  </a:srgbClr>
                </a:solidFill>
                <a:latin typeface="Calibri" panose="020F0502020204030204"/>
              </a:rPr>
              <a:t>öğrenciler bir yandan okul bahçesinin uygun bir alanında, </a:t>
            </a:r>
            <a:r>
              <a:rPr lang="tr-TR" kern="0" dirty="0" smtClean="0">
                <a:solidFill>
                  <a:srgbClr val="3C4743">
                    <a:lumMod val="50000"/>
                  </a:srgbClr>
                </a:solidFill>
                <a:latin typeface="Calibri" panose="020F0502020204030204"/>
              </a:rPr>
              <a:t>bulundukları çevreye </a:t>
            </a:r>
            <a:r>
              <a:rPr lang="tr-TR" kern="0" dirty="0">
                <a:solidFill>
                  <a:srgbClr val="3C4743">
                    <a:lumMod val="50000"/>
                  </a:srgbClr>
                </a:solidFill>
                <a:latin typeface="Calibri" panose="020F0502020204030204"/>
              </a:rPr>
              <a:t>uygun bitkilerin ekim-dikim ve bakım faaliyetlerini yürütürken, </a:t>
            </a:r>
            <a:r>
              <a:rPr lang="tr-TR" kern="0" dirty="0" smtClean="0">
                <a:solidFill>
                  <a:srgbClr val="3C4743">
                    <a:lumMod val="50000"/>
                  </a:srgbClr>
                </a:solidFill>
                <a:latin typeface="Calibri" panose="020F0502020204030204"/>
              </a:rPr>
              <a:t>bir yandan </a:t>
            </a:r>
            <a:r>
              <a:rPr lang="tr-TR" kern="0" dirty="0">
                <a:solidFill>
                  <a:srgbClr val="3C4743">
                    <a:lumMod val="50000"/>
                  </a:srgbClr>
                </a:solidFill>
                <a:latin typeface="Calibri" panose="020F0502020204030204"/>
              </a:rPr>
              <a:t>da yapmış oldukları çalışmaları fen ve teknoloji dersindeki ilgili </a:t>
            </a:r>
            <a:r>
              <a:rPr lang="tr-TR" kern="0" dirty="0" smtClean="0">
                <a:solidFill>
                  <a:srgbClr val="3C4743">
                    <a:lumMod val="50000"/>
                  </a:srgbClr>
                </a:solidFill>
                <a:latin typeface="Calibri" panose="020F0502020204030204"/>
              </a:rPr>
              <a:t>konularla ilişkilendirmektedirler</a:t>
            </a:r>
            <a:r>
              <a:rPr lang="tr-TR" kern="0" dirty="0">
                <a:solidFill>
                  <a:srgbClr val="3C4743">
                    <a:lumMod val="50000"/>
                  </a:srgbClr>
                </a:solidFill>
                <a:latin typeface="Calibri" panose="020F0502020204030204"/>
              </a:rPr>
              <a:t>. </a:t>
            </a:r>
            <a:endParaRPr lang="tr-TR" kern="0" dirty="0" smtClean="0">
              <a:solidFill>
                <a:srgbClr val="3C4743">
                  <a:lumMod val="50000"/>
                </a:srgbClr>
              </a:solidFill>
              <a:latin typeface="Calibri" panose="020F0502020204030204"/>
            </a:endParaRPr>
          </a:p>
          <a:p>
            <a:pPr lvl="0" algn="just" defTabSz="914400"/>
            <a:endParaRPr lang="tr-TR" kern="0" dirty="0">
              <a:solidFill>
                <a:srgbClr val="3C4743">
                  <a:lumMod val="50000"/>
                </a:srgbClr>
              </a:solidFill>
              <a:latin typeface="Calibri" panose="020F0502020204030204"/>
            </a:endParaRPr>
          </a:p>
          <a:p>
            <a:pPr lvl="0" algn="just" defTabSz="914400"/>
            <a:r>
              <a:rPr lang="tr-TR" kern="0" dirty="0" smtClean="0">
                <a:solidFill>
                  <a:srgbClr val="3C4743">
                    <a:lumMod val="50000"/>
                  </a:srgbClr>
                </a:solidFill>
                <a:latin typeface="Calibri" panose="020F0502020204030204"/>
              </a:rPr>
              <a:t>	Öğrenciler</a:t>
            </a:r>
            <a:r>
              <a:rPr lang="tr-TR" kern="0" dirty="0">
                <a:solidFill>
                  <a:srgbClr val="3C4743">
                    <a:lumMod val="50000"/>
                  </a:srgbClr>
                </a:solidFill>
                <a:latin typeface="Calibri" panose="020F0502020204030204"/>
              </a:rPr>
              <a:t>, okul bahçesinin oluşturulma aşamasından </a:t>
            </a:r>
            <a:r>
              <a:rPr lang="tr-TR" kern="0" dirty="0" smtClean="0">
                <a:solidFill>
                  <a:srgbClr val="3C4743">
                    <a:lumMod val="50000"/>
                  </a:srgbClr>
                </a:solidFill>
                <a:latin typeface="Calibri" panose="020F0502020204030204"/>
              </a:rPr>
              <a:t>ürün elde </a:t>
            </a:r>
            <a:r>
              <a:rPr lang="tr-TR" kern="0" dirty="0">
                <a:solidFill>
                  <a:srgbClr val="3C4743">
                    <a:lumMod val="50000"/>
                  </a:srgbClr>
                </a:solidFill>
                <a:latin typeface="Calibri" panose="020F0502020204030204"/>
              </a:rPr>
              <a:t>edilmesine kadar geçen süreçte yapılan etkinliklere aktif olarak katılabilmektedirler</a:t>
            </a:r>
            <a:r>
              <a:rPr lang="tr-TR" kern="0" dirty="0" smtClean="0">
                <a:solidFill>
                  <a:srgbClr val="3C4743">
                    <a:lumMod val="50000"/>
                  </a:srgbClr>
                </a:solidFill>
                <a:latin typeface="Calibri" panose="020F0502020204030204"/>
              </a:rPr>
              <a:t>. Bu </a:t>
            </a:r>
            <a:r>
              <a:rPr lang="tr-TR" kern="0" dirty="0">
                <a:solidFill>
                  <a:srgbClr val="3C4743">
                    <a:lumMod val="50000"/>
                  </a:srgbClr>
                </a:solidFill>
                <a:latin typeface="Calibri" panose="020F0502020204030204"/>
              </a:rPr>
              <a:t>süreçte öğrenciler Fen ve Teknoloji dersine ait uygulamaların merkeze </a:t>
            </a:r>
            <a:r>
              <a:rPr lang="tr-TR" kern="0" dirty="0" smtClean="0">
                <a:solidFill>
                  <a:srgbClr val="3C4743">
                    <a:lumMod val="50000"/>
                  </a:srgbClr>
                </a:solidFill>
                <a:latin typeface="Calibri" panose="020F0502020204030204"/>
              </a:rPr>
              <a:t>alındığı Türkçe</a:t>
            </a:r>
            <a:r>
              <a:rPr lang="tr-TR" kern="0" dirty="0">
                <a:solidFill>
                  <a:srgbClr val="3C4743">
                    <a:lumMod val="50000"/>
                  </a:srgbClr>
                </a:solidFill>
                <a:latin typeface="Calibri" panose="020F0502020204030204"/>
              </a:rPr>
              <a:t>, Matematik, Hayat Bilgisi ve Sosyal Bilgiler gibi ders uygulamalarının </a:t>
            </a:r>
            <a:r>
              <a:rPr lang="tr-TR" kern="0" dirty="0" smtClean="0">
                <a:solidFill>
                  <a:srgbClr val="3C4743">
                    <a:lumMod val="50000"/>
                  </a:srgbClr>
                </a:solidFill>
                <a:latin typeface="Calibri" panose="020F0502020204030204"/>
              </a:rPr>
              <a:t>ise bunun </a:t>
            </a:r>
            <a:r>
              <a:rPr lang="tr-TR" kern="0" dirty="0">
                <a:solidFill>
                  <a:srgbClr val="3C4743">
                    <a:lumMod val="50000"/>
                  </a:srgbClr>
                </a:solidFill>
                <a:latin typeface="Calibri" panose="020F0502020204030204"/>
              </a:rPr>
              <a:t>etrafına serpiştirildiği disiplinler arası bir programa tabi tutulmaktadırlar</a:t>
            </a:r>
            <a:r>
              <a:rPr lang="tr-TR" kern="0" dirty="0" smtClean="0">
                <a:solidFill>
                  <a:srgbClr val="3C4743">
                    <a:lumMod val="50000"/>
                  </a:srgbClr>
                </a:solidFill>
                <a:latin typeface="Calibri" panose="020F0502020204030204"/>
              </a:rPr>
              <a:t>. </a:t>
            </a:r>
          </a:p>
        </p:txBody>
      </p:sp>
      <p:sp>
        <p:nvSpPr>
          <p:cNvPr id="19" name="Rectangle 18"/>
          <p:cNvSpPr/>
          <p:nvPr/>
        </p:nvSpPr>
        <p:spPr>
          <a:xfrm>
            <a:off x="6564322" y="2181818"/>
            <a:ext cx="5459429" cy="4046134"/>
          </a:xfrm>
          <a:prstGeom prst="rect">
            <a:avLst/>
          </a:prstGeom>
          <a:solidFill>
            <a:srgbClr val="E5E6DA"/>
          </a:solidFill>
          <a:ln w="12700" cap="flat" cmpd="sng" algn="ctr">
            <a:noFill/>
            <a:prstDash val="solid"/>
            <a:miter lim="800000"/>
          </a:ln>
          <a:effectLst>
            <a:innerShdw blurRad="114300">
              <a:prstClr val="black"/>
            </a:innerShdw>
          </a:effectLst>
        </p:spPr>
        <p:txBody>
          <a:bodyPr rtlCol="0" anchor="ctr"/>
          <a:lstStyle/>
          <a:p>
            <a:pPr lvl="0" algn="just" defTabSz="914400"/>
            <a:r>
              <a:rPr kumimoji="0" lang="tr-TR" sz="1800" b="0" i="0" u="none" strike="noStrike" kern="0" cap="none" spc="0" normalizeH="0" baseline="0" noProof="0" dirty="0">
                <a:ln>
                  <a:noFill/>
                </a:ln>
                <a:solidFill>
                  <a:srgbClr val="3C4743">
                    <a:lumMod val="50000"/>
                  </a:srgbClr>
                </a:solidFill>
                <a:effectLst/>
                <a:uLnTx/>
                <a:uFillTx/>
                <a:latin typeface="Calibri" panose="020F0502020204030204"/>
                <a:ea typeface="+mn-ea"/>
                <a:cs typeface="+mn-cs"/>
              </a:rPr>
              <a:t>	</a:t>
            </a:r>
            <a:r>
              <a:rPr lang="tr-TR" kern="0" dirty="0">
                <a:solidFill>
                  <a:srgbClr val="3C4743">
                    <a:lumMod val="50000"/>
                  </a:srgbClr>
                </a:solidFill>
                <a:latin typeface="Calibri" panose="020F0502020204030204"/>
              </a:rPr>
              <a:t>Öğrenciler program dahilinde oluşturulan okul bahçesinde yöresel bitkiler yetiştirirken fen ve teknoloji dersinin içeriklerinden besinlerimiz ve beslenme ve bitkiler konularına ait kazanımlara ulaşabilmektedirler. </a:t>
            </a:r>
            <a:endParaRPr lang="tr-TR" kern="0" dirty="0" smtClean="0">
              <a:solidFill>
                <a:srgbClr val="3C4743">
                  <a:lumMod val="50000"/>
                </a:srgbClr>
              </a:solidFill>
              <a:latin typeface="Calibri" panose="020F0502020204030204"/>
            </a:endParaRPr>
          </a:p>
          <a:p>
            <a:pPr lvl="0" algn="just" defTabSz="914400"/>
            <a:r>
              <a:rPr lang="tr-TR" kern="0" dirty="0">
                <a:solidFill>
                  <a:srgbClr val="3C4743">
                    <a:lumMod val="50000"/>
                  </a:srgbClr>
                </a:solidFill>
                <a:latin typeface="Calibri" panose="020F0502020204030204"/>
              </a:rPr>
              <a:t>	</a:t>
            </a:r>
            <a:endParaRPr lang="tr-TR" kern="0" dirty="0" smtClean="0">
              <a:solidFill>
                <a:srgbClr val="3C4743">
                  <a:lumMod val="50000"/>
                </a:srgbClr>
              </a:solidFill>
              <a:latin typeface="Calibri" panose="020F0502020204030204"/>
            </a:endParaRPr>
          </a:p>
          <a:p>
            <a:pPr lvl="0" algn="just" defTabSz="914400"/>
            <a:r>
              <a:rPr lang="tr-TR" kern="0" dirty="0">
                <a:solidFill>
                  <a:srgbClr val="3C4743">
                    <a:lumMod val="50000"/>
                  </a:srgbClr>
                </a:solidFill>
                <a:latin typeface="Calibri" panose="020F0502020204030204"/>
              </a:rPr>
              <a:t>	</a:t>
            </a:r>
            <a:r>
              <a:rPr lang="tr-TR" kern="0" dirty="0" smtClean="0">
                <a:solidFill>
                  <a:srgbClr val="3C4743">
                    <a:lumMod val="50000"/>
                  </a:srgbClr>
                </a:solidFill>
                <a:latin typeface="Calibri" panose="020F0502020204030204"/>
              </a:rPr>
              <a:t>Öğrenciler</a:t>
            </a:r>
            <a:r>
              <a:rPr lang="tr-TR" kern="0" dirty="0">
                <a:solidFill>
                  <a:srgbClr val="3C4743">
                    <a:lumMod val="50000"/>
                  </a:srgbClr>
                </a:solidFill>
                <a:latin typeface="Calibri" panose="020F0502020204030204"/>
              </a:rPr>
              <a:t>, fen kökenli bu etkinlikleri yaparken yer yer ölçümler, tablolar, şemalar ve grafikler oluşturarak matematiksel uygulamalara, okuma metinleri, şiirler ve akrostişler üzerinden 5N1K etkinlikleri hikâye unsurlarını belirleyerek Türkçe dersi uygulamalarına, bölgemizin ekonomisine katkıda bulanan ve bölgemizde yetişen ürünleri ve bunlarla uğraşan meslek gruplarını belirleyerek Sosyal Bilgiler derslerine ait uygulamalara başvurmaktadırlar.</a:t>
            </a:r>
            <a:endParaRPr lang="tr-TR" kern="0" dirty="0" smtClean="0">
              <a:solidFill>
                <a:srgbClr val="3C4743">
                  <a:lumMod val="50000"/>
                </a:srgbClr>
              </a:solidFill>
              <a:latin typeface="Calibri" panose="020F0502020204030204"/>
            </a:endParaRPr>
          </a:p>
        </p:txBody>
      </p:sp>
    </p:spTree>
    <p:extLst>
      <p:ext uri="{BB962C8B-B14F-4D97-AF65-F5344CB8AC3E}">
        <p14:creationId xmlns:p14="http://schemas.microsoft.com/office/powerpoint/2010/main" val="1120701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2" presetClass="entr" presetSubtype="4" fill="hold" grpId="0" nodeType="afterEffect">
                                  <p:stCondLst>
                                    <p:cond delay="100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1000"/>
                                        <p:tgtEl>
                                          <p:spTgt spid="20"/>
                                        </p:tgtEl>
                                      </p:cBhvr>
                                    </p:animEffect>
                                  </p:childTnLst>
                                </p:cTn>
                              </p:par>
                            </p:childTnLst>
                          </p:cTn>
                        </p:par>
                        <p:par>
                          <p:cTn id="23" fill="hold">
                            <p:stCondLst>
                              <p:cond delay="4500"/>
                            </p:stCondLst>
                            <p:childTnLst>
                              <p:par>
                                <p:cTn id="24" presetID="22" presetClass="entr" presetSubtype="4" fill="hold" grpId="0" nodeType="afterEffect">
                                  <p:stCondLst>
                                    <p:cond delay="100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0"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3928"/>
            <a:ext cx="12188825" cy="6854072"/>
          </a:xfrm>
          <a:prstGeom prst="rect">
            <a:avLst/>
          </a:prstGeom>
        </p:spPr>
      </p:pic>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7" y="1724580"/>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9002" y="1725574"/>
            <a:ext cx="1602997" cy="144270"/>
          </a:xfrm>
          <a:prstGeom prst="rect">
            <a:avLst/>
          </a:prstGeom>
        </p:spPr>
      </p:pic>
      <p:sp>
        <p:nvSpPr>
          <p:cNvPr id="9" name="Rectangle 8"/>
          <p:cNvSpPr/>
          <p:nvPr/>
        </p:nvSpPr>
        <p:spPr bwMode="ltGray">
          <a:xfrm>
            <a:off x="3176" y="36394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9003" y="36394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Slide Number Placeholder 5"/>
          <p:cNvSpPr txBox="1">
            <a:spLocks/>
          </p:cNvSpPr>
          <p:nvPr/>
        </p:nvSpPr>
        <p:spPr>
          <a:xfrm>
            <a:off x="10732631" y="507567"/>
            <a:ext cx="1154151" cy="109078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8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 name="Title 1"/>
          <p:cNvSpPr>
            <a:spLocks noGrp="1"/>
          </p:cNvSpPr>
          <p:nvPr>
            <p:ph type="title" idx="4294967295"/>
          </p:nvPr>
        </p:nvSpPr>
        <p:spPr>
          <a:xfrm>
            <a:off x="683497" y="507568"/>
            <a:ext cx="9613861" cy="1080938"/>
          </a:xfrm>
        </p:spPr>
        <p:txBody>
          <a:bodyPr/>
          <a:lstStyle/>
          <a:p>
            <a:r>
              <a:rPr lang="tr-TR" dirty="0"/>
              <a:t>Okul Bahçesi Programı (OBP)</a:t>
            </a:r>
          </a:p>
        </p:txBody>
      </p:sp>
      <p:sp>
        <p:nvSpPr>
          <p:cNvPr id="6" name="Right Arrow 5">
            <a:hlinkClick r:id="" action="ppaction://hlinkshowjump?jump=nextslide"/>
          </p:cNvPr>
          <p:cNvSpPr/>
          <p:nvPr/>
        </p:nvSpPr>
        <p:spPr>
          <a:xfrm>
            <a:off x="10930618" y="805721"/>
            <a:ext cx="978408" cy="4846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4" name="Oval 13"/>
          <p:cNvSpPr/>
          <p:nvPr/>
        </p:nvSpPr>
        <p:spPr>
          <a:xfrm>
            <a:off x="5664554" y="2045744"/>
            <a:ext cx="731520" cy="7315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3000" b="0" i="0" u="none" strike="noStrike" kern="1200" cap="none" spc="0" normalizeH="0" baseline="0" noProof="0" dirty="0" smtClean="0">
                <a:ln>
                  <a:noFill/>
                </a:ln>
                <a:solidFill>
                  <a:prstClr val="white"/>
                </a:solidFill>
                <a:effectLst/>
                <a:uLnTx/>
                <a:uFillTx/>
                <a:latin typeface="Trebuchet MS" panose="020B0603020202020204"/>
                <a:ea typeface="+mn-ea"/>
                <a:cs typeface="+mn-cs"/>
              </a:rPr>
              <a:t>O</a:t>
            </a:r>
            <a:endParaRPr kumimoji="0" lang="en-US" sz="30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5" name="Oval 14"/>
          <p:cNvSpPr/>
          <p:nvPr/>
        </p:nvSpPr>
        <p:spPr>
          <a:xfrm>
            <a:off x="5664554" y="2961135"/>
            <a:ext cx="731520" cy="731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3000" b="0" i="0" u="none" strike="noStrike" kern="1200" cap="none" spc="0" normalizeH="0" baseline="0" noProof="0" dirty="0" smtClean="0">
                <a:ln>
                  <a:noFill/>
                </a:ln>
                <a:solidFill>
                  <a:prstClr val="white"/>
                </a:solidFill>
                <a:effectLst/>
                <a:uLnTx/>
                <a:uFillTx/>
                <a:latin typeface="Trebuchet MS" panose="020B0603020202020204"/>
                <a:ea typeface="+mn-ea"/>
                <a:cs typeface="+mn-cs"/>
              </a:rPr>
              <a:t>B</a:t>
            </a:r>
            <a:endParaRPr kumimoji="0" lang="en-US" sz="30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6" name="Oval 15"/>
          <p:cNvSpPr/>
          <p:nvPr/>
        </p:nvSpPr>
        <p:spPr>
          <a:xfrm>
            <a:off x="5664554" y="3876526"/>
            <a:ext cx="731520" cy="7315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3000" b="0" i="0" u="none" strike="noStrike" kern="1200" cap="none" spc="0" normalizeH="0" baseline="0" noProof="0" dirty="0" smtClean="0">
                <a:ln>
                  <a:noFill/>
                </a:ln>
                <a:solidFill>
                  <a:prstClr val="white"/>
                </a:solidFill>
                <a:effectLst/>
                <a:uLnTx/>
                <a:uFillTx/>
                <a:latin typeface="Trebuchet MS" panose="020B0603020202020204"/>
                <a:ea typeface="+mn-ea"/>
                <a:cs typeface="+mn-cs"/>
              </a:rPr>
              <a:t>P</a:t>
            </a:r>
            <a:endParaRPr kumimoji="0" lang="en-US" sz="30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0" name="Rectangle 19"/>
          <p:cNvSpPr/>
          <p:nvPr/>
        </p:nvSpPr>
        <p:spPr>
          <a:xfrm>
            <a:off x="104150" y="2045744"/>
            <a:ext cx="5459429" cy="4440157"/>
          </a:xfrm>
          <a:prstGeom prst="rect">
            <a:avLst/>
          </a:prstGeom>
          <a:solidFill>
            <a:srgbClr val="E5E6DA"/>
          </a:solidFill>
          <a:ln w="12700" cap="flat" cmpd="sng" algn="ctr">
            <a:noFill/>
            <a:prstDash val="solid"/>
            <a:miter lim="800000"/>
          </a:ln>
          <a:effectLst>
            <a:innerShdw blurRad="114300">
              <a:prstClr val="black"/>
            </a:innerShdw>
          </a:effectLst>
        </p:spPr>
        <p:txBody>
          <a:bodyPr rtlCol="0" anchor="ctr"/>
          <a:lstStyle/>
          <a:p>
            <a:pPr lvl="0" algn="just" defTabSz="914400"/>
            <a:r>
              <a:rPr kumimoji="0" lang="tr-TR" sz="1800" b="0" i="0" u="none" strike="noStrike" kern="0" cap="none" spc="0" normalizeH="0" baseline="0" noProof="0" dirty="0">
                <a:ln>
                  <a:noFill/>
                </a:ln>
                <a:solidFill>
                  <a:srgbClr val="3C4743">
                    <a:lumMod val="50000"/>
                  </a:srgbClr>
                </a:solidFill>
                <a:effectLst/>
                <a:uLnTx/>
                <a:uFillTx/>
                <a:latin typeface="Calibri" panose="020F0502020204030204"/>
                <a:ea typeface="+mn-ea"/>
                <a:cs typeface="+mn-cs"/>
              </a:rPr>
              <a:t>	</a:t>
            </a:r>
            <a:r>
              <a:rPr lang="tr-TR" kern="0" dirty="0">
                <a:solidFill>
                  <a:srgbClr val="3C4743">
                    <a:lumMod val="50000"/>
                  </a:srgbClr>
                </a:solidFill>
                <a:latin typeface="Calibri" panose="020F0502020204030204"/>
              </a:rPr>
              <a:t>Yapılan tüm bu uygulamaların hedef alındığı içerik ve kazanımlar, ilgili derslere </a:t>
            </a:r>
            <a:r>
              <a:rPr lang="tr-TR" kern="0" dirty="0" smtClean="0">
                <a:solidFill>
                  <a:srgbClr val="3C4743">
                    <a:lumMod val="50000"/>
                  </a:srgbClr>
                </a:solidFill>
                <a:latin typeface="Calibri" panose="020F0502020204030204"/>
              </a:rPr>
              <a:t>ait mevcut </a:t>
            </a:r>
            <a:r>
              <a:rPr lang="tr-TR" kern="0" dirty="0">
                <a:solidFill>
                  <a:srgbClr val="3C4743">
                    <a:lumMod val="50000"/>
                  </a:srgbClr>
                </a:solidFill>
                <a:latin typeface="Calibri" panose="020F0502020204030204"/>
              </a:rPr>
              <a:t>öğretim programları dikkate alınarak belirlenmiştir. </a:t>
            </a:r>
            <a:endParaRPr lang="tr-TR" kern="0" dirty="0" smtClean="0">
              <a:solidFill>
                <a:srgbClr val="3C4743">
                  <a:lumMod val="50000"/>
                </a:srgbClr>
              </a:solidFill>
              <a:latin typeface="Calibri" panose="020F0502020204030204"/>
            </a:endParaRPr>
          </a:p>
          <a:p>
            <a:pPr lvl="0" algn="just" defTabSz="914400"/>
            <a:endParaRPr lang="tr-TR" kern="0" dirty="0">
              <a:solidFill>
                <a:srgbClr val="3C4743">
                  <a:lumMod val="50000"/>
                </a:srgbClr>
              </a:solidFill>
              <a:latin typeface="Calibri" panose="020F0502020204030204"/>
            </a:endParaRPr>
          </a:p>
          <a:p>
            <a:pPr lvl="0" algn="just" defTabSz="914400"/>
            <a:r>
              <a:rPr lang="tr-TR" kern="0" dirty="0" smtClean="0">
                <a:solidFill>
                  <a:srgbClr val="3C4743">
                    <a:lumMod val="50000"/>
                  </a:srgbClr>
                </a:solidFill>
                <a:latin typeface="Calibri" panose="020F0502020204030204"/>
              </a:rPr>
              <a:t>	Programda </a:t>
            </a:r>
            <a:r>
              <a:rPr lang="tr-TR" kern="0" dirty="0">
                <a:solidFill>
                  <a:srgbClr val="3C4743">
                    <a:lumMod val="50000"/>
                  </a:srgbClr>
                </a:solidFill>
                <a:latin typeface="Calibri" panose="020F0502020204030204"/>
              </a:rPr>
              <a:t>özellikle </a:t>
            </a:r>
            <a:r>
              <a:rPr lang="tr-TR" kern="0" dirty="0" smtClean="0">
                <a:solidFill>
                  <a:srgbClr val="3C4743">
                    <a:lumMod val="50000"/>
                  </a:srgbClr>
                </a:solidFill>
                <a:latin typeface="Calibri" panose="020F0502020204030204"/>
              </a:rPr>
              <a:t>ilgili derslere </a:t>
            </a:r>
            <a:r>
              <a:rPr lang="tr-TR" kern="0" dirty="0">
                <a:solidFill>
                  <a:srgbClr val="3C4743">
                    <a:lumMod val="50000"/>
                  </a:srgbClr>
                </a:solidFill>
                <a:latin typeface="Calibri" panose="020F0502020204030204"/>
              </a:rPr>
              <a:t>yönelik 3.,4. ve 5. sınıf öğretim programları dikkate alınmıştır. OBP </a:t>
            </a:r>
            <a:r>
              <a:rPr lang="tr-TR" kern="0" dirty="0" smtClean="0">
                <a:solidFill>
                  <a:srgbClr val="3C4743">
                    <a:lumMod val="50000"/>
                  </a:srgbClr>
                </a:solidFill>
                <a:latin typeface="Calibri" panose="020F0502020204030204"/>
              </a:rPr>
              <a:t>ile öğrencilerin </a:t>
            </a:r>
            <a:r>
              <a:rPr lang="tr-TR" kern="0" dirty="0">
                <a:solidFill>
                  <a:srgbClr val="3C4743">
                    <a:lumMod val="50000"/>
                  </a:srgbClr>
                </a:solidFill>
                <a:latin typeface="Calibri" panose="020F0502020204030204"/>
              </a:rPr>
              <a:t>derslere ait kazanımlara ulaşmalarının yanında yaparak ve </a:t>
            </a:r>
            <a:r>
              <a:rPr lang="tr-TR" kern="0" dirty="0" smtClean="0">
                <a:solidFill>
                  <a:srgbClr val="3C4743">
                    <a:lumMod val="50000"/>
                  </a:srgbClr>
                </a:solidFill>
                <a:latin typeface="Calibri" panose="020F0502020204030204"/>
              </a:rPr>
              <a:t>yaşayaraktan ilk </a:t>
            </a:r>
            <a:r>
              <a:rPr lang="tr-TR" kern="0" dirty="0">
                <a:solidFill>
                  <a:srgbClr val="3C4743">
                    <a:lumMod val="50000"/>
                  </a:srgbClr>
                </a:solidFill>
                <a:latin typeface="Calibri" panose="020F0502020204030204"/>
              </a:rPr>
              <a:t>elden deneyimler yoluyla bir takım sosyal ve bireysel beceriler geliştirmeleri </a:t>
            </a:r>
            <a:r>
              <a:rPr lang="tr-TR" kern="0" dirty="0" smtClean="0">
                <a:solidFill>
                  <a:srgbClr val="3C4743">
                    <a:lumMod val="50000"/>
                  </a:srgbClr>
                </a:solidFill>
                <a:latin typeface="Calibri" panose="020F0502020204030204"/>
              </a:rPr>
              <a:t>de hedeflenmiştir</a:t>
            </a:r>
            <a:r>
              <a:rPr lang="tr-TR" kern="0" dirty="0">
                <a:solidFill>
                  <a:srgbClr val="3C4743">
                    <a:lumMod val="50000"/>
                  </a:srgbClr>
                </a:solidFill>
                <a:latin typeface="Calibri" panose="020F0502020204030204"/>
              </a:rPr>
              <a:t>. </a:t>
            </a:r>
            <a:endParaRPr lang="tr-TR" kern="0" dirty="0" smtClean="0">
              <a:solidFill>
                <a:srgbClr val="3C4743">
                  <a:lumMod val="50000"/>
                </a:srgbClr>
              </a:solidFill>
              <a:latin typeface="Calibri" panose="020F0502020204030204"/>
            </a:endParaRPr>
          </a:p>
          <a:p>
            <a:pPr lvl="0" algn="just" defTabSz="914400"/>
            <a:endParaRPr lang="tr-TR" kern="0" dirty="0">
              <a:solidFill>
                <a:srgbClr val="3C4743">
                  <a:lumMod val="50000"/>
                </a:srgbClr>
              </a:solidFill>
              <a:latin typeface="Calibri" panose="020F0502020204030204"/>
            </a:endParaRPr>
          </a:p>
          <a:p>
            <a:pPr lvl="0" algn="just" defTabSz="914400"/>
            <a:r>
              <a:rPr lang="tr-TR" kern="0" dirty="0" smtClean="0">
                <a:solidFill>
                  <a:srgbClr val="3C4743">
                    <a:lumMod val="50000"/>
                  </a:srgbClr>
                </a:solidFill>
                <a:latin typeface="Calibri" panose="020F0502020204030204"/>
              </a:rPr>
              <a:t>	Sınıf </a:t>
            </a:r>
            <a:r>
              <a:rPr lang="tr-TR" kern="0" dirty="0">
                <a:solidFill>
                  <a:srgbClr val="3C4743">
                    <a:lumMod val="50000"/>
                  </a:srgbClr>
                </a:solidFill>
                <a:latin typeface="Calibri" panose="020F0502020204030204"/>
              </a:rPr>
              <a:t>içi uygulamaların yanında sınıf dışı uygulamalarla </a:t>
            </a:r>
            <a:r>
              <a:rPr lang="tr-TR" kern="0" dirty="0" smtClean="0">
                <a:solidFill>
                  <a:srgbClr val="3C4743">
                    <a:lumMod val="50000"/>
                  </a:srgbClr>
                </a:solidFill>
                <a:latin typeface="Calibri" panose="020F0502020204030204"/>
              </a:rPr>
              <a:t>öğrencilerden iletişim </a:t>
            </a:r>
            <a:r>
              <a:rPr lang="tr-TR" kern="0" dirty="0">
                <a:solidFill>
                  <a:srgbClr val="3C4743">
                    <a:lumMod val="50000"/>
                  </a:srgbClr>
                </a:solidFill>
                <a:latin typeface="Calibri" panose="020F0502020204030204"/>
              </a:rPr>
              <a:t>kurma, sorumluluk alma, okula ve arkadaşlarına uyum sağlama, </a:t>
            </a:r>
            <a:r>
              <a:rPr lang="tr-TR" kern="0" dirty="0" smtClean="0">
                <a:solidFill>
                  <a:srgbClr val="3C4743">
                    <a:lumMod val="50000"/>
                  </a:srgbClr>
                </a:solidFill>
                <a:latin typeface="Calibri" panose="020F0502020204030204"/>
              </a:rPr>
              <a:t>eleştirel ve </a:t>
            </a:r>
            <a:r>
              <a:rPr lang="tr-TR" kern="0" dirty="0">
                <a:solidFill>
                  <a:srgbClr val="3C4743">
                    <a:lumMod val="50000"/>
                  </a:srgbClr>
                </a:solidFill>
                <a:latin typeface="Calibri" panose="020F0502020204030204"/>
              </a:rPr>
              <a:t>yaratıcı düşünme gibi becerileri de informal olarak geliştirmeleri beklenmektedir.</a:t>
            </a:r>
            <a:endParaRPr kumimoji="0" lang="tr-TR" sz="1800" b="0" i="0" u="none" strike="noStrike" kern="0" cap="none" spc="0" normalizeH="0" baseline="0" noProof="0" dirty="0" smtClean="0">
              <a:ln>
                <a:noFill/>
              </a:ln>
              <a:solidFill>
                <a:srgbClr val="3C4743">
                  <a:lumMod val="50000"/>
                </a:srgbClr>
              </a:solidFill>
              <a:effectLst/>
              <a:uLnTx/>
              <a:uFillTx/>
              <a:latin typeface="Calibri" panose="020F0502020204030204"/>
              <a:ea typeface="+mn-ea"/>
              <a:cs typeface="+mn-cs"/>
            </a:endParaRPr>
          </a:p>
        </p:txBody>
      </p:sp>
      <p:sp>
        <p:nvSpPr>
          <p:cNvPr id="19" name="Rectangle 18"/>
          <p:cNvSpPr/>
          <p:nvPr/>
        </p:nvSpPr>
        <p:spPr>
          <a:xfrm>
            <a:off x="6544087" y="1829832"/>
            <a:ext cx="5533190" cy="4824908"/>
          </a:xfrm>
          <a:prstGeom prst="rect">
            <a:avLst/>
          </a:prstGeom>
          <a:solidFill>
            <a:srgbClr val="E5E6DA"/>
          </a:solidFill>
          <a:ln w="12700" cap="flat" cmpd="sng" algn="ctr">
            <a:noFill/>
            <a:prstDash val="solid"/>
            <a:miter lim="800000"/>
          </a:ln>
          <a:effectLst>
            <a:innerShdw blurRad="114300">
              <a:prstClr val="black"/>
            </a:innerShdw>
          </a:effectLst>
        </p:spPr>
        <p:txBody>
          <a:bodyPr rtlCol="0" anchor="ctr"/>
          <a:lstStyle/>
          <a:p>
            <a:pPr lvl="0" algn="just" defTabSz="914400"/>
            <a:r>
              <a:rPr kumimoji="0" lang="tr-TR" sz="1800" b="0" i="0" u="none" strike="noStrike" kern="0" cap="none" spc="0" normalizeH="0" baseline="0" noProof="0" dirty="0">
                <a:ln>
                  <a:noFill/>
                </a:ln>
                <a:solidFill>
                  <a:srgbClr val="3C4743">
                    <a:lumMod val="50000"/>
                  </a:srgbClr>
                </a:solidFill>
                <a:effectLst/>
                <a:uLnTx/>
                <a:uFillTx/>
                <a:latin typeface="Calibri" panose="020F0502020204030204"/>
                <a:ea typeface="+mn-ea"/>
                <a:cs typeface="+mn-cs"/>
              </a:rPr>
              <a:t>	</a:t>
            </a:r>
            <a:r>
              <a:rPr lang="tr-TR" kern="0" dirty="0">
                <a:solidFill>
                  <a:srgbClr val="3C4743">
                    <a:lumMod val="50000"/>
                  </a:srgbClr>
                </a:solidFill>
                <a:latin typeface="Calibri" panose="020F0502020204030204"/>
              </a:rPr>
              <a:t>Program çerçevesinde okul bahçesi uygulamaları için öğretmen ve </a:t>
            </a:r>
            <a:r>
              <a:rPr lang="tr-TR" kern="0" dirty="0" smtClean="0">
                <a:solidFill>
                  <a:srgbClr val="3C4743">
                    <a:lumMod val="50000"/>
                  </a:srgbClr>
                </a:solidFill>
                <a:latin typeface="Calibri" panose="020F0502020204030204"/>
              </a:rPr>
              <a:t>öğrencilerin yanında </a:t>
            </a:r>
            <a:r>
              <a:rPr lang="tr-TR" kern="0" dirty="0">
                <a:solidFill>
                  <a:srgbClr val="3C4743">
                    <a:lumMod val="50000"/>
                  </a:srgbClr>
                </a:solidFill>
                <a:latin typeface="Calibri" panose="020F0502020204030204"/>
              </a:rPr>
              <a:t>veliler, ilgili çalışma alanındaki uzmanlar , kamu kurum ve kuruluşları  ve sivil toplum örgütleri de çalışma </a:t>
            </a:r>
            <a:r>
              <a:rPr lang="tr-TR" kern="0" dirty="0" smtClean="0">
                <a:solidFill>
                  <a:srgbClr val="3C4743">
                    <a:lumMod val="50000"/>
                  </a:srgbClr>
                </a:solidFill>
                <a:latin typeface="Calibri" panose="020F0502020204030204"/>
              </a:rPr>
              <a:t>sürecine katılabilmektedirler</a:t>
            </a:r>
            <a:r>
              <a:rPr lang="tr-TR" kern="0" dirty="0">
                <a:solidFill>
                  <a:srgbClr val="3C4743">
                    <a:lumMod val="50000"/>
                  </a:srgbClr>
                </a:solidFill>
                <a:latin typeface="Calibri" panose="020F0502020204030204"/>
              </a:rPr>
              <a:t>. Özellikle uzman desteğinin varsa velilerden sağlanması </a:t>
            </a:r>
            <a:r>
              <a:rPr lang="tr-TR" kern="0" dirty="0" smtClean="0">
                <a:solidFill>
                  <a:srgbClr val="3C4743">
                    <a:lumMod val="50000"/>
                  </a:srgbClr>
                </a:solidFill>
                <a:latin typeface="Calibri" panose="020F0502020204030204"/>
              </a:rPr>
              <a:t>veli katılımı </a:t>
            </a:r>
            <a:r>
              <a:rPr lang="tr-TR" kern="0" dirty="0">
                <a:solidFill>
                  <a:srgbClr val="3C4743">
                    <a:lumMod val="50000"/>
                  </a:srgbClr>
                </a:solidFill>
                <a:latin typeface="Calibri" panose="020F0502020204030204"/>
              </a:rPr>
              <a:t>açısından programın önemini ortaya koymaktadır. </a:t>
            </a:r>
            <a:endParaRPr lang="tr-TR" kern="0" dirty="0" smtClean="0">
              <a:solidFill>
                <a:srgbClr val="3C4743">
                  <a:lumMod val="50000"/>
                </a:srgbClr>
              </a:solidFill>
              <a:latin typeface="Calibri" panose="020F0502020204030204"/>
            </a:endParaRPr>
          </a:p>
          <a:p>
            <a:pPr lvl="0" algn="just" defTabSz="914400"/>
            <a:endParaRPr lang="tr-TR" kern="0" dirty="0">
              <a:solidFill>
                <a:srgbClr val="3C4743">
                  <a:lumMod val="50000"/>
                </a:srgbClr>
              </a:solidFill>
              <a:latin typeface="Calibri" panose="020F0502020204030204"/>
            </a:endParaRPr>
          </a:p>
          <a:p>
            <a:pPr lvl="0" algn="just" defTabSz="914400"/>
            <a:r>
              <a:rPr lang="tr-TR" kern="0" dirty="0" smtClean="0">
                <a:solidFill>
                  <a:srgbClr val="3C4743">
                    <a:lumMod val="50000"/>
                  </a:srgbClr>
                </a:solidFill>
                <a:latin typeface="Calibri" panose="020F0502020204030204"/>
              </a:rPr>
              <a:t>	Ayrıca </a:t>
            </a:r>
            <a:r>
              <a:rPr lang="tr-TR" kern="0" dirty="0">
                <a:solidFill>
                  <a:srgbClr val="3C4743">
                    <a:lumMod val="50000"/>
                  </a:srgbClr>
                </a:solidFill>
                <a:latin typeface="Calibri" panose="020F0502020204030204"/>
              </a:rPr>
              <a:t>çalışma </a:t>
            </a:r>
            <a:r>
              <a:rPr lang="tr-TR" kern="0" dirty="0" smtClean="0">
                <a:solidFill>
                  <a:srgbClr val="3C4743">
                    <a:lumMod val="50000"/>
                  </a:srgbClr>
                </a:solidFill>
                <a:latin typeface="Calibri" panose="020F0502020204030204"/>
              </a:rPr>
              <a:t>sürecinin alt </a:t>
            </a:r>
            <a:r>
              <a:rPr lang="tr-TR" kern="0" dirty="0">
                <a:solidFill>
                  <a:srgbClr val="3C4743">
                    <a:lumMod val="50000"/>
                  </a:srgbClr>
                </a:solidFill>
                <a:latin typeface="Calibri" panose="020F0502020204030204"/>
              </a:rPr>
              <a:t>yapı ve araç-gereç desteği için kamu ya da özel kurum, kuruluş ve sivil </a:t>
            </a:r>
            <a:r>
              <a:rPr lang="tr-TR" kern="0" dirty="0" smtClean="0">
                <a:solidFill>
                  <a:srgbClr val="3C4743">
                    <a:lumMod val="50000"/>
                  </a:srgbClr>
                </a:solidFill>
                <a:latin typeface="Calibri" panose="020F0502020204030204"/>
              </a:rPr>
              <a:t>toplum örgütleri </a:t>
            </a:r>
            <a:r>
              <a:rPr lang="tr-TR" kern="0" dirty="0">
                <a:solidFill>
                  <a:srgbClr val="3C4743">
                    <a:lumMod val="50000"/>
                  </a:srgbClr>
                </a:solidFill>
                <a:latin typeface="Calibri" panose="020F0502020204030204"/>
              </a:rPr>
              <a:t>ile iletişime geçilmesi öğrencilerin bazı informal becerilere ulaşmaları </a:t>
            </a:r>
            <a:r>
              <a:rPr lang="tr-TR" kern="0" dirty="0" smtClean="0">
                <a:solidFill>
                  <a:srgbClr val="3C4743">
                    <a:lumMod val="50000"/>
                  </a:srgbClr>
                </a:solidFill>
                <a:latin typeface="Calibri" panose="020F0502020204030204"/>
              </a:rPr>
              <a:t>açısından önemlidir. OBP</a:t>
            </a:r>
            <a:r>
              <a:rPr lang="tr-TR" kern="0" dirty="0">
                <a:solidFill>
                  <a:srgbClr val="3C4743">
                    <a:lumMod val="50000"/>
                  </a:srgbClr>
                </a:solidFill>
                <a:latin typeface="Calibri" panose="020F0502020204030204"/>
              </a:rPr>
              <a:t>, özellikle öğretmenlerin müfredatın önemi nedeniyle </a:t>
            </a:r>
            <a:r>
              <a:rPr lang="tr-TR" kern="0" dirty="0" smtClean="0">
                <a:solidFill>
                  <a:srgbClr val="3C4743">
                    <a:lumMod val="50000"/>
                  </a:srgbClr>
                </a:solidFill>
                <a:latin typeface="Calibri" panose="020F0502020204030204"/>
              </a:rPr>
              <a:t>üzerinde çok </a:t>
            </a:r>
            <a:r>
              <a:rPr lang="tr-TR" kern="0" dirty="0">
                <a:solidFill>
                  <a:srgbClr val="3C4743">
                    <a:lumMod val="50000"/>
                  </a:srgbClr>
                </a:solidFill>
                <a:latin typeface="Calibri" panose="020F0502020204030204"/>
              </a:rPr>
              <a:t>fazla duramadıkları ara disiplin ilişkilendirmelerinden afetten korunma </a:t>
            </a:r>
            <a:r>
              <a:rPr lang="tr-TR" kern="0" dirty="0" smtClean="0">
                <a:solidFill>
                  <a:srgbClr val="3C4743">
                    <a:lumMod val="50000"/>
                  </a:srgbClr>
                </a:solidFill>
                <a:latin typeface="Calibri" panose="020F0502020204030204"/>
              </a:rPr>
              <a:t>ve güvenli </a:t>
            </a:r>
            <a:r>
              <a:rPr lang="tr-TR" kern="0" dirty="0">
                <a:solidFill>
                  <a:srgbClr val="3C4743">
                    <a:lumMod val="50000"/>
                  </a:srgbClr>
                </a:solidFill>
                <a:latin typeface="Calibri" panose="020F0502020204030204"/>
              </a:rPr>
              <a:t>yaşam, girişimcilik, sağlık kültürü ve çevre ve kariyer bilinci gibi </a:t>
            </a:r>
            <a:r>
              <a:rPr lang="tr-TR" kern="0" dirty="0" smtClean="0">
                <a:solidFill>
                  <a:srgbClr val="3C4743">
                    <a:lumMod val="50000"/>
                  </a:srgbClr>
                </a:solidFill>
                <a:latin typeface="Calibri" panose="020F0502020204030204"/>
              </a:rPr>
              <a:t>kazanımların oluşmasında </a:t>
            </a:r>
            <a:r>
              <a:rPr lang="tr-TR" kern="0" dirty="0">
                <a:solidFill>
                  <a:srgbClr val="3C4743">
                    <a:lumMod val="50000"/>
                  </a:srgbClr>
                </a:solidFill>
                <a:latin typeface="Calibri" panose="020F0502020204030204"/>
              </a:rPr>
              <a:t>da önemli bir işleyişe sahiptir.</a:t>
            </a:r>
            <a:endParaRPr kumimoji="0" lang="tr-TR" sz="1800" b="0" i="0" u="none" strike="noStrike" kern="0" cap="none" spc="0" normalizeH="0" baseline="0" noProof="0" dirty="0" smtClean="0">
              <a:ln>
                <a:noFill/>
              </a:ln>
              <a:solidFill>
                <a:srgbClr val="3C4743">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5374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1000"/>
                                        <p:tgtEl>
                                          <p:spTgt spid="20"/>
                                        </p:tgtEl>
                                      </p:cBhvr>
                                    </p:animEffect>
                                  </p:childTnLst>
                                </p:cTn>
                              </p:par>
                            </p:childTnLst>
                          </p:cTn>
                        </p:par>
                        <p:par>
                          <p:cTn id="23" fill="hold">
                            <p:stCondLst>
                              <p:cond delay="2500"/>
                            </p:stCondLst>
                            <p:childTnLst>
                              <p:par>
                                <p:cTn id="24" presetID="22" presetClass="entr" presetSubtype="4" fill="hold" grpId="0" nodeType="afterEffect">
                                  <p:stCondLst>
                                    <p:cond delay="100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0"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7" y="1724580"/>
            <a:ext cx="10437812" cy="321164"/>
          </a:xfrm>
          <a:prstGeom prst="rect">
            <a:avLst/>
          </a:prstGeom>
        </p:spPr>
      </p:pic>
      <p:pic>
        <p:nvPicPr>
          <p:cNvPr id="15" name="Picture 14"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9002" y="1725574"/>
            <a:ext cx="1602997" cy="144270"/>
          </a:xfrm>
          <a:prstGeom prst="rect">
            <a:avLst/>
          </a:prstGeom>
        </p:spPr>
      </p:pic>
      <p:sp>
        <p:nvSpPr>
          <p:cNvPr id="16" name="Rectangle 15"/>
          <p:cNvSpPr/>
          <p:nvPr/>
        </p:nvSpPr>
        <p:spPr bwMode="ltGray">
          <a:xfrm>
            <a:off x="3176" y="36394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9003" y="36394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Slide Number Placeholder 5"/>
          <p:cNvSpPr txBox="1">
            <a:spLocks/>
          </p:cNvSpPr>
          <p:nvPr/>
        </p:nvSpPr>
        <p:spPr>
          <a:xfrm>
            <a:off x="10732631" y="507567"/>
            <a:ext cx="1154151" cy="109078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8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9" name="Title 1"/>
          <p:cNvSpPr txBox="1">
            <a:spLocks/>
          </p:cNvSpPr>
          <p:nvPr/>
        </p:nvSpPr>
        <p:spPr>
          <a:xfrm>
            <a:off x="683497" y="507568"/>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lvl="0"/>
            <a:r>
              <a:rPr lang="nn-NO" dirty="0">
                <a:solidFill>
                  <a:prstClr val="white"/>
                </a:solidFill>
              </a:rPr>
              <a:t>Tartışma ve Sonuç</a:t>
            </a:r>
            <a:endParaRPr kumimoji="0" lang="tr-TR" sz="3600" b="0" i="0" u="none" strike="noStrike" kern="1200" cap="none" spc="0" normalizeH="0" baseline="0" noProof="0" dirty="0">
              <a:ln>
                <a:noFill/>
              </a:ln>
              <a:solidFill>
                <a:prstClr val="white"/>
              </a:solidFill>
              <a:effectLst/>
              <a:uLnTx/>
              <a:uFillTx/>
              <a:latin typeface="Trebuchet MS" panose="020B0603020202020204"/>
              <a:ea typeface="+mj-ea"/>
              <a:cs typeface="+mj-cs"/>
            </a:endParaRPr>
          </a:p>
        </p:txBody>
      </p:sp>
      <p:sp>
        <p:nvSpPr>
          <p:cNvPr id="20" name="Right Arrow 19">
            <a:hlinkClick r:id="" action="ppaction://hlinkshowjump?jump=nextslide"/>
          </p:cNvPr>
          <p:cNvSpPr/>
          <p:nvPr/>
        </p:nvSpPr>
        <p:spPr>
          <a:xfrm>
            <a:off x="10930618" y="805721"/>
            <a:ext cx="978408" cy="4846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288" y="1885162"/>
            <a:ext cx="4572000" cy="4572000"/>
          </a:xfrm>
          <a:prstGeom prst="rect">
            <a:avLst/>
          </a:prstGeom>
        </p:spPr>
      </p:pic>
      <p:sp>
        <p:nvSpPr>
          <p:cNvPr id="12" name="Rectangle 11"/>
          <p:cNvSpPr/>
          <p:nvPr/>
        </p:nvSpPr>
        <p:spPr>
          <a:xfrm>
            <a:off x="5157216" y="2068558"/>
            <a:ext cx="6856053" cy="4205208"/>
          </a:xfrm>
          <a:prstGeom prst="rect">
            <a:avLst/>
          </a:prstGeom>
          <a:solidFill>
            <a:srgbClr val="E5E6DA"/>
          </a:solidFill>
          <a:ln w="12700" cap="flat" cmpd="sng" algn="ctr">
            <a:noFill/>
            <a:prstDash val="solid"/>
            <a:miter lim="800000"/>
          </a:ln>
          <a:effectLst>
            <a:innerShdw blurRad="114300">
              <a:prstClr val="black"/>
            </a:innerShdw>
          </a:effectLst>
        </p:spPr>
        <p:txBody>
          <a:bodyPr rtlCol="0" anchor="ctr"/>
          <a:lstStyle/>
          <a:p>
            <a:pPr lvl="0" algn="just" defTabSz="914400"/>
            <a:r>
              <a:rPr kumimoji="0" lang="tr-TR" sz="1800" b="0" i="0" u="none" strike="noStrike" kern="0" cap="none" spc="0" normalizeH="0" baseline="0" noProof="0" dirty="0">
                <a:ln>
                  <a:noFill/>
                </a:ln>
                <a:solidFill>
                  <a:srgbClr val="3C4743">
                    <a:lumMod val="50000"/>
                  </a:srgbClr>
                </a:solidFill>
                <a:effectLst/>
                <a:uLnTx/>
                <a:uFillTx/>
                <a:latin typeface="Calibri" panose="020F0502020204030204"/>
                <a:ea typeface="+mn-ea"/>
                <a:cs typeface="+mn-cs"/>
              </a:rPr>
              <a:t>	</a:t>
            </a:r>
            <a:r>
              <a:rPr lang="tr-TR" kern="0" dirty="0">
                <a:solidFill>
                  <a:srgbClr val="3C4743">
                    <a:lumMod val="50000"/>
                  </a:srgbClr>
                </a:solidFill>
                <a:latin typeface="Calibri" panose="020F0502020204030204"/>
              </a:rPr>
              <a:t>Ülkemizde ders dışı etkinlikler kapsamında gerek öğretmenler </a:t>
            </a:r>
            <a:r>
              <a:rPr lang="tr-TR" kern="0" dirty="0" smtClean="0">
                <a:solidFill>
                  <a:srgbClr val="3C4743">
                    <a:lumMod val="50000"/>
                  </a:srgbClr>
                </a:solidFill>
                <a:latin typeface="Calibri" panose="020F0502020204030204"/>
              </a:rPr>
              <a:t>tarafından yapılan </a:t>
            </a:r>
            <a:r>
              <a:rPr lang="tr-TR" kern="0" dirty="0">
                <a:solidFill>
                  <a:srgbClr val="3C4743">
                    <a:lumMod val="50000"/>
                  </a:srgbClr>
                </a:solidFill>
                <a:latin typeface="Calibri" panose="020F0502020204030204"/>
              </a:rPr>
              <a:t>farklı uygulamalar gerekse ders dışı etkinlik çalışmaları konusundaki </a:t>
            </a:r>
            <a:r>
              <a:rPr lang="tr-TR" kern="0" dirty="0" smtClean="0">
                <a:solidFill>
                  <a:srgbClr val="3C4743">
                    <a:lumMod val="50000"/>
                  </a:srgbClr>
                </a:solidFill>
                <a:latin typeface="Calibri" panose="020F0502020204030204"/>
              </a:rPr>
              <a:t>yanlış algılamaların </a:t>
            </a:r>
            <a:r>
              <a:rPr lang="tr-TR" kern="0" dirty="0">
                <a:solidFill>
                  <a:srgbClr val="3C4743">
                    <a:lumMod val="50000"/>
                  </a:srgbClr>
                </a:solidFill>
                <a:latin typeface="Calibri" panose="020F0502020204030204"/>
              </a:rPr>
              <a:t>önüne geçebilmek için, son yapılan değişiklikle, ilköğretim 1. </a:t>
            </a:r>
            <a:r>
              <a:rPr lang="tr-TR" kern="0" dirty="0" smtClean="0">
                <a:solidFill>
                  <a:srgbClr val="3C4743">
                    <a:lumMod val="50000"/>
                  </a:srgbClr>
                </a:solidFill>
                <a:latin typeface="Calibri" panose="020F0502020204030204"/>
              </a:rPr>
              <a:t>kademede Serbest </a:t>
            </a:r>
            <a:r>
              <a:rPr lang="tr-TR" kern="0" dirty="0">
                <a:solidFill>
                  <a:srgbClr val="3C4743">
                    <a:lumMod val="50000"/>
                  </a:srgbClr>
                </a:solidFill>
                <a:latin typeface="Calibri" panose="020F0502020204030204"/>
              </a:rPr>
              <a:t>Etkinlik Çalışmaları Dersi (SEÇD)’ne geçiş yapılmıştır. </a:t>
            </a:r>
            <a:endParaRPr lang="tr-TR" kern="0" dirty="0" smtClean="0">
              <a:solidFill>
                <a:srgbClr val="3C4743">
                  <a:lumMod val="50000"/>
                </a:srgbClr>
              </a:solidFill>
              <a:latin typeface="Calibri" panose="020F0502020204030204"/>
            </a:endParaRPr>
          </a:p>
          <a:p>
            <a:pPr lvl="0" algn="just" defTabSz="914400"/>
            <a:endParaRPr lang="tr-TR" kern="0" dirty="0">
              <a:solidFill>
                <a:srgbClr val="3C4743">
                  <a:lumMod val="50000"/>
                </a:srgbClr>
              </a:solidFill>
              <a:latin typeface="Calibri" panose="020F0502020204030204"/>
            </a:endParaRPr>
          </a:p>
          <a:p>
            <a:pPr lvl="0" algn="just" defTabSz="914400"/>
            <a:r>
              <a:rPr lang="tr-TR" kern="0" dirty="0" smtClean="0">
                <a:solidFill>
                  <a:srgbClr val="3C4743">
                    <a:lumMod val="50000"/>
                  </a:srgbClr>
                </a:solidFill>
                <a:latin typeface="Calibri" panose="020F0502020204030204"/>
              </a:rPr>
              <a:t>	SEÇD </a:t>
            </a:r>
            <a:r>
              <a:rPr lang="tr-TR" kern="0" dirty="0">
                <a:solidFill>
                  <a:srgbClr val="3C4743">
                    <a:lumMod val="50000"/>
                  </a:srgbClr>
                </a:solidFill>
                <a:latin typeface="Calibri" panose="020F0502020204030204"/>
              </a:rPr>
              <a:t>ile </a:t>
            </a:r>
            <a:r>
              <a:rPr lang="tr-TR" kern="0" dirty="0" smtClean="0">
                <a:solidFill>
                  <a:srgbClr val="3C4743">
                    <a:lumMod val="50000"/>
                  </a:srgbClr>
                </a:solidFill>
                <a:latin typeface="Calibri" panose="020F0502020204030204"/>
              </a:rPr>
              <a:t>öğretmenler tarafından </a:t>
            </a:r>
            <a:r>
              <a:rPr lang="tr-TR" kern="0" dirty="0">
                <a:solidFill>
                  <a:srgbClr val="3C4743">
                    <a:lumMod val="50000"/>
                  </a:srgbClr>
                </a:solidFill>
                <a:latin typeface="Calibri" panose="020F0502020204030204"/>
              </a:rPr>
              <a:t>yapılan farklı uygulamaların önüne geçmeye çalışılırken, </a:t>
            </a:r>
            <a:r>
              <a:rPr lang="tr-TR" kern="0" dirty="0" smtClean="0">
                <a:solidFill>
                  <a:srgbClr val="3C4743">
                    <a:lumMod val="50000"/>
                  </a:srgbClr>
                </a:solidFill>
                <a:latin typeface="Calibri" panose="020F0502020204030204"/>
              </a:rPr>
              <a:t>dersin yeni </a:t>
            </a:r>
            <a:r>
              <a:rPr lang="tr-TR" kern="0" dirty="0">
                <a:solidFill>
                  <a:srgbClr val="3C4743">
                    <a:lumMod val="50000"/>
                  </a:srgbClr>
                </a:solidFill>
                <a:latin typeface="Calibri" panose="020F0502020204030204"/>
              </a:rPr>
              <a:t>olması, pilot uygulamasının yapılmadan uygulanmaya konması, </a:t>
            </a:r>
            <a:r>
              <a:rPr lang="tr-TR" kern="0" dirty="0" smtClean="0">
                <a:solidFill>
                  <a:srgbClr val="3C4743">
                    <a:lumMod val="50000"/>
                  </a:srgbClr>
                </a:solidFill>
                <a:latin typeface="Calibri" panose="020F0502020204030204"/>
              </a:rPr>
              <a:t>öğretmenlerin bu </a:t>
            </a:r>
            <a:r>
              <a:rPr lang="tr-TR" kern="0" dirty="0">
                <a:solidFill>
                  <a:srgbClr val="3C4743">
                    <a:lumMod val="50000"/>
                  </a:srgbClr>
                </a:solidFill>
                <a:latin typeface="Calibri" panose="020F0502020204030204"/>
              </a:rPr>
              <a:t>konuda yeterli hizmet içi eğitimden geçirilmemiş olması ve dersin çerçeve </a:t>
            </a:r>
            <a:r>
              <a:rPr lang="tr-TR" kern="0" dirty="0" smtClean="0">
                <a:solidFill>
                  <a:srgbClr val="3C4743">
                    <a:lumMod val="50000"/>
                  </a:srgbClr>
                </a:solidFill>
                <a:latin typeface="Calibri" panose="020F0502020204030204"/>
              </a:rPr>
              <a:t>programa tabi </a:t>
            </a:r>
            <a:r>
              <a:rPr lang="tr-TR" kern="0" dirty="0">
                <a:solidFill>
                  <a:srgbClr val="3C4743">
                    <a:lumMod val="50000"/>
                  </a:srgbClr>
                </a:solidFill>
                <a:latin typeface="Calibri" panose="020F0502020204030204"/>
              </a:rPr>
              <a:t>tutulmadan tamamen esnek bırakılmasının öğretmenleri dersin içeriği</a:t>
            </a:r>
            <a:r>
              <a:rPr lang="tr-TR" kern="0" dirty="0" smtClean="0">
                <a:solidFill>
                  <a:srgbClr val="3C4743">
                    <a:lumMod val="50000"/>
                  </a:srgbClr>
                </a:solidFill>
                <a:latin typeface="Calibri" panose="020F0502020204030204"/>
              </a:rPr>
              <a:t>, planlanması </a:t>
            </a:r>
            <a:r>
              <a:rPr lang="tr-TR" kern="0" dirty="0">
                <a:solidFill>
                  <a:srgbClr val="3C4743">
                    <a:lumMod val="50000"/>
                  </a:srgbClr>
                </a:solidFill>
                <a:latin typeface="Calibri" panose="020F0502020204030204"/>
              </a:rPr>
              <a:t>ve yürütülmesi noktasında sıkıntıya soktuğu düşünülmektedir. </a:t>
            </a:r>
            <a:r>
              <a:rPr lang="tr-TR" kern="0" dirty="0" smtClean="0">
                <a:solidFill>
                  <a:srgbClr val="3C4743">
                    <a:lumMod val="50000"/>
                  </a:srgbClr>
                </a:solidFill>
                <a:latin typeface="Calibri" panose="020F0502020204030204"/>
              </a:rPr>
              <a:t>Bu durum</a:t>
            </a:r>
            <a:r>
              <a:rPr lang="tr-TR" kern="0" dirty="0">
                <a:solidFill>
                  <a:srgbClr val="3C4743">
                    <a:lumMod val="50000"/>
                  </a:srgbClr>
                </a:solidFill>
                <a:latin typeface="Calibri" panose="020F0502020204030204"/>
              </a:rPr>
              <a:t>, SEÇD’ye yönelik öğretmen görüşlerinin alındığı bazı araştırmalarda  ve internette yer </a:t>
            </a:r>
            <a:r>
              <a:rPr lang="tr-TR" kern="0" dirty="0" smtClean="0">
                <a:solidFill>
                  <a:srgbClr val="3C4743">
                    <a:lumMod val="50000"/>
                  </a:srgbClr>
                </a:solidFill>
                <a:latin typeface="Calibri" panose="020F0502020204030204"/>
              </a:rPr>
              <a:t>alan öğretmen </a:t>
            </a:r>
            <a:r>
              <a:rPr lang="tr-TR" kern="0" dirty="0">
                <a:solidFill>
                  <a:srgbClr val="3C4743">
                    <a:lumMod val="50000"/>
                  </a:srgbClr>
                </a:solidFill>
                <a:latin typeface="Calibri" panose="020F0502020204030204"/>
              </a:rPr>
              <a:t>forum sayfalarında kendini göstermektedir.</a:t>
            </a:r>
            <a:endParaRPr kumimoji="0" lang="tr-TR" sz="1800" b="0" i="0" u="none" strike="noStrike" kern="0" cap="none" spc="0" normalizeH="0" baseline="0" noProof="0" dirty="0" smtClean="0">
              <a:ln>
                <a:noFill/>
              </a:ln>
              <a:solidFill>
                <a:srgbClr val="3C4743">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3059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ppt_y</p:attrName>
                                        </p:attrNameLst>
                                      </p:cBhvr>
                                      <p:tavLst>
                                        <p:tav tm="0">
                                          <p:val>
                                            <p:strVal val="#ppt_y+#ppt_h*1.125000"/>
                                          </p:val>
                                        </p:tav>
                                        <p:tav tm="100000">
                                          <p:val>
                                            <p:strVal val="#ppt_y"/>
                                          </p:val>
                                        </p:tav>
                                      </p:tavLst>
                                    </p:anim>
                                    <p:animEffect transition="in" filter="wipe(up)">
                                      <p:cBhvr>
                                        <p:cTn id="8" dur="1000"/>
                                        <p:tgtEl>
                                          <p:spTgt spid="2"/>
                                        </p:tgtEl>
                                      </p:cBhvr>
                                    </p:animEffect>
                                  </p:childTnLst>
                                </p:cTn>
                              </p:par>
                            </p:childTnLst>
                          </p:cTn>
                        </p:par>
                        <p:par>
                          <p:cTn id="9" fill="hold">
                            <p:stCondLst>
                              <p:cond delay="1000"/>
                            </p:stCondLst>
                            <p:childTnLst>
                              <p:par>
                                <p:cTn id="10" presetID="22" presetClass="entr" presetSubtype="4" fill="hold" grpId="0" nodeType="afterEffect">
                                  <p:stCondLst>
                                    <p:cond delay="100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7" y="1724580"/>
            <a:ext cx="10437812" cy="321164"/>
          </a:xfrm>
          <a:prstGeom prst="rect">
            <a:avLst/>
          </a:prstGeom>
        </p:spPr>
      </p:pic>
      <p:pic>
        <p:nvPicPr>
          <p:cNvPr id="15" name="Picture 14"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9002" y="1725574"/>
            <a:ext cx="1602997" cy="144270"/>
          </a:xfrm>
          <a:prstGeom prst="rect">
            <a:avLst/>
          </a:prstGeom>
        </p:spPr>
      </p:pic>
      <p:sp>
        <p:nvSpPr>
          <p:cNvPr id="16" name="Rectangle 15"/>
          <p:cNvSpPr/>
          <p:nvPr/>
        </p:nvSpPr>
        <p:spPr bwMode="ltGray">
          <a:xfrm>
            <a:off x="3176" y="36394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9003" y="36394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Slide Number Placeholder 5"/>
          <p:cNvSpPr txBox="1">
            <a:spLocks/>
          </p:cNvSpPr>
          <p:nvPr/>
        </p:nvSpPr>
        <p:spPr>
          <a:xfrm>
            <a:off x="10732631" y="507567"/>
            <a:ext cx="1154151" cy="109078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8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9" name="Title 1"/>
          <p:cNvSpPr txBox="1">
            <a:spLocks/>
          </p:cNvSpPr>
          <p:nvPr/>
        </p:nvSpPr>
        <p:spPr>
          <a:xfrm>
            <a:off x="683497" y="507568"/>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lvl="0"/>
            <a:r>
              <a:rPr lang="nn-NO" dirty="0">
                <a:solidFill>
                  <a:prstClr val="white"/>
                </a:solidFill>
              </a:rPr>
              <a:t>Tartışma ve Sonuç</a:t>
            </a:r>
            <a:endParaRPr kumimoji="0" lang="tr-TR" sz="3600" b="0" i="0" u="none" strike="noStrike" kern="1200" cap="none" spc="0" normalizeH="0" baseline="0" noProof="0" dirty="0">
              <a:ln>
                <a:noFill/>
              </a:ln>
              <a:solidFill>
                <a:prstClr val="white"/>
              </a:solidFill>
              <a:effectLst/>
              <a:uLnTx/>
              <a:uFillTx/>
              <a:latin typeface="Trebuchet MS" panose="020B0603020202020204"/>
              <a:ea typeface="+mj-ea"/>
              <a:cs typeface="+mj-cs"/>
            </a:endParaRPr>
          </a:p>
        </p:txBody>
      </p:sp>
      <p:sp>
        <p:nvSpPr>
          <p:cNvPr id="20" name="Right Arrow 19">
            <a:hlinkClick r:id="" action="ppaction://hlinkshowjump?jump=nextslide"/>
          </p:cNvPr>
          <p:cNvSpPr/>
          <p:nvPr/>
        </p:nvSpPr>
        <p:spPr>
          <a:xfrm>
            <a:off x="10930618" y="805721"/>
            <a:ext cx="978408" cy="4846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288" y="1885162"/>
            <a:ext cx="4572000" cy="4572000"/>
          </a:xfrm>
          <a:prstGeom prst="rect">
            <a:avLst/>
          </a:prstGeom>
        </p:spPr>
      </p:pic>
      <p:sp>
        <p:nvSpPr>
          <p:cNvPr id="12" name="Rectangle 11"/>
          <p:cNvSpPr/>
          <p:nvPr/>
        </p:nvSpPr>
        <p:spPr>
          <a:xfrm>
            <a:off x="5148072" y="2430237"/>
            <a:ext cx="6856053" cy="3481850"/>
          </a:xfrm>
          <a:prstGeom prst="rect">
            <a:avLst/>
          </a:prstGeom>
          <a:solidFill>
            <a:srgbClr val="E5E6DA"/>
          </a:solidFill>
          <a:ln w="12700" cap="flat" cmpd="sng" algn="ctr">
            <a:noFill/>
            <a:prstDash val="solid"/>
            <a:miter lim="800000"/>
          </a:ln>
          <a:effectLst>
            <a:innerShdw blurRad="114300">
              <a:prstClr val="black"/>
            </a:innerShdw>
          </a:effectLst>
        </p:spPr>
        <p:txBody>
          <a:bodyPr rtlCol="0" anchor="ctr"/>
          <a:lstStyle/>
          <a:p>
            <a:pPr lvl="0" algn="just" defTabSz="914400"/>
            <a:r>
              <a:rPr kumimoji="0" lang="tr-TR" sz="1800" b="0" i="0" u="none" strike="noStrike" kern="0" cap="none" spc="0" normalizeH="0" baseline="0" noProof="0" dirty="0">
                <a:ln>
                  <a:noFill/>
                </a:ln>
                <a:solidFill>
                  <a:srgbClr val="3C4743">
                    <a:lumMod val="50000"/>
                  </a:srgbClr>
                </a:solidFill>
                <a:effectLst/>
                <a:uLnTx/>
                <a:uFillTx/>
                <a:latin typeface="Calibri" panose="020F0502020204030204"/>
                <a:ea typeface="+mn-ea"/>
                <a:cs typeface="+mn-cs"/>
              </a:rPr>
              <a:t>	</a:t>
            </a:r>
            <a:r>
              <a:rPr lang="tr-TR" kern="0" dirty="0">
                <a:solidFill>
                  <a:srgbClr val="3C4743">
                    <a:lumMod val="50000"/>
                  </a:srgbClr>
                </a:solidFill>
                <a:latin typeface="Calibri" panose="020F0502020204030204"/>
              </a:rPr>
              <a:t>OBP’nin veli katılımları ile desteklenerek öğrencilerin motivasyonlarını ve derslere yönelik tutumlarını arttırması; uzman katılımları ile kariyer bilincini geliştirmeyi </a:t>
            </a:r>
            <a:r>
              <a:rPr lang="tr-TR" kern="0" dirty="0" smtClean="0">
                <a:solidFill>
                  <a:srgbClr val="3C4743">
                    <a:lumMod val="50000"/>
                  </a:srgbClr>
                </a:solidFill>
                <a:latin typeface="Calibri" panose="020F0502020204030204"/>
              </a:rPr>
              <a:t> hedeflemesi</a:t>
            </a:r>
            <a:r>
              <a:rPr lang="tr-TR" kern="0" dirty="0">
                <a:solidFill>
                  <a:srgbClr val="3C4743">
                    <a:lumMod val="50000"/>
                  </a:srgbClr>
                </a:solidFill>
                <a:latin typeface="Calibri" panose="020F0502020204030204"/>
              </a:rPr>
              <a:t>; öğrencilerin bahçe oluşum sürecinde kamu/özel kurum ve </a:t>
            </a:r>
            <a:r>
              <a:rPr lang="tr-TR" kern="0" dirty="0" smtClean="0">
                <a:solidFill>
                  <a:srgbClr val="3C4743">
                    <a:lumMod val="50000"/>
                  </a:srgbClr>
                </a:solidFill>
                <a:latin typeface="Calibri" panose="020F0502020204030204"/>
              </a:rPr>
              <a:t>kuruluşları ve </a:t>
            </a:r>
            <a:r>
              <a:rPr lang="tr-TR" kern="0" dirty="0">
                <a:solidFill>
                  <a:srgbClr val="3C4743">
                    <a:lumMod val="50000"/>
                  </a:srgbClr>
                </a:solidFill>
                <a:latin typeface="Calibri" panose="020F0502020204030204"/>
              </a:rPr>
              <a:t>sivil tolum örgütleri ile iletişime geçmelerine olanak tanıması, bahçe uygulamaları</a:t>
            </a:r>
          </a:p>
          <a:p>
            <a:pPr lvl="0" algn="just" defTabSz="914400"/>
            <a:r>
              <a:rPr lang="tr-TR" kern="0" dirty="0">
                <a:solidFill>
                  <a:srgbClr val="3C4743">
                    <a:lumMod val="50000"/>
                  </a:srgbClr>
                </a:solidFill>
                <a:latin typeface="Calibri" panose="020F0502020204030204"/>
              </a:rPr>
              <a:t>esnasında yetiştirecekleri ürün üzerinden öğrencilerin takım çalışmaları</a:t>
            </a:r>
          </a:p>
          <a:p>
            <a:pPr lvl="0" algn="just" defTabSz="914400"/>
            <a:r>
              <a:rPr lang="tr-TR" kern="0" dirty="0">
                <a:solidFill>
                  <a:srgbClr val="3C4743">
                    <a:lumMod val="50000"/>
                  </a:srgbClr>
                </a:solidFill>
                <a:latin typeface="Calibri" panose="020F0502020204030204"/>
              </a:rPr>
              <a:t>yaparak karar verme mekanizmalarını harekete geçirmeleri ve sorumluluk almaları</a:t>
            </a:r>
            <a:r>
              <a:rPr lang="tr-TR" kern="0" dirty="0" smtClean="0">
                <a:solidFill>
                  <a:srgbClr val="3C4743">
                    <a:lumMod val="50000"/>
                  </a:srgbClr>
                </a:solidFill>
                <a:latin typeface="Calibri" panose="020F0502020204030204"/>
              </a:rPr>
              <a:t>; öğrencilerin </a:t>
            </a:r>
            <a:r>
              <a:rPr lang="tr-TR" kern="0" dirty="0">
                <a:solidFill>
                  <a:srgbClr val="3C4743">
                    <a:lumMod val="50000"/>
                  </a:srgbClr>
                </a:solidFill>
                <a:latin typeface="Calibri" panose="020F0502020204030204"/>
              </a:rPr>
              <a:t>yetiştirecekleri ürünün dikim, bakım ve korunumunu yaparak </a:t>
            </a:r>
            <a:r>
              <a:rPr lang="tr-TR" kern="0" dirty="0" smtClean="0">
                <a:solidFill>
                  <a:srgbClr val="3C4743">
                    <a:lumMod val="50000"/>
                  </a:srgbClr>
                </a:solidFill>
                <a:latin typeface="Calibri" panose="020F0502020204030204"/>
              </a:rPr>
              <a:t>daha verimli </a:t>
            </a:r>
            <a:r>
              <a:rPr lang="tr-TR" kern="0" dirty="0">
                <a:solidFill>
                  <a:srgbClr val="3C4743">
                    <a:lumMod val="50000"/>
                  </a:srgbClr>
                </a:solidFill>
                <a:latin typeface="Calibri" panose="020F0502020204030204"/>
              </a:rPr>
              <a:t>ürün elde etmek için yaratıcı düşünme ve problem çözme becerilerini </a:t>
            </a:r>
            <a:r>
              <a:rPr lang="tr-TR" kern="0" dirty="0" smtClean="0">
                <a:solidFill>
                  <a:srgbClr val="3C4743">
                    <a:lumMod val="50000"/>
                  </a:srgbClr>
                </a:solidFill>
                <a:latin typeface="Calibri" panose="020F0502020204030204"/>
              </a:rPr>
              <a:t>kullanmaları ve </a:t>
            </a:r>
            <a:r>
              <a:rPr lang="tr-TR" kern="0" dirty="0">
                <a:solidFill>
                  <a:srgbClr val="3C4743">
                    <a:lumMod val="50000"/>
                  </a:srgbClr>
                </a:solidFill>
                <a:latin typeface="Calibri" panose="020F0502020204030204"/>
              </a:rPr>
              <a:t>elde ettikleri ürünü pazara çıkararak girişimcilik becerilerini </a:t>
            </a:r>
            <a:r>
              <a:rPr lang="tr-TR" kern="0" dirty="0" smtClean="0">
                <a:solidFill>
                  <a:srgbClr val="3C4743">
                    <a:lumMod val="50000"/>
                  </a:srgbClr>
                </a:solidFill>
                <a:latin typeface="Calibri" panose="020F0502020204030204"/>
              </a:rPr>
              <a:t>geliştirmeleri fen </a:t>
            </a:r>
            <a:r>
              <a:rPr lang="tr-TR" kern="0" dirty="0">
                <a:solidFill>
                  <a:srgbClr val="3C4743">
                    <a:lumMod val="50000"/>
                  </a:srgbClr>
                </a:solidFill>
                <a:latin typeface="Calibri" panose="020F0502020204030204"/>
              </a:rPr>
              <a:t>bilimleri öğretim programının vizyonu ile örtüşmektedir. </a:t>
            </a:r>
            <a:endParaRPr kumimoji="0" lang="tr-TR" sz="1800" b="0" i="0" u="none" strike="noStrike" kern="0" cap="none" spc="0" normalizeH="0" baseline="0" noProof="0" dirty="0" smtClean="0">
              <a:ln>
                <a:noFill/>
              </a:ln>
              <a:solidFill>
                <a:srgbClr val="3C4743">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7483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733709"/>
            <a:ext cx="8824456" cy="1373070"/>
          </a:xfrm>
        </p:spPr>
        <p:txBody>
          <a:bodyPr/>
          <a:lstStyle/>
          <a:p>
            <a:r>
              <a:rPr lang="tr-TR" sz="3500" dirty="0"/>
              <a:t>Serbest Etkinlik Çalışmaları Dersine Yönelik Bir Program Önerisi: Okul Bahçesi Programı</a:t>
            </a:r>
          </a:p>
        </p:txBody>
      </p:sp>
      <p:sp>
        <p:nvSpPr>
          <p:cNvPr id="3" name="Subtitle 2"/>
          <p:cNvSpPr>
            <a:spLocks noGrp="1"/>
          </p:cNvSpPr>
          <p:nvPr>
            <p:ph type="subTitle" idx="1"/>
          </p:nvPr>
        </p:nvSpPr>
        <p:spPr>
          <a:xfrm>
            <a:off x="680322" y="4394039"/>
            <a:ext cx="8144134" cy="396325"/>
          </a:xfrm>
        </p:spPr>
        <p:txBody>
          <a:bodyPr/>
          <a:lstStyle/>
          <a:p>
            <a:r>
              <a:rPr lang="tr-TR" dirty="0"/>
              <a:t>Mustafa Ürey / Salih Çepni</a:t>
            </a:r>
          </a:p>
        </p:txBody>
      </p:sp>
      <p:sp>
        <p:nvSpPr>
          <p:cNvPr id="4" name="Right Arrow 3">
            <a:hlinkClick r:id="" action="ppaction://hlinkshowjump?jump=endshow"/>
          </p:cNvPr>
          <p:cNvSpPr/>
          <p:nvPr/>
        </p:nvSpPr>
        <p:spPr>
          <a:xfrm>
            <a:off x="10213848" y="3218688"/>
            <a:ext cx="978408" cy="4846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Subtitle 2"/>
          <p:cNvSpPr txBox="1">
            <a:spLocks/>
          </p:cNvSpPr>
          <p:nvPr/>
        </p:nvSpPr>
        <p:spPr>
          <a:xfrm>
            <a:off x="680322" y="4879461"/>
            <a:ext cx="8144134" cy="396325"/>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dirty="0" smtClean="0"/>
              <a:t>Sunu Hazırlama : www.mebders.com</a:t>
            </a:r>
            <a:endParaRPr lang="tr-TR" dirty="0"/>
          </a:p>
        </p:txBody>
      </p:sp>
    </p:spTree>
    <p:extLst>
      <p:ext uri="{BB962C8B-B14F-4D97-AF65-F5344CB8AC3E}">
        <p14:creationId xmlns:p14="http://schemas.microsoft.com/office/powerpoint/2010/main" val="89308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docProps/app.xml><?xml version="1.0" encoding="utf-8"?>
<Properties xmlns="http://schemas.openxmlformats.org/officeDocument/2006/extended-properties" xmlns:vt="http://schemas.openxmlformats.org/officeDocument/2006/docPropsVTypes">
  <Template>TM04033917[[fn=Berlin]]</Template>
  <TotalTime>216</TotalTime>
  <Words>78</Words>
  <Application>Microsoft Office PowerPoint</Application>
  <PresentationFormat>Widescreen</PresentationFormat>
  <Paragraphs>57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Trebuchet MS</vt:lpstr>
      <vt:lpstr>Berlin</vt:lpstr>
      <vt:lpstr>Serbest Etkinlik Çalışmaları Dersine Yönelik Bir Program Önerisi: Okul Bahçesi Programı</vt:lpstr>
      <vt:lpstr>PowerPoint Presentation</vt:lpstr>
      <vt:lpstr>Giriş</vt:lpstr>
      <vt:lpstr>Giriş</vt:lpstr>
      <vt:lpstr>Okul Bahçesi Programı (OBP)</vt:lpstr>
      <vt:lpstr>Okul Bahçesi Programı (OBP)</vt:lpstr>
      <vt:lpstr>PowerPoint Presentation</vt:lpstr>
      <vt:lpstr>PowerPoint Presentation</vt:lpstr>
      <vt:lpstr>Serbest Etkinlik Çalışmaları Dersine Yönelik Bir Program Önerisi: Okul Bahçesi Programı</vt:lpstr>
    </vt:vector>
  </TitlesOfParts>
  <Company>SilentAll Team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okul-bahcesi-programi</dc:title>
  <dc:creator>www.mebders.com</dc:creator>
  <cp:lastModifiedBy>Muhammet Bozkurt</cp:lastModifiedBy>
  <cp:revision>15</cp:revision>
  <dcterms:created xsi:type="dcterms:W3CDTF">2017-08-28T09:48:08Z</dcterms:created>
  <dcterms:modified xsi:type="dcterms:W3CDTF">2017-09-08T15:29:10Z</dcterms:modified>
</cp:coreProperties>
</file>