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0" r:id="rId4"/>
    <p:sldId id="266" r:id="rId5"/>
    <p:sldId id="267" r:id="rId6"/>
    <p:sldId id="268" r:id="rId7"/>
    <p:sldId id="269" r:id="rId8"/>
    <p:sldId id="271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2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t>9/8/2017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t>9/8/2017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2774" y="2744107"/>
            <a:ext cx="6857433" cy="1371487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/>
          <a:lstStyle/>
          <a:p>
            <a:fld id="{2CCFE9AC-F15C-4FA0-A6F1-298829FA691D}" type="datetimeFigureOut">
              <a:rPr lang="en-US"/>
              <a:t>9/8/2017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3090671"/>
            <a:ext cx="9628632" cy="1362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9/8/2017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9/8/2017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9/8/2017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9/8/2017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t>9/8/2017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en-US" smtClean="0"/>
              <a:pPr/>
              <a:t>9/8/2017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fld id="{BD266BE7-899D-4075-917F-DBDE33B6B6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000" dirty="0" err="1"/>
              <a:t>Ortaokul</a:t>
            </a:r>
            <a:r>
              <a:rPr lang="en-US" sz="5000" dirty="0"/>
              <a:t> </a:t>
            </a:r>
            <a:r>
              <a:rPr lang="en-US" sz="5000" dirty="0" err="1"/>
              <a:t>Öğretmenlerinin</a:t>
            </a:r>
            <a:r>
              <a:rPr lang="en-US" sz="5000" dirty="0"/>
              <a:t> </a:t>
            </a:r>
            <a:r>
              <a:rPr lang="tr-TR" sz="5000" dirty="0" smtClean="0"/>
              <a:t/>
            </a:r>
            <a:br>
              <a:rPr lang="tr-TR" sz="5000" dirty="0" smtClean="0"/>
            </a:br>
            <a:r>
              <a:rPr lang="en-US" sz="5000" dirty="0" err="1" smtClean="0"/>
              <a:t>Okul</a:t>
            </a:r>
            <a:r>
              <a:rPr lang="en-US" sz="5000" dirty="0" smtClean="0"/>
              <a:t> </a:t>
            </a:r>
            <a:r>
              <a:rPr lang="en-US" sz="5000" dirty="0" err="1"/>
              <a:t>Kültürü</a:t>
            </a:r>
            <a:r>
              <a:rPr lang="en-US" sz="5000" dirty="0"/>
              <a:t> </a:t>
            </a:r>
            <a:r>
              <a:rPr lang="en-US" sz="5000" dirty="0" err="1"/>
              <a:t>Profili</a:t>
            </a:r>
            <a:r>
              <a:rPr lang="en-US" sz="5000" dirty="0"/>
              <a:t> </a:t>
            </a:r>
            <a:r>
              <a:rPr lang="tr-TR" sz="5000" dirty="0" smtClean="0"/>
              <a:t/>
            </a:r>
            <a:br>
              <a:rPr lang="tr-TR" sz="5000" dirty="0" smtClean="0"/>
            </a:br>
            <a:r>
              <a:rPr lang="en-US" sz="5000" dirty="0" err="1" smtClean="0"/>
              <a:t>ve</a:t>
            </a:r>
            <a:r>
              <a:rPr lang="en-US" sz="5000" dirty="0" smtClean="0"/>
              <a:t> 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Örgütsel</a:t>
            </a:r>
            <a:r>
              <a:rPr lang="en-US" dirty="0"/>
              <a:t> </a:t>
            </a:r>
            <a:r>
              <a:rPr lang="en-US" dirty="0" err="1"/>
              <a:t>Güvene</a:t>
            </a:r>
            <a:r>
              <a:rPr lang="en-US" dirty="0"/>
              <a:t> </a:t>
            </a:r>
            <a:r>
              <a:rPr lang="en-US" dirty="0" err="1"/>
              <a:t>İlişkin</a:t>
            </a:r>
            <a:r>
              <a:rPr lang="en-US" dirty="0"/>
              <a:t> </a:t>
            </a:r>
            <a:r>
              <a:rPr lang="en-US" dirty="0" err="1"/>
              <a:t>Algıları</a:t>
            </a:r>
            <a:r>
              <a:rPr lang="en-US" dirty="0"/>
              <a:t> </a:t>
            </a:r>
            <a:r>
              <a:rPr lang="en-US" dirty="0" err="1"/>
              <a:t>Arasındaki</a:t>
            </a:r>
            <a:r>
              <a:rPr lang="en-US" dirty="0"/>
              <a:t> </a:t>
            </a:r>
            <a:r>
              <a:rPr lang="en-US" dirty="0" err="1"/>
              <a:t>İlişki</a:t>
            </a:r>
            <a:endParaRPr lang="en-US" dirty="0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11082528" y="38468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4008" y="6414863"/>
            <a:ext cx="3563608" cy="443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>
                <a:solidFill>
                  <a:schemeClr val="bg2"/>
                </a:solidFill>
              </a:rPr>
              <a:t>Milli Eğitim </a:t>
            </a:r>
            <a:r>
              <a:rPr lang="tr-TR" smtClean="0">
                <a:solidFill>
                  <a:schemeClr val="bg2"/>
                </a:solidFill>
              </a:rPr>
              <a:t>Dergisi 211 </a:t>
            </a:r>
            <a:r>
              <a:rPr lang="tr-TR" dirty="0" smtClean="0">
                <a:solidFill>
                  <a:schemeClr val="bg2"/>
                </a:solidFill>
              </a:rPr>
              <a:t>Nolu Sayı</a:t>
            </a:r>
            <a:endParaRPr lang="tr-TR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4860" y="1391127"/>
            <a:ext cx="8500062" cy="3580192"/>
          </a:xfrm>
        </p:spPr>
        <p:txBody>
          <a:bodyPr>
            <a:normAutofit/>
          </a:bodyPr>
          <a:lstStyle/>
          <a:p>
            <a:r>
              <a:rPr lang="en-US" sz="4400" dirty="0" err="1"/>
              <a:t>Ortaokul</a:t>
            </a:r>
            <a:r>
              <a:rPr lang="en-US" sz="4400" dirty="0"/>
              <a:t> </a:t>
            </a:r>
            <a:r>
              <a:rPr lang="en-US" sz="4400" dirty="0" err="1"/>
              <a:t>Öğretmenlerinin</a:t>
            </a:r>
            <a:r>
              <a:rPr lang="en-US" sz="4400" dirty="0"/>
              <a:t> </a:t>
            </a: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en-US" sz="4400" dirty="0" err="1" smtClean="0"/>
              <a:t>Okul</a:t>
            </a:r>
            <a:r>
              <a:rPr lang="en-US" sz="4400" dirty="0" smtClean="0"/>
              <a:t> </a:t>
            </a:r>
            <a:r>
              <a:rPr lang="en-US" sz="4400" dirty="0" err="1"/>
              <a:t>Kültürü</a:t>
            </a:r>
            <a:r>
              <a:rPr lang="en-US" sz="4400" dirty="0"/>
              <a:t> </a:t>
            </a:r>
            <a:r>
              <a:rPr lang="en-US" sz="4400" dirty="0" err="1"/>
              <a:t>Profili</a:t>
            </a:r>
            <a:r>
              <a:rPr lang="en-US" sz="4400" dirty="0"/>
              <a:t> </a:t>
            </a:r>
            <a:r>
              <a:rPr lang="en-US" sz="4400" dirty="0" err="1" smtClean="0"/>
              <a:t>ve</a:t>
            </a:r>
            <a:r>
              <a:rPr lang="tr-TR" sz="4400" dirty="0" smtClean="0"/>
              <a:t/>
            </a:r>
            <a:br>
              <a:rPr lang="tr-TR" sz="4400" dirty="0" smtClean="0"/>
            </a:br>
            <a:r>
              <a:rPr lang="en-US" sz="4400" dirty="0" err="1"/>
              <a:t>Örgütsel</a:t>
            </a:r>
            <a:r>
              <a:rPr lang="en-US" sz="4400" dirty="0"/>
              <a:t> </a:t>
            </a:r>
            <a:r>
              <a:rPr lang="en-US" sz="4400" dirty="0" err="1"/>
              <a:t>Güvene</a:t>
            </a:r>
            <a:r>
              <a:rPr lang="en-US" sz="4400" dirty="0"/>
              <a:t> </a:t>
            </a:r>
            <a:r>
              <a:rPr lang="en-US" sz="4400" dirty="0" err="1"/>
              <a:t>İlişkin</a:t>
            </a:r>
            <a:r>
              <a:rPr lang="en-US" sz="4400" dirty="0"/>
              <a:t> </a:t>
            </a:r>
            <a:r>
              <a:rPr lang="en-US" sz="4400" dirty="0" err="1"/>
              <a:t>Algıları</a:t>
            </a:r>
            <a:r>
              <a:rPr lang="en-US" sz="4400" dirty="0"/>
              <a:t> </a:t>
            </a:r>
            <a:r>
              <a:rPr lang="en-US" sz="4400" dirty="0" err="1"/>
              <a:t>Arasındaki</a:t>
            </a:r>
            <a:r>
              <a:rPr lang="en-US" sz="4400" dirty="0"/>
              <a:t> </a:t>
            </a:r>
            <a:r>
              <a:rPr lang="en-US" sz="4400" dirty="0" err="1"/>
              <a:t>İlişki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000" dirty="0" smtClean="0"/>
              <a:t> </a:t>
            </a:r>
            <a:endParaRPr lang="en-US" sz="3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Makale Yazarı : Niyazi Özer / Mustafa </a:t>
            </a:r>
            <a:r>
              <a:rPr lang="tr-TR" dirty="0" smtClean="0"/>
              <a:t>Akbaş</a:t>
            </a:r>
          </a:p>
          <a:p>
            <a:r>
              <a:rPr lang="tr-TR" dirty="0" smtClean="0"/>
              <a:t>Sunu Hazırlama : www.mebders.com</a:t>
            </a:r>
            <a:endParaRPr lang="en-US" dirty="0"/>
          </a:p>
        </p:txBody>
      </p:sp>
      <p:sp>
        <p:nvSpPr>
          <p:cNvPr id="4" name="Right Arrow 3">
            <a:hlinkClick r:id="" action="ppaction://hlinkshowjump?jump=endshow"/>
          </p:cNvPr>
          <p:cNvSpPr/>
          <p:nvPr/>
        </p:nvSpPr>
        <p:spPr>
          <a:xfrm>
            <a:off x="11082528" y="384681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55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" y="312108"/>
            <a:ext cx="12188952" cy="1365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6000" dirty="0" smtClean="0">
                <a:solidFill>
                  <a:schemeClr val="tx1">
                    <a:lumMod val="75000"/>
                  </a:schemeClr>
                </a:solidFill>
              </a:rPr>
              <a:t>GİRİŞ</a:t>
            </a:r>
            <a:endParaRPr sz="6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6180" y="1270491"/>
            <a:ext cx="6252384" cy="36209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	Toplumların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tarihten devraldıkları maddi ve manevi mirasların toplamı  olarak tanımlayabileceğimiz kültür, birbirinden farklı pek çok disiplin tarafından inceleme ve araştırma konusu olmuştur. Bunun en önemli nedenlerinden birinin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, kültürün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toplumsal açıdan bir toplumun fertlerini bir arada tutan bir çimento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görevi görmesi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olduğu söylenebilir. </a:t>
            </a:r>
            <a:endParaRPr lang="tr-TR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	Daha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mikro düzeyde incelendiğinde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ise kültür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, bir örgütteki çalışanların önceden belirlenmiş kuralların ötesinde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davranmalarını ya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da örgütsel yaşamın tüm boyutlarını etkileyen sosyal bir bütünlük ve kimlik bilincine ulaşmalarını sağlamaktadır.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 useBgFill="1"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005410" y="510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07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6289"/>
            <a:ext cx="5548858" cy="412043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66344"/>
            <a:ext cx="12188952" cy="13712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24657" y="1454227"/>
            <a:ext cx="7625820" cy="5177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	İlkçağlardan beri kullanılan bir örgütleme biçimi olmasına rağmen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, alan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yazında Max Weber adıyla anılan bürokrasi, bütün çağcıl yönetimsel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örgütlerin yapılanmalarında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gözlenebilmektedir . Klasik örgüt teorileri içinde yer</a:t>
            </a:r>
          </a:p>
          <a:p>
            <a:pPr algn="just"/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alan ve Weber tarafından en etkili yönetimsel örgüt biçimi olarak nitelendirilen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bürokrasi 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her şeyin kural ve düzenlemelere dayandırıldığı, iş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ilişkilerinin nesnel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standartlara bağlandığı, işbölümünün, uzmanlaşmanın ve hiyerarşik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yetkinin var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olduğu, rasyonel ve merkeziyetçi bir yapıdır. </a:t>
            </a:r>
            <a:endParaRPr lang="tr-TR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	Uzmanlık, deneyim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ve başarı temelinde bir terfi sisteminin tercih edildiği bu örgütlerde,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terfiler üstlerin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değerlendirmesine göre yapılır. Bu kültüre sahip örgütler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güç ve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kontrole dayanır. Oturmuş ve düzenli bir örgüt yapısının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olduğu bu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örgütlerde, düzeni sağlayan yasa ve yönetmeliklerin olması, işleyişte tam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benzerliği ve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tekdüzeliği sağlar. </a:t>
            </a:r>
            <a:endParaRPr lang="tr-TR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endParaRPr lang="tr-TR" dirty="0">
              <a:solidFill>
                <a:schemeClr val="tx1">
                  <a:lumMod val="50000"/>
                </a:schemeClr>
              </a:solidFill>
            </a:endParaRPr>
          </a:p>
          <a:p>
            <a:pPr algn="just"/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	Hiçbir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kural ve norm kişisel olmadığından örgütteki tüm işgörenlere aynı şekilde uygulanır. Güçlü bürokratik </a:t>
            </a:r>
            <a:r>
              <a:rPr lang="tr-TR" dirty="0" smtClean="0">
                <a:solidFill>
                  <a:schemeClr val="tx1">
                    <a:lumMod val="50000"/>
                  </a:schemeClr>
                </a:solidFill>
              </a:rPr>
              <a:t>bir kültüre </a:t>
            </a:r>
            <a:r>
              <a:rPr lang="tr-TR" dirty="0">
                <a:solidFill>
                  <a:schemeClr val="tx1">
                    <a:lumMod val="50000"/>
                  </a:schemeClr>
                </a:solidFill>
              </a:rPr>
              <a:t>sahip örgütler yaratıcı ve hırslı işgörenleri cezbetmez.</a:t>
            </a:r>
            <a:endParaRPr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38936"/>
            <a:ext cx="5054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Bürokratik Okul Kültürü</a:t>
            </a:r>
          </a:p>
        </p:txBody>
      </p:sp>
      <p:sp useBgFill="1"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11005410" y="510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66344"/>
            <a:ext cx="12188952" cy="137125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1522" y="1505519"/>
            <a:ext cx="10825908" cy="51779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3C474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Bir okuldaki yapı ve işleyişin ne kadar bürokratik olduğunun belirlenmesi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pek çok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araştırmacının ilgi odağı olmuştur. Ancak alan yazında bu noktada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birbirinden farklı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yaklaşımlar olduğu söylenebilir. Bazı araştırmacılar okulu bu anlamda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bütünsel olarak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değerlendirirken bazıları ise boyutlu bir yaklaşımın izlenmesi gerektiğini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belirtmektedir .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Bütünsel yaklaşımı benimseyen araştırmacılar, bir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örgütün ya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tamamen bürokratik olacağını ya da olmayacağını savunmaktadır. </a:t>
            </a:r>
            <a:endParaRPr lang="tr-TR" dirty="0" smtClean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endParaRPr lang="tr-TR" dirty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	Eğitim örgütleri açısından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bakıldığında bir okulun bürokratik olduğunun söylenebilmesi için, o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okulda bürokratik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örgüt özelliklerinin üst düzeyde gözlenmesi gerektiği belirtilmektedir . Boyutlu yaklaşımı savunan araştırmacılar ise bir örgütün bir boyutu ya da özelliği ile oldukça bürokratik olabileceğini ancak diğer boyutlarında bürokratik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özelliklerin olmayabileceğini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belirtmektedir . Bu bağlamda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okullar sahip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oldukları özellikler açısından, az bürokratik ile çok bürokratik arasındaki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bir çizgi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üzerinde yer alabilirler . Bu durum bir bakıma okul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yöneticilerinin bürokratik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yönetimin ilkelerine ilişkin bilgi ve becerileri ile ilgilidir. </a:t>
            </a:r>
            <a:endParaRPr lang="tr-TR" dirty="0" smtClean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endParaRPr lang="tr-TR" dirty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	Bürokrasiyi bilen ve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etkili şekilde kullanan okul yöneticileri, bürokrasinin olumsuzluklarını ortadan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kaldırarak amaçlar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doğrultusunda kullanabildikleri için etkililiği sağlayabilirler . Buna karşın yöneticilerin okullarda aşırı katı ve kuralcı bir bürokratik yapıyı ve işleyişi benimsemeleri okulda bazı sorunların yaşanmasına neden olmaktadır.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C4743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738936"/>
            <a:ext cx="50549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DDC237">
                    <a:lumMod val="40000"/>
                    <a:lumOff val="6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Bürokratik Okul Kültürü</a:t>
            </a:r>
          </a:p>
        </p:txBody>
      </p:sp>
      <p:sp useBgFill="1"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11005410" y="510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8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28" y="1678032"/>
            <a:ext cx="10901338" cy="5043903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8" y="312108"/>
            <a:ext cx="12188952" cy="1365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4000" dirty="0">
                <a:solidFill>
                  <a:srgbClr val="3C4743">
                    <a:lumMod val="75000"/>
                  </a:srgbClr>
                </a:solidFill>
              </a:rPr>
              <a:t>Destekleyici Okul Kültürü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3C4743">
                  <a:lumMod val="75000"/>
                </a:srgb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7067" y="2724718"/>
            <a:ext cx="6962660" cy="34777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	Destek kültürü herkesin değerli olarak görüldüğü örgütlerde görülebilecek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bir kültür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türüdür. Bu kültüre sahip örgütlerin açık ve uyumlu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çalışma ortamı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, genişletilmiş bir aile ortamına benzetilebilir. Bu nedenle “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Biz büyük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mutlu bir aileyiz” bu tür örgütlerin ana sloganıdır. </a:t>
            </a:r>
            <a:endParaRPr lang="tr-TR" dirty="0" smtClean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endParaRPr lang="tr-TR" dirty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	Bürokratik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örgütlerdeki tekdüzeliğin tersine, bu örgütlerde işgörenlere sosyal ihtiyaçların karşılanması için arkadaşlık geliştirme ve meslektaşlar ile yakın ilişkiler kurma olanakları sunulmuştur.</a:t>
            </a:r>
          </a:p>
          <a:p>
            <a:pPr lvl="0" algn="just"/>
            <a:endParaRPr lang="tr-TR" dirty="0" smtClean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	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Destekleyici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kültürlerdeki örgütlerde paylaşımcı değerler, informal ilişkiler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, yardımlaşma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, güven ve karara katılmaya önem verilir.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C4743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005410" y="510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1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" y="312108"/>
            <a:ext cx="12188952" cy="1365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0" i="0" u="none" strike="noStrike" kern="1200" cap="none" spc="0" normalizeH="0" baseline="0" noProof="0" dirty="0">
                <a:ln>
                  <a:noFill/>
                </a:ln>
                <a:solidFill>
                  <a:srgbClr val="3C4743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Destekleyici Okul Kültürü</a:t>
            </a:r>
            <a:endParaRPr kumimoji="0" sz="4000" b="0" i="0" u="none" strike="noStrike" kern="1200" cap="none" spc="0" normalizeH="0" baseline="0" noProof="0" dirty="0">
              <a:ln>
                <a:noFill/>
              </a:ln>
              <a:solidFill>
                <a:srgbClr val="3C4743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7610" y="2192357"/>
            <a:ext cx="9319828" cy="36465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3C474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Eğitim örgütlerinin hem yapısında hem de havasında kişiler arası ilişkiler ve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grup dinamiğinin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rolü ve önemi oldukça fazladır. Çünkü eğitim örgütleri diğer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örgütlere göre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daha informal bir yapı içerisinde çalışır. </a:t>
            </a:r>
            <a:endParaRPr lang="tr-TR" dirty="0" smtClean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	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Çok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gruplu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olan eğitim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örgütlerinde yöneticiler informal örgüte duyarlılık gösterip uyumlu çalıştıklarında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, işgörenler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arasındaki işbirliği artar ve örgütsel amaçların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gerçekleştirilmesine katkıda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bulunur. Başarılı bir okul yöneticisi, okul içerisindeki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informal grupları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okulun amaçları doğrultusunda harekete geçirecek bir yaklaşım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izlemeli ,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çalışanlarını kişisel ve mesleki açılardan desteklemenin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yollarını aramalıdır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. </a:t>
            </a:r>
            <a:endParaRPr lang="tr-TR" dirty="0" smtClean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endParaRPr lang="tr-TR" dirty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	Destek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kültürünün baskın olduğu okullarda, insan ilişkileri ve güvene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dayalı bir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okul atmosferi olduğundan, çalışanlar arasında karşılıklı saygı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, anlayış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ve işbirliği gözlemlenir.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3C4743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005410" y="510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93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66344"/>
            <a:ext cx="12188952" cy="13712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38936"/>
            <a:ext cx="45439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000" dirty="0">
                <a:solidFill>
                  <a:srgbClr val="DDC237">
                    <a:lumMod val="40000"/>
                    <a:lumOff val="60000"/>
                  </a:srgbClr>
                </a:solidFill>
              </a:rPr>
              <a:t>Yenilikçi Okul Kültürü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DDC23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11005410" y="510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24" y="2908453"/>
            <a:ext cx="5183794" cy="291698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HeroicExtremeLeftFacing"/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0" y="2110193"/>
            <a:ext cx="7491470" cy="474780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3C474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Değişim tarihsel süreç içerisinde hep var olmuştur ve yaşam sürdükçe de var olacaktır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. Ancak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günümüzde değişimin hızı, yoğunluğu ve değişimden etkilenme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derecesi geçmişe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oranla farklılaşmıştır. Hızlı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değişimlerin yaşandığı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günümüzde, değişen insan ve toplumsal yapı örgütleri de değişime zorlamaktadır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.</a:t>
            </a:r>
          </a:p>
          <a:p>
            <a:pPr lvl="0" algn="just"/>
            <a:endParaRPr lang="tr-TR" dirty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	Zaten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örgütlerin çevrelerinde yaşanan değişimlerden etkilenmeden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varlıklarını sürdürmeleri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beklenemez. Çevresindeki değişimlere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uyum gösteremeyen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örgütler gerileyip yok olurken, değişen çevrenin gereksinimlerini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karşılayabilen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örgütler varlıklarını sürdürmekte ve gelişmektedir. </a:t>
            </a:r>
            <a:endParaRPr lang="tr-TR" dirty="0" smtClean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endParaRPr lang="tr-TR" dirty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	Örgütsel yenilik/değişim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olarak nitelendirilebilecek bu olgu; toplumsal değişim içinde gerçekleşen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, toplumsal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değişimden doğrudan etkilenen ve zaman içinde artarak çevresini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de etkileyebilen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bir özellik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8296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" y="312108"/>
            <a:ext cx="12188952" cy="13659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sz="4000" dirty="0">
                <a:solidFill>
                  <a:schemeClr val="tx1">
                    <a:lumMod val="50000"/>
                  </a:schemeClr>
                </a:solidFill>
              </a:rPr>
              <a:t>Okul Kültürünü Etkileyen </a:t>
            </a:r>
          </a:p>
          <a:p>
            <a:pPr lvl="0"/>
            <a:r>
              <a:rPr lang="tr-TR" sz="4000" dirty="0">
                <a:solidFill>
                  <a:schemeClr val="tx1">
                    <a:lumMod val="50000"/>
                  </a:schemeClr>
                </a:solidFill>
              </a:rPr>
              <a:t>Bir Değişken Olarak Güven</a:t>
            </a:r>
          </a:p>
        </p:txBody>
      </p:sp>
      <p:sp useBgFill="1"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11005410" y="5104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8579" y="1595231"/>
            <a:ext cx="10377890" cy="50203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3C474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Sosyal bir varlık olan insanın ilişkilerini sağlıklı bir şekilde sürdürebilmesi için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en  temel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ihtiyaçlardan biri güvendir. Ancak günlük hayatta güven sadece insanlar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arasındaki ilişkiler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için değil; hava durumu, seyahat çizelgeleri, arabalar, hayvanlar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ve kurumlar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için de kullanılmaktadır. Bu açıdan bakıldığında güvenin günlük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hayatın sosyal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, politik ve ekonomik vb. pek çok alanını etkilediği söylenebilir. </a:t>
            </a:r>
            <a:endParaRPr lang="tr-TR" dirty="0" smtClean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endParaRPr lang="tr-TR" dirty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	Örgütler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de insanlar ve insanlar arasındaki ilişkilerden oluştuğundan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, sosyal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yaşamda güvene ne kadar ihtiyaç varsa örgütsel yaşamda da güvene o kadar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,  hatta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belki daha fazla, ihtiyaç vardır. Ancak son dönemlerde insanların hem resmi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hem de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özel kurumlara duydukları güvenin azaldığı belirtilmektedir. </a:t>
            </a:r>
            <a:endParaRPr lang="tr-TR" dirty="0" smtClean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endParaRPr lang="tr-TR" dirty="0">
              <a:solidFill>
                <a:srgbClr val="3C4743">
                  <a:lumMod val="50000"/>
                </a:srgbClr>
              </a:solidFill>
            </a:endParaRPr>
          </a:p>
          <a:p>
            <a:pPr lvl="0" algn="just"/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	Yapılan araştırmalardan elde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edilen sonuçlar sadece kurumlarımıza değil, liderlerimize ve birey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olarak birbirimize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duyduğumuz güvenin de azaldığını göstermektedir . Öyle ki günümüz toplumlarında arkadaşlar ve eşler bazen birbirlerine olan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güvenini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sorgulamakta, vatandaşların hükümetlere olan inancı sarsılmakta; adalet sistemi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, medyadaki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haberler, para birimleri ya da hasta-doktor ilişkileri açısından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bireyler kimin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ya da neyin güvenilir olduğunu sorgulayabilmektedir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. Böyle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bir ortamda toplumu ve toplumun önemli sayılabilecek kurumlarını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güçlendirmek için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her zamankinden daha fazla güven oluşturmaya ihtiyaç duymaktayız.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3C4743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84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66344"/>
            <a:ext cx="12188952" cy="13712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118" y="752754"/>
            <a:ext cx="58943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r-TR" sz="4000" dirty="0">
                <a:solidFill>
                  <a:srgbClr val="DDC237">
                    <a:lumMod val="40000"/>
                    <a:lumOff val="60000"/>
                  </a:srgbClr>
                </a:solidFill>
              </a:rPr>
              <a:t>Tartışma, Sonuç ve Öneriler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DDC237">
                  <a:lumMod val="40000"/>
                  <a:lumOff val="6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11027444" y="54596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srgbClr val="E5E6D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490" y="1956473"/>
            <a:ext cx="8471971" cy="4765484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1013551" y="4032174"/>
            <a:ext cx="10377890" cy="25283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3C4743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Ortaokullarda görev yapan öğretmenlerin; okullarının kültür tipine,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meslektaşlarına ve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okul müdürüne duydukları güven düzeylerine ilişkin algılarını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belirlemeyi amaçlayan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bu araştırma sonucunda öğretmenlerin hem meslektaşlarına hem de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okul müdürüne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çoğunlukla güven duydukları belirlenmiştir. Okul kültürü açısından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ise katılımcıların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en yüksek puanı destekleyici boyuttan aldıkları daha sonra sırasıyla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bürokratik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ve yenilikçi boyutlardan aldıkları belirlenmiştir. Bu bağlamda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katılımcıların görev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yaptıkları okulları öncelikli olarak destekleyici olarak algıladıkları, daha </a:t>
            </a:r>
            <a:r>
              <a:rPr lang="tr-TR" dirty="0" smtClean="0">
                <a:solidFill>
                  <a:srgbClr val="3C4743">
                    <a:lumMod val="50000"/>
                  </a:srgbClr>
                </a:solidFill>
              </a:rPr>
              <a:t>sonra bürokratik </a:t>
            </a:r>
            <a:r>
              <a:rPr lang="tr-TR" dirty="0">
                <a:solidFill>
                  <a:srgbClr val="3C4743">
                    <a:lumMod val="50000"/>
                  </a:srgbClr>
                </a:solidFill>
              </a:rPr>
              <a:t>ve en son ise yenilikçi olarak algıladıkları söylenebilir. </a:t>
            </a:r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srgbClr val="3C4743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54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Educational subjects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27.potx" id="{6B18C398-4F76-4BDC-B8A4-D02A96E0AA82}" vid="{FBF1AC64-E511-41D2-AA23-0E693E79CD77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Educational subjects presentation, chalkboard illustrations design (widescreen)</Template>
  <TotalTime>52</TotalTime>
  <Words>56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Educational subjects 16x9</vt:lpstr>
      <vt:lpstr>Ortaokul Öğretmenlerinin  Okul Kültürü Profili  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Ortaokul Öğretmenlerinin  Okul Kültürü Profili ve Örgütsel Güvene İlişkin Algıları Arasındaki İlişki  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Ortaokul Öğretmenlerinin  Okul Kültürü Profili  ve</dc:title>
  <dc:creator>www.mebders.com</dc:creator>
  <cp:lastModifiedBy>Muhammet Bozkurt</cp:lastModifiedBy>
  <cp:revision>8</cp:revision>
  <dcterms:created xsi:type="dcterms:W3CDTF">2017-08-31T00:13:25Z</dcterms:created>
  <dcterms:modified xsi:type="dcterms:W3CDTF">2017-09-08T14:44:07Z</dcterms:modified>
</cp:coreProperties>
</file>