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3" r:id="rId5"/>
    <p:sldId id="260" r:id="rId6"/>
    <p:sldId id="27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6A7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Enver TATAR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1720" y="2048256"/>
            <a:ext cx="83049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Ortaöğretim</a:t>
            </a:r>
            <a:r>
              <a:rPr lang="en-US" sz="4000" dirty="0"/>
              <a:t> </a:t>
            </a:r>
            <a:r>
              <a:rPr lang="en-US" sz="4000" dirty="0" err="1"/>
              <a:t>Matematik</a:t>
            </a:r>
            <a:r>
              <a:rPr lang="en-US" sz="4000" dirty="0"/>
              <a:t> </a:t>
            </a:r>
            <a:r>
              <a:rPr lang="en-US" sz="4000" dirty="0" err="1"/>
              <a:t>Konularındaki</a:t>
            </a:r>
            <a:r>
              <a:rPr lang="en-US" sz="4000" dirty="0"/>
              <a:t> </a:t>
            </a:r>
            <a:endParaRPr lang="tr-TR" sz="4000" dirty="0" smtClean="0"/>
          </a:p>
          <a:p>
            <a:r>
              <a:rPr lang="en-US" sz="4000" dirty="0" err="1" smtClean="0"/>
              <a:t>Güçlük</a:t>
            </a:r>
            <a:r>
              <a:rPr lang="en-US" sz="4000" dirty="0" smtClean="0"/>
              <a:t> </a:t>
            </a:r>
            <a:r>
              <a:rPr lang="en-US" sz="4000" dirty="0" err="1"/>
              <a:t>Düzeylerinin</a:t>
            </a:r>
            <a:r>
              <a:rPr lang="en-US" sz="4000" dirty="0"/>
              <a:t> </a:t>
            </a:r>
            <a:r>
              <a:rPr lang="en-US" sz="4000" dirty="0" err="1"/>
              <a:t>Belirlenmesi</a:t>
            </a:r>
            <a:endParaRPr lang="tr-TR" sz="4000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565648" y="6181725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11680" y="4065688"/>
            <a:ext cx="4002520" cy="443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Milli Eğitim </a:t>
            </a:r>
            <a:r>
              <a:rPr lang="tr-TR" smtClean="0"/>
              <a:t>Dergisi 199 </a:t>
            </a:r>
            <a:r>
              <a:rPr lang="tr-TR" dirty="0" smtClean="0"/>
              <a:t>Nolu Sayı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30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025" y="1358154"/>
            <a:ext cx="3400425" cy="3400425"/>
          </a:xfrm>
        </p:spPr>
      </p:pic>
      <p:sp>
        <p:nvSpPr>
          <p:cNvPr id="7" name="Rectangle 6"/>
          <p:cNvSpPr/>
          <p:nvPr/>
        </p:nvSpPr>
        <p:spPr>
          <a:xfrm>
            <a:off x="161925" y="155448"/>
            <a:ext cx="6942963" cy="281635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dirty="0" smtClean="0"/>
              <a:t>	</a:t>
            </a:r>
            <a:r>
              <a:rPr lang="tr-TR" dirty="0"/>
              <a:t>Öğrenme güçlüğü çok geniş bir alanı kapsamasına rağmen matematik </a:t>
            </a:r>
            <a:r>
              <a:rPr lang="tr-TR" dirty="0" smtClean="0"/>
              <a:t>eğitiminde bu </a:t>
            </a:r>
            <a:r>
              <a:rPr lang="tr-TR" dirty="0"/>
              <a:t>kavram, alana özgü bir takım yetersizlikler anlamına gelmektedir. Matematik öğreniminde karşılaşılan öğrenme güçlüklerini ifade ederken </a:t>
            </a:r>
            <a:r>
              <a:rPr lang="tr-TR" dirty="0" smtClean="0"/>
              <a:t>farklı terimlerin </a:t>
            </a:r>
            <a:r>
              <a:rPr lang="tr-TR" dirty="0"/>
              <a:t>çoğu zaman birbirinin yerine kullanıldığı görülmektedir. “</a:t>
            </a:r>
            <a:r>
              <a:rPr lang="tr-TR" dirty="0" smtClean="0"/>
              <a:t>Zorluk (</a:t>
            </a:r>
            <a:r>
              <a:rPr lang="tr-TR" dirty="0"/>
              <a:t>difficulty</a:t>
            </a:r>
            <a:r>
              <a:rPr lang="tr-TR" dirty="0" smtClean="0"/>
              <a:t>)”, “</a:t>
            </a:r>
            <a:r>
              <a:rPr lang="tr-TR" dirty="0"/>
              <a:t>kavram yanılgısı (misconception)” ve “hata (error)” terimleri </a:t>
            </a:r>
            <a:r>
              <a:rPr lang="tr-TR" dirty="0" smtClean="0"/>
              <a:t>öğrencilerin matematikte </a:t>
            </a:r>
            <a:r>
              <a:rPr lang="tr-TR" dirty="0"/>
              <a:t>yaşadıkları öğrenme güçlüklerinin ifade edilmesinde en çok </a:t>
            </a:r>
            <a:r>
              <a:rPr lang="tr-TR" dirty="0" smtClean="0"/>
              <a:t>kullanılanlar arasındadır</a:t>
            </a:r>
            <a:r>
              <a:rPr lang="tr-TR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61925" y="3273552"/>
            <a:ext cx="7098411" cy="26791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dirty="0"/>
              <a:t>	Yapılan literatür araştırmalarında öğrencilerin bazı konularda önemli </a:t>
            </a:r>
            <a:r>
              <a:rPr lang="tr-TR" dirty="0" smtClean="0"/>
              <a:t>düzeyde zorluk </a:t>
            </a:r>
            <a:r>
              <a:rPr lang="tr-TR" dirty="0"/>
              <a:t>yaşadıklarını ve bunun nedeni olarak da girecek olacakları sınav </a:t>
            </a:r>
            <a:r>
              <a:rPr lang="tr-TR" dirty="0" smtClean="0"/>
              <a:t>sisteminin önemli </a:t>
            </a:r>
            <a:r>
              <a:rPr lang="tr-TR" dirty="0"/>
              <a:t>bir etkisinin olduğu düşünülmektedir. </a:t>
            </a:r>
            <a:endParaRPr lang="tr-TR" dirty="0" smtClean="0"/>
          </a:p>
          <a:p>
            <a:pPr algn="just"/>
            <a:r>
              <a:rPr lang="tr-TR" dirty="0"/>
              <a:t>	</a:t>
            </a:r>
            <a:endParaRPr lang="tr-TR" dirty="0" smtClean="0"/>
          </a:p>
          <a:p>
            <a:pPr algn="just"/>
            <a:r>
              <a:rPr lang="tr-TR" dirty="0"/>
              <a:t>	</a:t>
            </a:r>
            <a:r>
              <a:rPr lang="tr-TR" dirty="0" smtClean="0"/>
              <a:t>Bu </a:t>
            </a:r>
            <a:r>
              <a:rPr lang="tr-TR" dirty="0"/>
              <a:t>nedenle bu çalışmada, </a:t>
            </a:r>
            <a:r>
              <a:rPr lang="tr-TR" dirty="0" smtClean="0"/>
              <a:t>üniversite öğrenimine </a:t>
            </a:r>
            <a:r>
              <a:rPr lang="tr-TR" dirty="0"/>
              <a:t>başlayan öğrencilerin lise öğrenimleri sürecinde gördükleri </a:t>
            </a:r>
            <a:r>
              <a:rPr lang="tr-TR" dirty="0" smtClean="0"/>
              <a:t>matematik konularını </a:t>
            </a:r>
            <a:r>
              <a:rPr lang="tr-TR" dirty="0"/>
              <a:t>öğrenmedeki güçlük düzeylerini belirlemek, bu konuların güçlük </a:t>
            </a:r>
            <a:r>
              <a:rPr lang="tr-TR" dirty="0" smtClean="0"/>
              <a:t>düzeylerinin bölüm</a:t>
            </a:r>
            <a:r>
              <a:rPr lang="tr-TR" dirty="0"/>
              <a:t>, cinsiyet ve üniversite giriş sınav sistemine göre değişip </a:t>
            </a:r>
            <a:r>
              <a:rPr lang="tr-TR" dirty="0" smtClean="0"/>
              <a:t>değişmediğini tespit </a:t>
            </a:r>
            <a:r>
              <a:rPr lang="tr-TR" dirty="0"/>
              <a:t>etmek </a:t>
            </a:r>
            <a:r>
              <a:rPr lang="tr-TR" dirty="0" smtClean="0"/>
              <a:t>amaçlanmıştır.</a:t>
            </a:r>
            <a:endParaRPr lang="tr-TR" dirty="0"/>
          </a:p>
        </p:txBody>
      </p:sp>
      <p:sp>
        <p:nvSpPr>
          <p:cNvPr id="12" name="Rectangle 11"/>
          <p:cNvSpPr/>
          <p:nvPr/>
        </p:nvSpPr>
        <p:spPr>
          <a:xfrm>
            <a:off x="161925" y="6181725"/>
            <a:ext cx="962026" cy="604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Giriş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Right Arrow 12">
            <a:hlinkClick r:id="" action="ppaction://hlinkshowjump?jump=nextslide"/>
          </p:cNvPr>
          <p:cNvSpPr/>
          <p:nvPr/>
        </p:nvSpPr>
        <p:spPr>
          <a:xfrm>
            <a:off x="10565648" y="6181725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10845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P spid="8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120" y="838200"/>
            <a:ext cx="3410712" cy="4440334"/>
          </a:xfrm>
        </p:spPr>
      </p:pic>
      <p:sp>
        <p:nvSpPr>
          <p:cNvPr id="8" name="Rectangle 7"/>
          <p:cNvSpPr/>
          <p:nvPr/>
        </p:nvSpPr>
        <p:spPr>
          <a:xfrm>
            <a:off x="256032" y="219456"/>
            <a:ext cx="6775704" cy="27637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Örneklem</a:t>
            </a:r>
            <a:endParaRPr lang="tr-TR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	Araştırma </a:t>
            </a:r>
            <a:r>
              <a:rPr lang="tr-TR" dirty="0">
                <a:solidFill>
                  <a:prstClr val="black"/>
                </a:solidFill>
              </a:rPr>
              <a:t>grubunu Türkiye’deki bir devlet üniversitesinin eğitim fakültesi</a:t>
            </a:r>
            <a:r>
              <a:rPr lang="tr-TR" dirty="0" smtClean="0">
                <a:solidFill>
                  <a:prstClr val="black"/>
                </a:solidFill>
              </a:rPr>
              <a:t>, ilköğretim </a:t>
            </a:r>
            <a:r>
              <a:rPr lang="tr-TR" dirty="0">
                <a:solidFill>
                  <a:prstClr val="black"/>
                </a:solidFill>
              </a:rPr>
              <a:t>matematik öğretmenliği (n=183), fen bilgisi öğretmenliği (n=161) ve </a:t>
            </a:r>
            <a:r>
              <a:rPr lang="tr-TR" dirty="0" smtClean="0">
                <a:solidFill>
                  <a:prstClr val="black"/>
                </a:solidFill>
              </a:rPr>
              <a:t>sınıf öğretmenliğinde </a:t>
            </a:r>
            <a:r>
              <a:rPr lang="tr-TR" dirty="0">
                <a:solidFill>
                  <a:prstClr val="black"/>
                </a:solidFill>
              </a:rPr>
              <a:t>(n=159) öğrenim görmekte olan toplam 503 (erkek:180, kız:323</a:t>
            </a:r>
            <a:r>
              <a:rPr lang="tr-TR" dirty="0" smtClean="0">
                <a:solidFill>
                  <a:prstClr val="black"/>
                </a:solidFill>
              </a:rPr>
              <a:t>) birinci </a:t>
            </a:r>
            <a:r>
              <a:rPr lang="tr-TR" dirty="0">
                <a:solidFill>
                  <a:prstClr val="black"/>
                </a:solidFill>
              </a:rPr>
              <a:t>sınıf öğrencisi oluşturmaktadır. 2010–2011 öğretim yılının ilk haftasında </a:t>
            </a:r>
            <a:r>
              <a:rPr lang="tr-TR" dirty="0" smtClean="0">
                <a:solidFill>
                  <a:prstClr val="black"/>
                </a:solidFill>
              </a:rPr>
              <a:t>yapılan </a:t>
            </a:r>
            <a:r>
              <a:rPr lang="tr-TR" dirty="0">
                <a:solidFill>
                  <a:prstClr val="black"/>
                </a:solidFill>
              </a:rPr>
              <a:t>bu araştırmaya katılan öğrencilerin tamamı 2010-LYS (Lisans Yerleştirme Sınavı</a:t>
            </a:r>
            <a:r>
              <a:rPr lang="tr-TR" dirty="0" smtClean="0">
                <a:solidFill>
                  <a:prstClr val="black"/>
                </a:solidFill>
              </a:rPr>
              <a:t>) ile </a:t>
            </a:r>
            <a:r>
              <a:rPr lang="tr-TR" dirty="0">
                <a:solidFill>
                  <a:prstClr val="black"/>
                </a:solidFill>
              </a:rPr>
              <a:t>bu bölümlere yerleşmiş ve yapılan araştırmaya gönüllü olarak katılmışlardır. 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1925" y="6181725"/>
            <a:ext cx="3120772" cy="604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Araştırma Bulguları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ight Arrow 8">
            <a:hlinkClick r:id="" action="ppaction://hlinkshowjump?jump=nextslide"/>
          </p:cNvPr>
          <p:cNvSpPr/>
          <p:nvPr/>
        </p:nvSpPr>
        <p:spPr>
          <a:xfrm>
            <a:off x="10565648" y="6181725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256032" y="3279648"/>
            <a:ext cx="6775704" cy="27637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	Araştırmaya </a:t>
            </a:r>
            <a:r>
              <a:rPr lang="tr-TR" dirty="0">
                <a:solidFill>
                  <a:prstClr val="black"/>
                </a:solidFill>
              </a:rPr>
              <a:t>katılan öğrencilerde “Mantık” </a:t>
            </a:r>
            <a:r>
              <a:rPr lang="tr-TR" dirty="0" smtClean="0">
                <a:solidFill>
                  <a:prstClr val="black"/>
                </a:solidFill>
              </a:rPr>
              <a:t>konusunun en </a:t>
            </a:r>
            <a:r>
              <a:rPr lang="tr-TR" dirty="0">
                <a:solidFill>
                  <a:prstClr val="black"/>
                </a:solidFill>
              </a:rPr>
              <a:t>yüksek güçlük indeksine (%30,1) sahip olduğu belirlenmiştir. Bu konuyu </a:t>
            </a:r>
            <a:r>
              <a:rPr lang="tr-TR" dirty="0" smtClean="0">
                <a:solidFill>
                  <a:prstClr val="black"/>
                </a:solidFill>
              </a:rPr>
              <a:t>sırasıyla “</a:t>
            </a:r>
            <a:r>
              <a:rPr lang="tr-TR" dirty="0">
                <a:solidFill>
                  <a:prstClr val="black"/>
                </a:solidFill>
              </a:rPr>
              <a:t>Olasılık (%27,4)”, “Permütasyon ve kombinasyon (%26)”, “İntegral ve </a:t>
            </a:r>
            <a:r>
              <a:rPr lang="tr-TR" dirty="0" smtClean="0">
                <a:solidFill>
                  <a:prstClr val="black"/>
                </a:solidFill>
              </a:rPr>
              <a:t>uygulamaları(%</a:t>
            </a:r>
            <a:r>
              <a:rPr lang="tr-TR" dirty="0">
                <a:solidFill>
                  <a:prstClr val="black"/>
                </a:solidFill>
              </a:rPr>
              <a:t>22,1)” ve “İkinci ve üçüncü dereceden fonksiyonlar ve grafikleri (%19,8)” </a:t>
            </a:r>
            <a:r>
              <a:rPr lang="tr-TR" dirty="0" smtClean="0">
                <a:solidFill>
                  <a:prstClr val="black"/>
                </a:solidFill>
              </a:rPr>
              <a:t>konuları takip </a:t>
            </a:r>
            <a:r>
              <a:rPr lang="tr-TR" dirty="0">
                <a:solidFill>
                  <a:prstClr val="black"/>
                </a:solidFill>
              </a:rPr>
              <a:t>etmektedir. </a:t>
            </a:r>
            <a:endParaRPr lang="tr-TR" dirty="0" smtClean="0">
              <a:solidFill>
                <a:prstClr val="black"/>
              </a:solidFill>
            </a:endParaRPr>
          </a:p>
          <a:p>
            <a:pPr lvl="0" algn="just"/>
            <a:endParaRPr lang="tr-TR" dirty="0" smtClean="0">
              <a:solidFill>
                <a:prstClr val="black"/>
              </a:solidFill>
            </a:endParaRPr>
          </a:p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Araştırmaya </a:t>
            </a:r>
            <a:r>
              <a:rPr lang="tr-TR" dirty="0">
                <a:solidFill>
                  <a:prstClr val="black"/>
                </a:solidFill>
              </a:rPr>
              <a:t>katılan öğrencilerin en az güçlük yaşadıkları </a:t>
            </a:r>
            <a:r>
              <a:rPr lang="tr-TR" dirty="0" smtClean="0">
                <a:solidFill>
                  <a:prstClr val="black"/>
                </a:solidFill>
              </a:rPr>
              <a:t>konular ise </a:t>
            </a:r>
            <a:r>
              <a:rPr lang="tr-TR" dirty="0">
                <a:solidFill>
                  <a:prstClr val="black"/>
                </a:solidFill>
              </a:rPr>
              <a:t>“Rasyonel sayılar ve sıralama (%0,6)”, “Üslü sayılar(%0,6)” ve “Sayı </a:t>
            </a:r>
            <a:r>
              <a:rPr lang="tr-TR" dirty="0" smtClean="0">
                <a:solidFill>
                  <a:prstClr val="black"/>
                </a:solidFill>
              </a:rPr>
              <a:t>sistemleri (%</a:t>
            </a:r>
            <a:r>
              <a:rPr lang="tr-TR" dirty="0">
                <a:solidFill>
                  <a:prstClr val="black"/>
                </a:solidFill>
              </a:rPr>
              <a:t>0,8)” konularıdır.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9762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7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120" y="838200"/>
            <a:ext cx="3410712" cy="4440334"/>
          </a:xfrm>
        </p:spPr>
      </p:pic>
      <p:sp>
        <p:nvSpPr>
          <p:cNvPr id="8" name="Rectangle 7"/>
          <p:cNvSpPr/>
          <p:nvPr/>
        </p:nvSpPr>
        <p:spPr>
          <a:xfrm>
            <a:off x="161925" y="146304"/>
            <a:ext cx="7134987" cy="283692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	Araştırmada </a:t>
            </a:r>
            <a:r>
              <a:rPr lang="tr-TR" dirty="0">
                <a:solidFill>
                  <a:prstClr val="black"/>
                </a:solidFill>
              </a:rPr>
              <a:t>elde edilen güçlük indeks ortalamaları bölümler açısından incelendiğinde</a:t>
            </a:r>
            <a:r>
              <a:rPr lang="tr-TR" dirty="0" smtClean="0">
                <a:solidFill>
                  <a:prstClr val="black"/>
                </a:solidFill>
              </a:rPr>
              <a:t>, ilköğretim </a:t>
            </a:r>
            <a:r>
              <a:rPr lang="tr-TR" dirty="0">
                <a:solidFill>
                  <a:prstClr val="black"/>
                </a:solidFill>
              </a:rPr>
              <a:t>matematik öğretmenliğini kazanan öğrencilerin %5,7 ile </a:t>
            </a:r>
            <a:r>
              <a:rPr lang="tr-TR" dirty="0" smtClean="0">
                <a:solidFill>
                  <a:prstClr val="black"/>
                </a:solidFill>
              </a:rPr>
              <a:t>en düşük </a:t>
            </a:r>
            <a:r>
              <a:rPr lang="tr-TR" dirty="0">
                <a:solidFill>
                  <a:prstClr val="black"/>
                </a:solidFill>
              </a:rPr>
              <a:t>ortalamaya sahip oldukları belirlenmiştir. Ayrıca %12,9 ortalama ile fen </a:t>
            </a:r>
            <a:r>
              <a:rPr lang="tr-TR" dirty="0" smtClean="0">
                <a:solidFill>
                  <a:prstClr val="black"/>
                </a:solidFill>
              </a:rPr>
              <a:t>bilgisi öğretmenliği </a:t>
            </a:r>
            <a:r>
              <a:rPr lang="tr-TR" dirty="0">
                <a:solidFill>
                  <a:prstClr val="black"/>
                </a:solidFill>
              </a:rPr>
              <a:t>öğrencilerinin matematik konularında en yüksek güçlük </a:t>
            </a:r>
            <a:r>
              <a:rPr lang="tr-TR" dirty="0" smtClean="0">
                <a:solidFill>
                  <a:prstClr val="black"/>
                </a:solidFill>
              </a:rPr>
              <a:t>indeksine sahip </a:t>
            </a:r>
            <a:r>
              <a:rPr lang="tr-TR" dirty="0">
                <a:solidFill>
                  <a:prstClr val="black"/>
                </a:solidFill>
              </a:rPr>
              <a:t>olduğu tespit edilmiştir. </a:t>
            </a:r>
            <a:endParaRPr lang="tr-TR" dirty="0" smtClean="0">
              <a:solidFill>
                <a:prstClr val="black"/>
              </a:solidFill>
            </a:endParaRPr>
          </a:p>
          <a:p>
            <a:pPr lvl="0" algn="just"/>
            <a:endParaRPr lang="tr-TR" dirty="0">
              <a:solidFill>
                <a:prstClr val="black"/>
              </a:solidFill>
            </a:endParaRPr>
          </a:p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	Bununla </a:t>
            </a:r>
            <a:r>
              <a:rPr lang="tr-TR" dirty="0">
                <a:solidFill>
                  <a:prstClr val="black"/>
                </a:solidFill>
              </a:rPr>
              <a:t>birlikte ilköğretim matematik </a:t>
            </a:r>
            <a:r>
              <a:rPr lang="tr-TR" dirty="0" smtClean="0">
                <a:solidFill>
                  <a:prstClr val="black"/>
                </a:solidFill>
              </a:rPr>
              <a:t>öğretmenliği öğrencilerinde </a:t>
            </a:r>
            <a:r>
              <a:rPr lang="tr-TR" dirty="0">
                <a:solidFill>
                  <a:prstClr val="black"/>
                </a:solidFill>
              </a:rPr>
              <a:t>“Rasyonel sayılar ve sıralama”, “Üslü sayılar”, “Çarpanlara ayırma</a:t>
            </a:r>
            <a:r>
              <a:rPr lang="tr-TR" dirty="0" smtClean="0">
                <a:solidFill>
                  <a:prstClr val="black"/>
                </a:solidFill>
              </a:rPr>
              <a:t>” ve </a:t>
            </a:r>
            <a:r>
              <a:rPr lang="tr-TR" dirty="0">
                <a:solidFill>
                  <a:prstClr val="black"/>
                </a:solidFill>
              </a:rPr>
              <a:t>“İkinci ve üçüncü dereceden denklemler” konularının güçlük indeksleri sıfır </a:t>
            </a:r>
            <a:r>
              <a:rPr lang="tr-TR" dirty="0" smtClean="0">
                <a:solidFill>
                  <a:prstClr val="black"/>
                </a:solidFill>
              </a:rPr>
              <a:t>olarak bulunmuştur</a:t>
            </a:r>
            <a:r>
              <a:rPr lang="tr-TR" dirty="0">
                <a:solidFill>
                  <a:prstClr val="black"/>
                </a:solidFill>
              </a:rPr>
              <a:t>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1925" y="6181725"/>
            <a:ext cx="3120772" cy="604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Araştırma Bulguları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ight Arrow 8">
            <a:hlinkClick r:id="" action="ppaction://hlinkshowjump?jump=nextslide"/>
          </p:cNvPr>
          <p:cNvSpPr/>
          <p:nvPr/>
        </p:nvSpPr>
        <p:spPr>
          <a:xfrm>
            <a:off x="10565648" y="6181725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925" y="3279648"/>
            <a:ext cx="7134987" cy="27637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tr-TR" dirty="0">
                <a:solidFill>
                  <a:prstClr val="black"/>
                </a:solidFill>
              </a:rPr>
              <a:t>	Güçlük indeksi anketinde “Bu konuyu hiç görmedim” maddesini </a:t>
            </a:r>
            <a:r>
              <a:rPr lang="tr-TR" dirty="0" smtClean="0">
                <a:solidFill>
                  <a:prstClr val="black"/>
                </a:solidFill>
              </a:rPr>
              <a:t>işaretleyen öğrencilerin </a:t>
            </a:r>
            <a:r>
              <a:rPr lang="tr-TR" dirty="0">
                <a:solidFill>
                  <a:prstClr val="black"/>
                </a:solidFill>
              </a:rPr>
              <a:t>konu bazında sayıları analiz edildiğinde “</a:t>
            </a:r>
            <a:r>
              <a:rPr lang="tr-TR" dirty="0" smtClean="0">
                <a:solidFill>
                  <a:prstClr val="black"/>
                </a:solidFill>
              </a:rPr>
              <a:t>Mantık” konusunu  görmeyen </a:t>
            </a:r>
            <a:r>
              <a:rPr lang="tr-TR" dirty="0">
                <a:solidFill>
                  <a:prstClr val="black"/>
                </a:solidFill>
              </a:rPr>
              <a:t>öğrencilerin sayısının diğer konulara göre oldukça yüksek olduğu </a:t>
            </a:r>
            <a:r>
              <a:rPr lang="tr-TR" dirty="0" smtClean="0">
                <a:solidFill>
                  <a:prstClr val="black"/>
                </a:solidFill>
              </a:rPr>
              <a:t>belirlenmiştir.</a:t>
            </a:r>
          </a:p>
          <a:p>
            <a:pPr lvl="0" algn="just"/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lvl="0" algn="just"/>
            <a:r>
              <a:rPr lang="tr-TR" dirty="0">
                <a:solidFill>
                  <a:prstClr val="black"/>
                </a:solidFill>
              </a:rPr>
              <a:t>	Öğrencilerin cinsiyet açısından matematik konularındaki güçlük </a:t>
            </a:r>
            <a:r>
              <a:rPr lang="tr-TR" dirty="0" smtClean="0">
                <a:solidFill>
                  <a:prstClr val="black"/>
                </a:solidFill>
              </a:rPr>
              <a:t>indeksleri incelendiğinde </a:t>
            </a:r>
            <a:r>
              <a:rPr lang="tr-TR" dirty="0">
                <a:solidFill>
                  <a:prstClr val="black"/>
                </a:solidFill>
              </a:rPr>
              <a:t>ortalama olarak kız öğrencilerin (%8,1) erkek öğrencilere (%11,1) </a:t>
            </a:r>
            <a:r>
              <a:rPr lang="tr-TR" dirty="0" smtClean="0">
                <a:solidFill>
                  <a:prstClr val="black"/>
                </a:solidFill>
              </a:rPr>
              <a:t>göre matematik </a:t>
            </a:r>
            <a:r>
              <a:rPr lang="tr-TR" dirty="0">
                <a:solidFill>
                  <a:prstClr val="black"/>
                </a:solidFill>
              </a:rPr>
              <a:t>konularında daha az güçlük yaşadıkları tespit </a:t>
            </a:r>
            <a:r>
              <a:rPr lang="tr-TR" dirty="0" smtClean="0">
                <a:solidFill>
                  <a:prstClr val="black"/>
                </a:solidFill>
              </a:rPr>
              <a:t>edilmiştir.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7559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7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025" y="1042842"/>
            <a:ext cx="3400425" cy="1783149"/>
          </a:xfrm>
        </p:spPr>
      </p:pic>
      <p:sp>
        <p:nvSpPr>
          <p:cNvPr id="7" name="Rectangle 6"/>
          <p:cNvSpPr/>
          <p:nvPr/>
        </p:nvSpPr>
        <p:spPr>
          <a:xfrm>
            <a:off x="161923" y="3362324"/>
            <a:ext cx="7142767" cy="251295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	</a:t>
            </a:r>
            <a:r>
              <a:rPr lang="tr-TR" dirty="0">
                <a:solidFill>
                  <a:prstClr val="black"/>
                </a:solidFill>
              </a:rPr>
              <a:t>Mantık konusunun matematikte önemli bir yere sahip olduğu göz </a:t>
            </a:r>
            <a:r>
              <a:rPr lang="tr-TR" dirty="0" smtClean="0">
                <a:solidFill>
                  <a:prstClr val="black"/>
                </a:solidFill>
              </a:rPr>
              <a:t>önünde bulundurulursa</a:t>
            </a:r>
            <a:r>
              <a:rPr lang="tr-TR" dirty="0">
                <a:solidFill>
                  <a:prstClr val="black"/>
                </a:solidFill>
              </a:rPr>
              <a:t>, hem konuyu görmeyenlerin sayısının hem de güçlük </a:t>
            </a:r>
            <a:r>
              <a:rPr lang="tr-TR" dirty="0" smtClean="0">
                <a:solidFill>
                  <a:prstClr val="black"/>
                </a:solidFill>
              </a:rPr>
              <a:t>indeksinin yüksek </a:t>
            </a:r>
            <a:r>
              <a:rPr lang="tr-TR" dirty="0">
                <a:solidFill>
                  <a:prstClr val="black"/>
                </a:solidFill>
              </a:rPr>
              <a:t>oluşu matematik eğitimcileri tarafından dikkate alınması gereken bir durumdur.</a:t>
            </a:r>
          </a:p>
          <a:p>
            <a:pPr lvl="0" algn="just"/>
            <a:endParaRPr lang="tr-TR" dirty="0" smtClean="0">
              <a:solidFill>
                <a:prstClr val="black"/>
              </a:solidFill>
            </a:endParaRPr>
          </a:p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Dolayısıyla </a:t>
            </a:r>
            <a:r>
              <a:rPr lang="tr-TR" dirty="0">
                <a:solidFill>
                  <a:prstClr val="black"/>
                </a:solidFill>
              </a:rPr>
              <a:t>“Mantık” konusundaki öğrenme güçlüklerinin belirlenip </a:t>
            </a:r>
            <a:r>
              <a:rPr lang="tr-TR" dirty="0" smtClean="0">
                <a:solidFill>
                  <a:prstClr val="black"/>
                </a:solidFill>
              </a:rPr>
              <a:t>giderilmesi için </a:t>
            </a:r>
            <a:r>
              <a:rPr lang="tr-TR" dirty="0">
                <a:solidFill>
                  <a:prstClr val="black"/>
                </a:solidFill>
              </a:rPr>
              <a:t>araştırmalar yapılabilir. Ayrıca bu durumların nedenlerini derinlemesine </a:t>
            </a:r>
            <a:r>
              <a:rPr lang="tr-TR" dirty="0" smtClean="0">
                <a:solidFill>
                  <a:prstClr val="black"/>
                </a:solidFill>
              </a:rPr>
              <a:t>araştırmak </a:t>
            </a:r>
            <a:r>
              <a:rPr lang="tr-TR" dirty="0">
                <a:solidFill>
                  <a:prstClr val="black"/>
                </a:solidFill>
              </a:rPr>
              <a:t>için öğretmenler ile çalışmalar tasarlanabilir.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1924" y="6181725"/>
            <a:ext cx="2780973" cy="6048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tr-TR" sz="24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 ve Tartışma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025" y="3203900"/>
            <a:ext cx="3400425" cy="1912739"/>
          </a:xfrm>
          <a:prstGeom prst="rect">
            <a:avLst/>
          </a:prstGeom>
        </p:spPr>
      </p:pic>
      <p:sp>
        <p:nvSpPr>
          <p:cNvPr id="12" name="Right Arrow 11">
            <a:hlinkClick r:id="" action="ppaction://hlinkshowjump?jump=nextslide"/>
          </p:cNvPr>
          <p:cNvSpPr/>
          <p:nvPr/>
        </p:nvSpPr>
        <p:spPr>
          <a:xfrm>
            <a:off x="10565648" y="6181725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420303" cy="305588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4000"/>
                  <a:satMod val="105000"/>
                  <a:lumMod val="110000"/>
                  <a:alpha val="66000"/>
                </a:schemeClr>
              </a:gs>
              <a:gs pos="100000">
                <a:schemeClr val="accent1">
                  <a:tint val="78000"/>
                  <a:satMod val="109000"/>
                  <a:lumMod val="100000"/>
                  <a:alpha val="36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	Üniversite </a:t>
            </a:r>
            <a:r>
              <a:rPr lang="tr-TR" dirty="0">
                <a:solidFill>
                  <a:prstClr val="black"/>
                </a:solidFill>
              </a:rPr>
              <a:t>öğrenimine başlayan öğrencilerin lise öğrenimleri sürecinde </a:t>
            </a:r>
            <a:r>
              <a:rPr lang="tr-TR" dirty="0" smtClean="0">
                <a:solidFill>
                  <a:prstClr val="black"/>
                </a:solidFill>
              </a:rPr>
              <a:t>gördükleri matematik </a:t>
            </a:r>
            <a:r>
              <a:rPr lang="tr-TR" dirty="0">
                <a:solidFill>
                  <a:prstClr val="black"/>
                </a:solidFill>
              </a:rPr>
              <a:t>konularını öğrenmedeki güçlük düzeylerinin belirlendiği bu </a:t>
            </a:r>
            <a:r>
              <a:rPr lang="tr-TR" dirty="0" smtClean="0">
                <a:solidFill>
                  <a:prstClr val="black"/>
                </a:solidFill>
              </a:rPr>
              <a:t>araştırmada</a:t>
            </a:r>
            <a:r>
              <a:rPr lang="tr-TR" dirty="0">
                <a:solidFill>
                  <a:prstClr val="black"/>
                </a:solidFill>
              </a:rPr>
              <a:t>, “Mantık” konusunun en yüksek güçlük indeksine sahip olduğu elde edilmiştir</a:t>
            </a:r>
            <a:r>
              <a:rPr lang="tr-TR" dirty="0" smtClean="0">
                <a:solidFill>
                  <a:prstClr val="black"/>
                </a:solidFill>
              </a:rPr>
              <a:t>. Bununla </a:t>
            </a:r>
            <a:r>
              <a:rPr lang="tr-TR" dirty="0">
                <a:solidFill>
                  <a:prstClr val="black"/>
                </a:solidFill>
              </a:rPr>
              <a:t>birlikte “Bu konuyu hiç görmedim” ifadesini işaretleyen </a:t>
            </a:r>
            <a:r>
              <a:rPr lang="tr-TR" dirty="0" smtClean="0">
                <a:solidFill>
                  <a:prstClr val="black"/>
                </a:solidFill>
              </a:rPr>
              <a:t>öğrencilerin oranının </a:t>
            </a:r>
            <a:r>
              <a:rPr lang="tr-TR" dirty="0">
                <a:solidFill>
                  <a:prstClr val="black"/>
                </a:solidFill>
              </a:rPr>
              <a:t>oldukça yüksek olduğu belirlenmiştir. </a:t>
            </a:r>
            <a:endParaRPr lang="tr-TR" dirty="0" smtClean="0">
              <a:solidFill>
                <a:prstClr val="black"/>
              </a:solidFill>
            </a:endParaRPr>
          </a:p>
          <a:p>
            <a:pPr lvl="0" algn="just"/>
            <a:r>
              <a:rPr lang="tr-TR" dirty="0">
                <a:solidFill>
                  <a:prstClr val="black"/>
                </a:solidFill>
              </a:rPr>
              <a:t>	</a:t>
            </a:r>
            <a:r>
              <a:rPr lang="tr-TR" dirty="0" smtClean="0">
                <a:solidFill>
                  <a:prstClr val="black"/>
                </a:solidFill>
              </a:rPr>
              <a:t>Araştırmaya </a:t>
            </a:r>
            <a:r>
              <a:rPr lang="tr-TR" dirty="0">
                <a:solidFill>
                  <a:prstClr val="black"/>
                </a:solidFill>
              </a:rPr>
              <a:t>katılan öğrencilerin </a:t>
            </a:r>
            <a:r>
              <a:rPr lang="tr-TR" dirty="0" smtClean="0">
                <a:solidFill>
                  <a:prstClr val="black"/>
                </a:solidFill>
              </a:rPr>
              <a:t>lise 1’i</a:t>
            </a:r>
            <a:r>
              <a:rPr lang="tr-TR" dirty="0">
                <a:solidFill>
                  <a:prstClr val="black"/>
                </a:solidFill>
              </a:rPr>
              <a:t>, 2006 ve daha önceki yıllarda okudukları ve bu konunun lise 1 müfredatında </a:t>
            </a:r>
            <a:r>
              <a:rPr lang="tr-TR" dirty="0" smtClean="0">
                <a:solidFill>
                  <a:prstClr val="black"/>
                </a:solidFill>
              </a:rPr>
              <a:t>olduğu </a:t>
            </a:r>
            <a:r>
              <a:rPr lang="tr-TR" dirty="0">
                <a:solidFill>
                  <a:prstClr val="black"/>
                </a:solidFill>
              </a:rPr>
              <a:t>göz önünde bulundurulursa, o dönemdeki üniversiteye giriş sınav sorularında </a:t>
            </a:r>
            <a:r>
              <a:rPr lang="tr-TR" dirty="0" smtClean="0">
                <a:solidFill>
                  <a:prstClr val="black"/>
                </a:solidFill>
              </a:rPr>
              <a:t>bu konuya </a:t>
            </a:r>
            <a:r>
              <a:rPr lang="tr-TR" dirty="0">
                <a:solidFill>
                  <a:prstClr val="black"/>
                </a:solidFill>
              </a:rPr>
              <a:t>yer verilmemesi, hem güçlük indeksinin hem de “Bu konuyu hiç görmedim</a:t>
            </a:r>
            <a:r>
              <a:rPr lang="tr-TR" dirty="0" smtClean="0">
                <a:solidFill>
                  <a:prstClr val="black"/>
                </a:solidFill>
              </a:rPr>
              <a:t>” ifadesini </a:t>
            </a:r>
            <a:r>
              <a:rPr lang="tr-TR" dirty="0">
                <a:solidFill>
                  <a:prstClr val="black"/>
                </a:solidFill>
              </a:rPr>
              <a:t>işaretleyen öğrencilerin sayısının yüksek olmasının nedenleri arasında </a:t>
            </a:r>
            <a:r>
              <a:rPr lang="tr-TR" dirty="0" smtClean="0">
                <a:solidFill>
                  <a:prstClr val="black"/>
                </a:solidFill>
              </a:rPr>
              <a:t>olduğu </a:t>
            </a:r>
            <a:r>
              <a:rPr lang="tr-TR" dirty="0">
                <a:solidFill>
                  <a:prstClr val="black"/>
                </a:solidFill>
              </a:rPr>
              <a:t>düşünülmektedir. 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8201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P spid="8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Makale yazarı : ENVER TATAR</a:t>
            </a:r>
            <a:endParaRPr lang="tr-TR" dirty="0"/>
          </a:p>
        </p:txBody>
      </p:sp>
      <p:sp>
        <p:nvSpPr>
          <p:cNvPr id="5" name="TextBox 4"/>
          <p:cNvSpPr txBox="1"/>
          <p:nvPr/>
        </p:nvSpPr>
        <p:spPr>
          <a:xfrm>
            <a:off x="2331720" y="2048256"/>
            <a:ext cx="83049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Ortaöğretim</a:t>
            </a:r>
            <a:r>
              <a:rPr lang="en-US" sz="4000" dirty="0"/>
              <a:t> </a:t>
            </a:r>
            <a:r>
              <a:rPr lang="en-US" sz="4000" dirty="0" err="1"/>
              <a:t>Matematik</a:t>
            </a:r>
            <a:r>
              <a:rPr lang="en-US" sz="4000" dirty="0"/>
              <a:t> </a:t>
            </a:r>
            <a:r>
              <a:rPr lang="en-US" sz="4000" dirty="0" err="1"/>
              <a:t>Konularındaki</a:t>
            </a:r>
            <a:r>
              <a:rPr lang="en-US" sz="4000" dirty="0"/>
              <a:t> </a:t>
            </a:r>
            <a:endParaRPr lang="tr-TR" sz="4000" dirty="0"/>
          </a:p>
          <a:p>
            <a:r>
              <a:rPr lang="en-US" sz="4000" dirty="0" err="1"/>
              <a:t>Güçlük</a:t>
            </a:r>
            <a:r>
              <a:rPr lang="en-US" sz="4000" dirty="0"/>
              <a:t> </a:t>
            </a:r>
            <a:r>
              <a:rPr lang="en-US" sz="4000" dirty="0" err="1"/>
              <a:t>Düzeylerinin</a:t>
            </a:r>
            <a:r>
              <a:rPr lang="en-US" sz="4000" dirty="0"/>
              <a:t> </a:t>
            </a:r>
            <a:r>
              <a:rPr lang="en-US" sz="4000" dirty="0" err="1"/>
              <a:t>Belirlenmesi</a:t>
            </a:r>
            <a:endParaRPr lang="tr-TR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2417780" y="4020014"/>
            <a:ext cx="3590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Sunu Hazırlama : www.mebders.com</a:t>
            </a:r>
            <a:endParaRPr lang="tr-TR" dirty="0"/>
          </a:p>
        </p:txBody>
      </p:sp>
      <p:sp>
        <p:nvSpPr>
          <p:cNvPr id="6" name="Right Arrow 5">
            <a:hlinkClick r:id="" action="ppaction://hlinkshowjump?jump=endshow"/>
          </p:cNvPr>
          <p:cNvSpPr/>
          <p:nvPr/>
        </p:nvSpPr>
        <p:spPr>
          <a:xfrm>
            <a:off x="10565648" y="6181725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7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288</TotalTime>
  <Words>41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Ortaöğretim Matematik Konularındaki Güçlük Düzeyleri</dc:title>
  <dc:creator>www.mebders.com</dc:creator>
  <cp:lastModifiedBy>Muhammet Bozkurt</cp:lastModifiedBy>
  <cp:revision>21</cp:revision>
  <dcterms:created xsi:type="dcterms:W3CDTF">2017-09-06T10:32:11Z</dcterms:created>
  <dcterms:modified xsi:type="dcterms:W3CDTF">2017-09-08T17:44:28Z</dcterms:modified>
</cp:coreProperties>
</file>