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9" r:id="rId4"/>
    <p:sldId id="263" r:id="rId5"/>
    <p:sldId id="270" r:id="rId6"/>
    <p:sldId id="266" r:id="rId7"/>
    <p:sldId id="271" r:id="rId8"/>
    <p:sldId id="272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33709"/>
            <a:ext cx="8824456" cy="1373070"/>
          </a:xfrm>
        </p:spPr>
        <p:txBody>
          <a:bodyPr/>
          <a:lstStyle/>
          <a:p>
            <a:r>
              <a:rPr lang="tr-TR" sz="3500" dirty="0"/>
              <a:t>Sınıf Öğretmenlerinin Eğitsel Amaçlı İnternet Kullanım Öz Yeterlikleri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Makale Yazarı : Metin </a:t>
            </a:r>
            <a:r>
              <a:rPr lang="tr-TR" dirty="0"/>
              <a:t>Elkatmış</a:t>
            </a:r>
          </a:p>
        </p:txBody>
      </p:sp>
      <p:sp>
        <p:nvSpPr>
          <p:cNvPr id="4" name="Right Arrow 3">
            <a:hlinkClick r:id="" action="ppaction://hlinkshowjump?jump=nextslide"/>
          </p:cNvPr>
          <p:cNvSpPr/>
          <p:nvPr/>
        </p:nvSpPr>
        <p:spPr>
          <a:xfrm>
            <a:off x="10213848" y="3218688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6349732"/>
            <a:ext cx="4002520" cy="443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Milli Eğitim Dergisi 203 Nolu Sayı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580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20" y="2762749"/>
            <a:ext cx="4586353" cy="305756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</p:pic>
      <p:pic>
        <p:nvPicPr>
          <p:cNvPr id="14" name="Picture 13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15" name="Picture 14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2</a:t>
            </a:r>
            <a:endParaRPr lang="en-US" dirty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683497" y="50756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smtClean="0"/>
              <a:t>Giriş</a:t>
            </a:r>
            <a:endParaRPr lang="tr-TR" dirty="0"/>
          </a:p>
        </p:txBody>
      </p:sp>
      <p:sp>
        <p:nvSpPr>
          <p:cNvPr id="20" name="Right Arrow 19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334256" y="1886659"/>
            <a:ext cx="7360502" cy="4809750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Bilgi ve teknolojinin sağladığı modern araçların eğitim ortamlarında ki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ağırlığı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her geçen gün daha da fazla hissedilmektedir. Uzaktan eğitim, açık öğretim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ve sanal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okul gibi uygulamalar başlı başına yeni bir eğitim anlayışını getirirken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diğer yandan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söyleşi grupları (chat), bilgisayar konferansları, web sayfaları, cd, video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gibi kimi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uygulamalar öğrenme sürecinde işe koşulan etkili teknolojik araçları oluşturmaktadır.</a:t>
            </a:r>
          </a:p>
          <a:p>
            <a:pPr lvl="0" algn="just" defTabSz="914400"/>
            <a:endParaRPr lang="tr-TR" kern="0" dirty="0" smtClean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Özellikle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internet teknolojisi bilginin en kısa, en kolay ve en etkili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yoldan kullanılmasına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imkan vermesi bakımından dikkat çekicidir. Söz konusu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teknolojinin öğretim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ortamıyla bütünleştirilmesi ise öğretmenlerin teknolojiyi kullanma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yeterliği ile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ilgidir.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  <a:p>
            <a:pPr lvl="0" algn="just" defTabSz="914400"/>
            <a:endParaRPr lang="tr-TR" kern="0" dirty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21. yüzyıl insanı için bilgisayar ve internet hayatın önemli bir parçası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hatta olmazsa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olmazı konumuna çoktan gelmiştir. Özellikle internet her alanda olduğu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gibi eğitimde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de yeni anlayış ve uygulamaları beraberinde getirmiştir. Türkiye’de de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son çeyrek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asırda atılan tüm adımlar bilgisayar ve internetin eğitim ortamlarında etkin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bir şekilde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kullanılmasına yöneliktir.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53758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2" y="1797709"/>
            <a:ext cx="4098102" cy="305756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</p:pic>
      <p:pic>
        <p:nvPicPr>
          <p:cNvPr id="14" name="Picture 13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15" name="Picture 14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683497" y="50756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Giriş</a:t>
            </a:r>
            <a:endParaRPr kumimoji="0" lang="tr-TR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20" name="Right Arrow 19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48530" y="1886658"/>
            <a:ext cx="7857743" cy="4809750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Bu bağlamda önümüzdeki birkaç yıl içerisinde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yüz binlerce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sınıf modern teknolojik araçlarla, akıllı sınıflara dönüştürülürken ilk ve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orta öğretimin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bütün kademelerindeki öğrencilere tablet bilgisayarlar ile çevrimiçi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kaynaklarla zenginleştirilmiş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öğrenme ortamının sunulması planlanmaktadır. Bu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bağlamda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bilgisayar ve internet teknolojilerinin eğitimsel amaçlı kullanılması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yaygınlaşacaktır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 </a:t>
            </a:r>
            <a:endParaRPr lang="tr-TR" kern="0" dirty="0" smtClean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endParaRPr lang="tr-TR" kern="0" dirty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Böylesine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köklü bir teknolojik dönüşüm hareketine öğretmenlerin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zihinsel ve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duyuşsal olarak hazırlıklı olmaları gerekmektedir. Ne var ki yapılan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araştırmalarda da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öğretmenlerin internetten sıklıkla yararlandıkları buna karşın öğretimsel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amaçlı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kullanımının çok yaygın olmadığı tespit edilmiştir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</a:t>
            </a:r>
            <a:endParaRPr lang="tr-TR" kern="0" dirty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endParaRPr lang="tr-TR" kern="0" dirty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Bu bağlamda öğrenme sürecine pozitif katkı sunacağı düşünülen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internetin öğretim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süreciyle bütünleştirilmesi, öğretmenlerin interneti kullanma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konusundaki duygu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, düşünce ve davranışları ile doğrudan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ilgilidir.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Bu açıdan internetin sınıfa ve öğrenmeye entegre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edilmesinde öğretmenlerin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öz yeterlik düzeyleri, açıklığa kavuşturulması gereken önemli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bir sorun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alanı olarak görülmektedir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84483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path" presetSubtype="0" repeatCount="indefinite" accel="50000" decel="50000" autoRev="1" fill="hold" nodeType="withEffect">
                                  <p:stCondLst>
                                    <p:cond delay="125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" y="3928"/>
            <a:ext cx="12185016" cy="6854072"/>
          </a:xfrm>
          <a:prstGeom prst="rect">
            <a:avLst/>
          </a:prstGeom>
        </p:spPr>
      </p:pic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23785"/>
            <a:ext cx="9613861" cy="1080938"/>
          </a:xfrm>
        </p:spPr>
        <p:txBody>
          <a:bodyPr>
            <a:noAutofit/>
          </a:bodyPr>
          <a:lstStyle/>
          <a:p>
            <a:r>
              <a:rPr lang="tr-TR" sz="2800" dirty="0"/>
              <a:t>Sınıf Öğretmenlerinin </a:t>
            </a:r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2800" dirty="0" smtClean="0"/>
              <a:t>Eğitsel </a:t>
            </a:r>
            <a:r>
              <a:rPr lang="tr-TR" sz="2800" dirty="0"/>
              <a:t>Amaçlı İnternet Kullanım Öz Yeterlikleri</a:t>
            </a:r>
            <a:endParaRPr lang="tr-TR" sz="2500" dirty="0"/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02563" y="3156620"/>
            <a:ext cx="5459429" cy="2244055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lang="tr-TR" sz="2000" b="1" kern="0" dirty="0" smtClean="0">
                <a:solidFill>
                  <a:schemeClr val="bg2">
                    <a:lumMod val="75000"/>
                  </a:schemeClr>
                </a:solidFill>
                <a:latin typeface="Calibri" panose="020F0502020204030204"/>
              </a:rPr>
              <a:t>Araştırmanın Amacı</a:t>
            </a:r>
          </a:p>
          <a:p>
            <a:pPr lvl="0" algn="just" defTabSz="914400"/>
            <a:endParaRPr lang="tr-TR" sz="2000" b="1" kern="0" dirty="0">
              <a:solidFill>
                <a:schemeClr val="bg2">
                  <a:lumMod val="75000"/>
                </a:schemeClr>
              </a:solidFill>
              <a:latin typeface="Calibri" panose="020F0502020204030204"/>
            </a:endParaRPr>
          </a:p>
          <a:p>
            <a:pPr lvl="0" algn="just" defTabSz="914400"/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Bu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araştırmanın temel amacı sınıf öğretmenlerin eğitsel internet kullanma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öz yeterlik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inancının belirlenen değişkenler doğrultusunda incelenmesidir. Bu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amaç doğrultusunda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belirlenen alt problemler ise şunlardır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;</a:t>
            </a:r>
            <a:endParaRPr lang="tr-TR" kern="0" dirty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564322" y="1839944"/>
            <a:ext cx="5459429" cy="4652296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285750" lvl="0" indent="-285750" algn="just" defTabSz="914400">
              <a:buFont typeface="Wingdings" panose="05000000000000000000" pitchFamily="2" charset="2"/>
              <a:buChar char="v"/>
            </a:pP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Sınıf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öğretmenlerinin eğitsel internet kullanma öz yeterlik inancı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cinsiyet değişkenine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göre anlamlı farklılık göstermekte midir?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v"/>
            </a:pP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Sınıf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öğretmenlerinin eğitsel internet kullanma öz yeterlik inancı eğitim durumu değişkenine göre anlamlı farklılık göstermekte midir?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v"/>
            </a:pP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Sınıf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öğretmenlerinin eğitsel internet kullanma öz yeterlik inancı kursa katılma değişkenine göre anlamlı farklılık göstermekte midir?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v"/>
            </a:pP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Sınıf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öğretmenlerinin eğitsel internet kullanma öz yeterlik inancı internet kullanma amacına göre anlamlı farklılık göstermekte midir?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v"/>
            </a:pP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Sınıf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öğretmenlerinin eğitsel internet kullanma öz yeterlik inancı ) internet kullanma sürelerine göre anlamlı farklılık göstermekte midir?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104150" y="1202966"/>
            <a:ext cx="4486138" cy="5216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500" dirty="0" smtClean="0">
                <a:solidFill>
                  <a:schemeClr val="accent3">
                    <a:lumMod val="75000"/>
                  </a:schemeClr>
                </a:solidFill>
              </a:rPr>
              <a:t>Araştırma Sonuç ve Önerileri</a:t>
            </a:r>
            <a:endParaRPr lang="tr-TR" sz="25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1" name="Up Arrow 20"/>
          <p:cNvSpPr/>
          <p:nvPr/>
        </p:nvSpPr>
        <p:spPr>
          <a:xfrm rot="3784753">
            <a:off x="5764775" y="2483526"/>
            <a:ext cx="484632" cy="1346188"/>
          </a:xfrm>
          <a:prstGeom prst="upArrow">
            <a:avLst>
              <a:gd name="adj1" fmla="val 50000"/>
              <a:gd name="adj2" fmla="val 127706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07014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20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build="p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" y="3928"/>
            <a:ext cx="12185016" cy="6854072"/>
          </a:xfrm>
          <a:prstGeom prst="rect">
            <a:avLst/>
          </a:prstGeom>
        </p:spPr>
      </p:pic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23785"/>
            <a:ext cx="9613861" cy="1080938"/>
          </a:xfrm>
        </p:spPr>
        <p:txBody>
          <a:bodyPr>
            <a:noAutofit/>
          </a:bodyPr>
          <a:lstStyle/>
          <a:p>
            <a:r>
              <a:rPr lang="tr-TR" sz="2800" dirty="0"/>
              <a:t>Sınıf Öğretmenlerinin </a:t>
            </a:r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2800" dirty="0" smtClean="0"/>
              <a:t>Eğitsel </a:t>
            </a:r>
            <a:r>
              <a:rPr lang="tr-TR" sz="2800" dirty="0"/>
              <a:t>Amaçlı İnternet Kullanım Öz Yeterlikleri</a:t>
            </a:r>
            <a:endParaRPr lang="tr-TR" sz="2500" dirty="0"/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02563" y="3156620"/>
            <a:ext cx="5459429" cy="2394710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lang="tr-TR" sz="2000" b="1" kern="0" dirty="0">
                <a:solidFill>
                  <a:schemeClr val="bg2">
                    <a:lumMod val="75000"/>
                  </a:schemeClr>
                </a:solidFill>
                <a:latin typeface="Calibri" panose="020F0502020204030204"/>
              </a:rPr>
              <a:t>Çalışma Grubu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000" b="1" i="0" u="none" strike="noStrike" kern="0" cap="none" spc="0" normalizeH="0" baseline="0" noProof="0" dirty="0" smtClean="0">
              <a:ln>
                <a:noFill/>
              </a:ln>
              <a:solidFill>
                <a:srgbClr val="1F8094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 algn="just" defTabSz="914400"/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Araştırmanın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çalışma evrenini 2012-2013 eğitim-öğretim yılında,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orta Anadolu’da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bir il merkezinde görev yapmakta olan sınıf öğretmenleri oluşturmaktadır.</a:t>
            </a:r>
          </a:p>
          <a:p>
            <a:pPr lvl="0" algn="just" defTabSz="914400"/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Çalışma grubunu oluşturan sınıf öğretmenleri tesadüfi yolla seçilmiştir. </a:t>
            </a:r>
            <a:endParaRPr kumimoji="0" lang="tr-TR" sz="1800" b="0" i="0" u="none" strike="noStrike" kern="0" cap="none" spc="0" normalizeH="0" baseline="0" noProof="0" dirty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498636" y="2561814"/>
            <a:ext cx="5459429" cy="3584322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285750" lvl="0" indent="-285750" algn="just" defTabSz="914400">
              <a:buFont typeface="Wingdings" panose="05000000000000000000" pitchFamily="2" charset="2"/>
              <a:buChar char="v"/>
            </a:pP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Araştırmada öğretmenlerin büyük bir çoğunluğu interneti bilgi aramak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ve haber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, gazete ve dergi okumak amacıyla kullanmaktadır. Başka bir anlatımla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öğretmenler interneti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daha çok kişisel gelişimleri ile güncel haber ve bilgileri takip amacıyla kullanmaktadırlar. Ancak bu durum öğretmenlerin eğitsel internet kullanma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öz yeterlik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inancı üzerinde istatistiksel olarak bir fark oluşturmamaktadır. Bu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durumda öğretmenlerin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bilgisayar ve internet teknolojilerini çeşitli amaçlarla kullanıyor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olmaları bunun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öğretim süreci ile öz yeterlik inancı üzerinde bir etki oluşturmadığı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şeklinde yorumlanabilir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 </a:t>
            </a:r>
            <a:endParaRPr kumimoji="0" lang="tr-TR" sz="1800" b="0" i="0" u="none" strike="noStrike" kern="0" cap="none" spc="0" normalizeH="0" baseline="0" noProof="0" dirty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104150" y="1202966"/>
            <a:ext cx="4486138" cy="5216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DCC64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Araştırma Sonuç ve Önerileri</a:t>
            </a:r>
            <a:endParaRPr kumimoji="0" lang="tr-TR" sz="2500" b="0" i="0" u="none" strike="noStrike" kern="1200" cap="none" spc="0" normalizeH="0" baseline="0" noProof="0" dirty="0">
              <a:ln>
                <a:noFill/>
              </a:ln>
              <a:solidFill>
                <a:srgbClr val="DDCC64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21" name="Up Arrow 20"/>
          <p:cNvSpPr/>
          <p:nvPr/>
        </p:nvSpPr>
        <p:spPr>
          <a:xfrm rot="3784753">
            <a:off x="5764775" y="2483526"/>
            <a:ext cx="484632" cy="1346188"/>
          </a:xfrm>
          <a:prstGeom prst="upArrow">
            <a:avLst>
              <a:gd name="adj1" fmla="val 50000"/>
              <a:gd name="adj2" fmla="val 127706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36549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uiExpand="1" build="p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" y="3928"/>
            <a:ext cx="12185016" cy="6854072"/>
          </a:xfrm>
          <a:prstGeom prst="rect">
            <a:avLst/>
          </a:prstGeom>
        </p:spPr>
      </p:pic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23785"/>
            <a:ext cx="9613861" cy="1080938"/>
          </a:xfrm>
        </p:spPr>
        <p:txBody>
          <a:bodyPr>
            <a:noAutofit/>
          </a:bodyPr>
          <a:lstStyle/>
          <a:p>
            <a:r>
              <a:rPr lang="tr-TR" sz="2400" dirty="0"/>
              <a:t>Sınıf Öğretmenlerinin </a:t>
            </a:r>
            <a:br>
              <a:rPr lang="tr-TR" sz="2400" dirty="0"/>
            </a:br>
            <a:r>
              <a:rPr lang="tr-TR" sz="2400" dirty="0"/>
              <a:t>Eğitsel Amaçlı İnternet Kullanım Öz Yeterlikleri</a:t>
            </a:r>
            <a:endParaRPr lang="tr-TR" sz="2500" dirty="0"/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04150" y="3309158"/>
            <a:ext cx="5459429" cy="2339167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lang="tr-TR" sz="2000" b="1" kern="0" dirty="0" smtClean="0">
                <a:solidFill>
                  <a:schemeClr val="bg2">
                    <a:lumMod val="75000"/>
                  </a:schemeClr>
                </a:solidFill>
                <a:latin typeface="Calibri" panose="020F0502020204030204"/>
              </a:rPr>
              <a:t>Çalışma </a:t>
            </a:r>
            <a:r>
              <a:rPr lang="tr-TR" sz="2000" b="1" kern="0" dirty="0">
                <a:solidFill>
                  <a:schemeClr val="bg2">
                    <a:lumMod val="75000"/>
                  </a:schemeClr>
                </a:solidFill>
                <a:latin typeface="Calibri" panose="020F0502020204030204"/>
              </a:rPr>
              <a:t>Grubu</a:t>
            </a:r>
          </a:p>
          <a:p>
            <a:pPr lvl="0" algn="just" defTabSz="914400">
              <a:defRPr/>
            </a:pPr>
            <a:endParaRPr lang="tr-TR" sz="2000" b="1" kern="0" dirty="0">
              <a:solidFill>
                <a:srgbClr val="1F8094">
                  <a:lumMod val="75000"/>
                </a:srgbClr>
              </a:solidFill>
              <a:latin typeface="Calibri" panose="020F0502020204030204"/>
            </a:endParaRPr>
          </a:p>
          <a:p>
            <a:pPr lvl="0" algn="just" defTabSz="914400"/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Araştırmanın çalışma evrenini 2012-2013 eğitim-öğretim yılında, orta Anadolu’da bir il merkezinde görev yapmakta olan sınıf öğretmenleri oluşturmaktadır.</a:t>
            </a:r>
          </a:p>
          <a:p>
            <a:pPr lvl="0" algn="just" defTabSz="914400"/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Çalışma grubunu oluşturan sınıf öğretmenleri tesadüfi yolla seçilmiştir.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32061" y="2480965"/>
            <a:ext cx="5778630" cy="4043897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285750" lvl="0" indent="-285750" algn="just" defTabSz="914400">
              <a:buFont typeface="Wingdings" panose="05000000000000000000" pitchFamily="2" charset="2"/>
              <a:buChar char="v"/>
              <a:defRPr/>
            </a:pP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Sınıf öğretmenlerinin eğitsel internet kullanımına yönelik öz yeterlik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algıları arasında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eğitim durumu ve mesleki kıdem açısından anlamlı fark olduğu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bulunmuştur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 Buna göre eğitim durumu açısından bakıldığında ortaya çıkan farklılığın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lisans-üstü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eğitimi mezunu öğretmenler ile lisans ve önlisans mezunu öğretmenler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arasında gerçekleştiği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tespit edilmiştir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v"/>
              <a:defRPr/>
            </a:pPr>
            <a:endParaRPr lang="tr-TR" kern="0" dirty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marL="285750" lvl="0" indent="-285750" algn="just" defTabSz="914400">
              <a:buFont typeface="Wingdings" panose="05000000000000000000" pitchFamily="2" charset="2"/>
              <a:buChar char="v"/>
              <a:defRPr/>
            </a:pP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Mesleki kıdemi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1-5 yıl olan öğretmenlerin eğitsel internet kullanma öz yeterlik inançlarının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, mesleki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kıdemi daha fazla olan öğretmenlerden daha yeterli olduğu söylenebilir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v"/>
              <a:defRPr/>
            </a:pPr>
            <a:endParaRPr kumimoji="0" lang="tr-TR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104150" y="1202966"/>
            <a:ext cx="4486138" cy="5216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DCC64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Araştırma Sonuç ve Önerileri</a:t>
            </a:r>
            <a:endParaRPr kumimoji="0" lang="tr-TR" sz="2500" b="0" i="0" u="none" strike="noStrike" kern="1200" cap="none" spc="0" normalizeH="0" baseline="0" noProof="0" dirty="0">
              <a:ln>
                <a:noFill/>
              </a:ln>
              <a:solidFill>
                <a:srgbClr val="DDCC64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22" name="Up Arrow 21"/>
          <p:cNvSpPr/>
          <p:nvPr/>
        </p:nvSpPr>
        <p:spPr>
          <a:xfrm rot="3784753">
            <a:off x="5764775" y="2483526"/>
            <a:ext cx="484632" cy="1346188"/>
          </a:xfrm>
          <a:prstGeom prst="upArrow">
            <a:avLst>
              <a:gd name="adj1" fmla="val 50000"/>
              <a:gd name="adj2" fmla="val 127706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02482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uiExpand="1" build="p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" y="3928"/>
            <a:ext cx="12185016" cy="6854072"/>
          </a:xfrm>
          <a:prstGeom prst="rect">
            <a:avLst/>
          </a:prstGeom>
        </p:spPr>
      </p:pic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23785"/>
            <a:ext cx="9613861" cy="1080938"/>
          </a:xfrm>
        </p:spPr>
        <p:txBody>
          <a:bodyPr>
            <a:noAutofit/>
          </a:bodyPr>
          <a:lstStyle/>
          <a:p>
            <a:r>
              <a:rPr lang="tr-TR" sz="2400" dirty="0"/>
              <a:t>Sınıf Öğretmenlerinin </a:t>
            </a:r>
            <a:br>
              <a:rPr lang="tr-TR" sz="2400" dirty="0"/>
            </a:br>
            <a:r>
              <a:rPr lang="tr-TR" sz="2400" dirty="0"/>
              <a:t>Eğitsel Amaçlı İnternet Kullanım Öz Yeterlikleri</a:t>
            </a:r>
            <a:endParaRPr lang="tr-TR" sz="2500" dirty="0"/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-35580" y="3789149"/>
            <a:ext cx="3380661" cy="806418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Araştırma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bulguları doğrultusunda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yandaki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öneriler getirilmiştir;</a:t>
            </a:r>
            <a:endParaRPr kumimoji="0" lang="tr-TR" sz="1800" b="0" i="0" u="none" strike="noStrike" kern="0" cap="none" spc="0" normalizeH="0" baseline="0" noProof="0" dirty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638550" y="1772293"/>
            <a:ext cx="8401049" cy="5009507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285750" lvl="0" indent="-285750" algn="just" defTabSz="914400">
              <a:buFont typeface="Wingdings" panose="05000000000000000000" pitchFamily="2" charset="2"/>
              <a:buChar char="v"/>
              <a:defRPr/>
            </a:pP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Eğitim sürecinde etkililik ve verimlilik başta olmak üzere inanç ve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tutumlar üzerinde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doğrudan etkisi olan önemli unsurlardan birisi de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öğretmenlerin eğitim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düzeyleridir. Bu çalışma da eğitim düzeyi yüksek olan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öğretmenlerin eğitsel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internet kullanma öz yeterlik düzeylerinin daha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yüksekolduğu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bulunmuştur. Bu açıdan öğretmenlerin kişisel ve mesleki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gelişimlerini yükseltmek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adına yüksek lisans ve doktora programlarına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yönelmeleri sağlanmalıdır.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v"/>
              <a:defRPr/>
            </a:pPr>
            <a:endParaRPr kumimoji="0" lang="tr-TR" sz="1800" b="0" i="0" u="none" strike="noStrike" kern="0" cap="none" spc="0" normalizeH="0" baseline="0" noProof="0" dirty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 algn="just" defTabSz="914400">
              <a:buFont typeface="Wingdings" panose="05000000000000000000" pitchFamily="2" charset="2"/>
              <a:buChar char="v"/>
              <a:defRPr/>
            </a:pP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Bu araştırmayla birlikte pek çok araştırma bulgusu göstermektedir ki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deneyimli ve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yaşça ileri olan öğretmenlerin interneti öğretim sürecine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dahil etme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noktasında öz yeterlik inançları düşüktür. Buradan hareketle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mesleki kıdemi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fazla olan öğretmenlerin bilgisayar ve internet teknolojilerini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sınıf ortamına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aktarılması hakkında bilgi ve deneyimlerini artırmak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amacıyla seminerler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ve hizmet içi kurslar düzenlenmelidir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v"/>
              <a:defRPr/>
            </a:pPr>
            <a:endParaRPr kumimoji="0" lang="tr-TR" sz="1800" b="0" i="0" u="none" strike="noStrike" kern="0" cap="none" spc="0" normalizeH="0" baseline="0" noProof="0" dirty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 algn="just" defTabSz="914400">
              <a:buFont typeface="Wingdings" panose="05000000000000000000" pitchFamily="2" charset="2"/>
              <a:buChar char="v"/>
              <a:defRPr/>
            </a:pP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Bu çalışmada sınıf öğretmenlerinin eğitsel internet kullanımına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yönelik yeterlik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inançları bazı değişkenler açısından ele alınmıştır. Daha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nesnel sonuçlara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ulaşılabilmesi için, değişkenler ve örneklem grupları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artırılarak geniş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çaplı araştırmalara ihtiyaç vardır.</a:t>
            </a:r>
            <a:endParaRPr kumimoji="0" lang="tr-TR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104150" y="1202966"/>
            <a:ext cx="4486138" cy="5216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DCC64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Araştırma Sonuç ve Önerileri</a:t>
            </a:r>
            <a:endParaRPr kumimoji="0" lang="tr-TR" sz="2500" b="0" i="0" u="none" strike="noStrike" kern="1200" cap="none" spc="0" normalizeH="0" baseline="0" noProof="0" dirty="0">
              <a:ln>
                <a:noFill/>
              </a:ln>
              <a:solidFill>
                <a:srgbClr val="DDCC64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14" name="Up Arrow 13"/>
          <p:cNvSpPr/>
          <p:nvPr/>
        </p:nvSpPr>
        <p:spPr>
          <a:xfrm rot="3784753">
            <a:off x="3102765" y="2802448"/>
            <a:ext cx="484632" cy="1346188"/>
          </a:xfrm>
          <a:prstGeom prst="upArrow">
            <a:avLst>
              <a:gd name="adj1" fmla="val 50000"/>
              <a:gd name="adj2" fmla="val 127706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6478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uiExpand="1" build="p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" y="3928"/>
            <a:ext cx="12185016" cy="6854072"/>
          </a:xfrm>
          <a:prstGeom prst="rect">
            <a:avLst/>
          </a:prstGeom>
        </p:spPr>
      </p:pic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23785"/>
            <a:ext cx="9613861" cy="1080938"/>
          </a:xfrm>
        </p:spPr>
        <p:txBody>
          <a:bodyPr>
            <a:noAutofit/>
          </a:bodyPr>
          <a:lstStyle/>
          <a:p>
            <a:r>
              <a:rPr lang="tr-TR" sz="2400" dirty="0"/>
              <a:t>Sınıf Öğretmenlerinin </a:t>
            </a:r>
            <a:br>
              <a:rPr lang="tr-TR" sz="2400" dirty="0"/>
            </a:br>
            <a:r>
              <a:rPr lang="tr-TR" sz="2400" dirty="0"/>
              <a:t>Eğitsel Amaçlı İnternet Kullanım Öz Yeterlikleri</a:t>
            </a:r>
            <a:endParaRPr lang="tr-TR" sz="2500" dirty="0"/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" y="4029075"/>
            <a:ext cx="4495800" cy="806418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bulguları doğrultusunda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yandaki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öneriler getirilmiştir;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981158" y="2173919"/>
            <a:ext cx="6905624" cy="4514207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 sürecinde etkililik ve verimlilik başta olmak üzere inanç ve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tutumlar üzerinde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doğrudan etkisi olan önemli unsurlardan birisi de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öğretmenlerin eğitim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düzeyleridir. Bu çalışma da eğitim düzeyi yüksek olan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öğretmenlerin eğitsel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internet kullanma öz yeterlik düzeylerinin daha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yüksekolduğu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bulunmuştur. Bu açıdan öğretmenlerin kişisel ve mesleki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gelişimlerini yükseltmek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adına yüksek lisans ve doktora programlarına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yönelmeleri sağlanmalıdır.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tr-TR" sz="1800" b="0" i="0" u="none" strike="noStrike" kern="0" cap="none" spc="0" normalizeH="0" baseline="0" noProof="0" dirty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 araştırmayla birlikte pek çok araştırma bulgusu göstermektedir ki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deneyimli ve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yaşça ileri olan öğretmenlerin interneti öğretim sürecine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dahil etme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noktasında öz yeterlik inançları düşüktür. Buradan hareketle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mesleki kıdemi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fazla olan öğretmenlerin bilgisayar ve internet teknolojilerini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sınıf ortamına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aktarılması hakkında bilgi ve deneyimlerini artırmak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amacıyla seminerler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 hizmet içi kurslar düzenlenmelidir.</a:t>
            </a:r>
            <a:endParaRPr kumimoji="0" lang="tr-TR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104150" y="1202966"/>
            <a:ext cx="4486138" cy="5216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DCC64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Araştırma Sonuç ve Önerileri</a:t>
            </a:r>
            <a:endParaRPr kumimoji="0" lang="tr-TR" sz="2500" b="0" i="0" u="none" strike="noStrike" kern="1200" cap="none" spc="0" normalizeH="0" baseline="0" noProof="0" dirty="0">
              <a:ln>
                <a:noFill/>
              </a:ln>
              <a:solidFill>
                <a:srgbClr val="DDCC64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14" name="Up Arrow 13"/>
          <p:cNvSpPr/>
          <p:nvPr/>
        </p:nvSpPr>
        <p:spPr>
          <a:xfrm rot="3784753">
            <a:off x="4269903" y="3042374"/>
            <a:ext cx="484632" cy="1346188"/>
          </a:xfrm>
          <a:prstGeom prst="upArrow">
            <a:avLst>
              <a:gd name="adj1" fmla="val 50000"/>
              <a:gd name="adj2" fmla="val 127706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52680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uiExpand="1" build="p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2733709"/>
            <a:ext cx="8943975" cy="1373070"/>
          </a:xfrm>
        </p:spPr>
        <p:txBody>
          <a:bodyPr/>
          <a:lstStyle/>
          <a:p>
            <a:r>
              <a:rPr lang="tr-TR" sz="3600" dirty="0"/>
              <a:t>Sınıf Öğretmenlerinin </a:t>
            </a: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>Eğitsel Amaçlı </a:t>
            </a:r>
            <a:br>
              <a:rPr lang="tr-TR" sz="3600" dirty="0" smtClean="0"/>
            </a:br>
            <a:r>
              <a:rPr lang="tr-TR" sz="3600" dirty="0" smtClean="0"/>
              <a:t>İnternet </a:t>
            </a:r>
            <a:r>
              <a:rPr lang="tr-TR" sz="3600" dirty="0"/>
              <a:t>Kullanım </a:t>
            </a:r>
            <a:r>
              <a:rPr lang="tr-TR" sz="3600" dirty="0" smtClean="0"/>
              <a:t>Öz Yeterlikleri</a:t>
            </a:r>
            <a:endParaRPr lang="tr-TR" sz="3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396325"/>
          </a:xfrm>
        </p:spPr>
        <p:txBody>
          <a:bodyPr/>
          <a:lstStyle/>
          <a:p>
            <a:r>
              <a:rPr lang="tr-TR" dirty="0"/>
              <a:t>Metin Elkatmış</a:t>
            </a:r>
          </a:p>
        </p:txBody>
      </p:sp>
      <p:sp>
        <p:nvSpPr>
          <p:cNvPr id="4" name="Right Arrow 3">
            <a:hlinkClick r:id="" action="ppaction://hlinkshowjump?jump=endshow"/>
          </p:cNvPr>
          <p:cNvSpPr/>
          <p:nvPr/>
        </p:nvSpPr>
        <p:spPr>
          <a:xfrm>
            <a:off x="10213848" y="3218688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80322" y="4879461"/>
            <a:ext cx="8144134" cy="396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Sunu Hazırlama : www.mebders.com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3081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282</TotalTime>
  <Words>572</Words>
  <Application>Microsoft Office PowerPoint</Application>
  <PresentationFormat>Widescreen</PresentationFormat>
  <Paragraphs>65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</vt:lpstr>
      <vt:lpstr>Berlin</vt:lpstr>
      <vt:lpstr>Sınıf Öğretmenlerinin Eğitsel Amaçlı İnternet Kullanım Öz Yeterlikleri</vt:lpstr>
      <vt:lpstr>PowerPoint Presentation</vt:lpstr>
      <vt:lpstr>PowerPoint Presentation</vt:lpstr>
      <vt:lpstr>Sınıf Öğretmenlerinin  Eğitsel Amaçlı İnternet Kullanım Öz Yeterlikleri</vt:lpstr>
      <vt:lpstr>Sınıf Öğretmenlerinin  Eğitsel Amaçlı İnternet Kullanım Öz Yeterlikleri</vt:lpstr>
      <vt:lpstr>Sınıf Öğretmenlerinin  Eğitsel Amaçlı İnternet Kullanım Öz Yeterlikleri</vt:lpstr>
      <vt:lpstr>Sınıf Öğretmenlerinin  Eğitsel Amaçlı İnternet Kullanım Öz Yeterlikleri</vt:lpstr>
      <vt:lpstr>Sınıf Öğretmenlerinin  Eğitsel Amaçlı İnternet Kullanım Öz Yeterlikleri</vt:lpstr>
      <vt:lpstr>Sınıf Öğretmenlerinin  Eğitsel Amaçlı  İnternet Kullanım Öz Yeterlikleri</vt:lpstr>
    </vt:vector>
  </TitlesOfParts>
  <Company>SilentAll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Sınıf Öğretmenlerinin Eğitsel Amaçlı İnternet Kullanım Öz Yeterlikleri</dc:title>
  <dc:creator>www.mebders.com</dc:creator>
  <cp:lastModifiedBy>Muhammet Bozkurt</cp:lastModifiedBy>
  <cp:revision>27</cp:revision>
  <dcterms:created xsi:type="dcterms:W3CDTF">2017-08-28T09:48:08Z</dcterms:created>
  <dcterms:modified xsi:type="dcterms:W3CDTF">2017-09-08T15:22:23Z</dcterms:modified>
</cp:coreProperties>
</file>