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257" r:id="rId4"/>
    <p:sldId id="326" r:id="rId5"/>
    <p:sldId id="327" r:id="rId6"/>
    <p:sldId id="328" r:id="rId7"/>
    <p:sldId id="321" r:id="rId8"/>
    <p:sldId id="329" r:id="rId9"/>
    <p:sldId id="330" r:id="rId10"/>
    <p:sldId id="331" r:id="rId11"/>
    <p:sldId id="274" r:id="rId12"/>
  </p:sldIdLst>
  <p:sldSz cx="12192000" cy="6858000"/>
  <p:notesSz cx="6858000" cy="9144000"/>
  <p:custDataLst>
    <p:tags r:id="rId13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4200"/>
    <a:srgbClr val="1A2D61"/>
    <a:srgbClr val="D59536"/>
    <a:srgbClr val="523100"/>
    <a:srgbClr val="150C00"/>
    <a:srgbClr val="794903"/>
    <a:srgbClr val="160D00"/>
    <a:srgbClr val="271800"/>
    <a:srgbClr val="F2A83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56" d="100"/>
          <a:sy n="56" d="100"/>
        </p:scale>
        <p:origin x="62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4/11/2018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6" Type="http://schemas.openxmlformats.org/officeDocument/2006/relationships/hyperlink" Target="http://www.mebders.com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image" Target="../media/image3.png"/><Relationship Id="rId7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3.png"/><Relationship Id="rId7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3.png"/><Relationship Id="rId7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3.png"/><Relationship Id="rId7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473" y="-121626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68" y="3344220"/>
            <a:ext cx="1589676" cy="2836296"/>
          </a:xfrm>
          <a:prstGeom prst="rect">
            <a:avLst/>
          </a:prstGeom>
        </p:spPr>
      </p:pic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079129" y="486136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3379807" y="1111405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3379807" y="1588459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3379807" y="2534688"/>
            <a:ext cx="6014275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dirty="0">
                <a:solidFill>
                  <a:srgbClr val="1A2D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DOĞAL SAYILARLA TOPLAMA İŞLEMİ</a:t>
            </a:r>
          </a:p>
          <a:p>
            <a:r>
              <a:rPr lang="tr-TR" dirty="0">
                <a:solidFill>
                  <a:srgbClr val="1A2D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PROBLEM ÇÖZME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3379807" y="2055977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3379807" y="3271891"/>
            <a:ext cx="617669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</a:p>
          <a:p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Doğal sayılarla toplama işlemini gerektiren problemleri çözer ve kurar.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73" y="2047856"/>
            <a:ext cx="1589676" cy="2836296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4639118" y="684337"/>
            <a:ext cx="45923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Ses Kaynağı: Zümra BOZKURT</a:t>
            </a: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info@mebders.com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  <a:hlinkClick r:id="rId6"/>
              </a:rPr>
              <a:t>www.mebders.com</a:t>
            </a:r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128738" y="5444197"/>
            <a:ext cx="1294228" cy="54864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bg2">
                    <a:lumMod val="1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oscakal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016" y="-115878"/>
            <a:ext cx="8221710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16" y="3399298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Örnek : 1 - 4</a:t>
            </a:r>
          </a:p>
        </p:txBody>
      </p:sp>
      <p:sp>
        <p:nvSpPr>
          <p:cNvPr id="346" name="Metin kutusu 345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347" name="Metin kutusu 346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  <p:sp>
        <p:nvSpPr>
          <p:cNvPr id="9" name="Eşleştir"/>
          <p:cNvSpPr/>
          <p:nvPr/>
        </p:nvSpPr>
        <p:spPr>
          <a:xfrm>
            <a:off x="326308" y="2127533"/>
            <a:ext cx="1518782" cy="4539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Problem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2314592" y="6433626"/>
            <a:ext cx="6006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Yönerge : Akış </a:t>
            </a:r>
            <a:r>
              <a:rPr lang="tr-TR" sz="1600" dirty="0" err="1">
                <a:solidFill>
                  <a:schemeClr val="bg1"/>
                </a:solidFill>
              </a:rPr>
              <a:t>bütonu</a:t>
            </a:r>
            <a:r>
              <a:rPr lang="tr-TR" sz="1600" dirty="0">
                <a:solidFill>
                  <a:schemeClr val="bg1"/>
                </a:solidFill>
              </a:rPr>
              <a:t> ile problemi aşamalı olarak anlatıp sunun.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10" y="855768"/>
            <a:ext cx="6163535" cy="2543530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202514" y="3479274"/>
            <a:ext cx="7519573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/>
              <a:t>Ozan’ın 6 oyuncağı vardı. Annesi 5 oyuncak daha getirdi. Ozan’ın kaç oyuncağı oldu?</a:t>
            </a:r>
          </a:p>
        </p:txBody>
      </p:sp>
      <p:sp>
        <p:nvSpPr>
          <p:cNvPr id="13" name="Yuvarlatılmış Dikdörtgen 12"/>
          <p:cNvSpPr/>
          <p:nvPr/>
        </p:nvSpPr>
        <p:spPr>
          <a:xfrm>
            <a:off x="2202515" y="4272958"/>
            <a:ext cx="3600168" cy="16182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rgbClr val="FF0000"/>
                </a:solidFill>
              </a:rPr>
              <a:t>Verilenler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dirty="0"/>
              <a:t>Ozan’ın 6 oyuncağının olduğu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dirty="0"/>
              <a:t>Annesinin 5 oyuncak daha getirdiği</a:t>
            </a:r>
          </a:p>
        </p:txBody>
      </p:sp>
      <p:sp>
        <p:nvSpPr>
          <p:cNvPr id="27" name="Yuvarlatılmış Dikdörtgen 26"/>
          <p:cNvSpPr/>
          <p:nvPr/>
        </p:nvSpPr>
        <p:spPr>
          <a:xfrm>
            <a:off x="6043254" y="4272958"/>
            <a:ext cx="3600168" cy="16182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rgbClr val="FF0000"/>
                </a:solidFill>
              </a:rPr>
              <a:t>İstenen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dirty="0"/>
              <a:t>Ozan’ın kaç tane oyuncağının olduğu</a:t>
            </a:r>
          </a:p>
        </p:txBody>
      </p:sp>
      <p:sp>
        <p:nvSpPr>
          <p:cNvPr id="33" name="Akış"/>
          <p:cNvSpPr/>
          <p:nvPr/>
        </p:nvSpPr>
        <p:spPr>
          <a:xfrm>
            <a:off x="8376251" y="5979678"/>
            <a:ext cx="1147063" cy="45394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Akış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40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27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016" y="-115878"/>
            <a:ext cx="8221710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16" y="3399298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Örnek : 2 - 4</a:t>
            </a:r>
          </a:p>
        </p:txBody>
      </p:sp>
      <p:sp>
        <p:nvSpPr>
          <p:cNvPr id="9" name="Eşleştir"/>
          <p:cNvSpPr/>
          <p:nvPr/>
        </p:nvSpPr>
        <p:spPr>
          <a:xfrm>
            <a:off x="391420" y="848369"/>
            <a:ext cx="1518782" cy="4539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FFFFFF"/>
                </a:solidFill>
              </a:rPr>
              <a:t>Çözüm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307084" y="848369"/>
            <a:ext cx="5152495" cy="467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Problemi çözmek için hangi işlemi yapmalıyız ?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705006" y="1480330"/>
            <a:ext cx="6676495" cy="3775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Ozan’ın oyuncakları arttığından toplama işlemi yapmalıyız.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5408023" y="2181315"/>
            <a:ext cx="394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/>
              <a:t>6</a:t>
            </a:r>
          </a:p>
        </p:txBody>
      </p:sp>
      <p:sp>
        <p:nvSpPr>
          <p:cNvPr id="18" name="Metin kutusu 17"/>
          <p:cNvSpPr txBox="1"/>
          <p:nvPr/>
        </p:nvSpPr>
        <p:spPr>
          <a:xfrm>
            <a:off x="5408023" y="2719440"/>
            <a:ext cx="394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/>
              <a:t>5</a:t>
            </a:r>
          </a:p>
        </p:txBody>
      </p:sp>
      <p:cxnSp>
        <p:nvCxnSpPr>
          <p:cNvPr id="4" name="Düz Bağlayıcı 3"/>
          <p:cNvCxnSpPr/>
          <p:nvPr/>
        </p:nvCxnSpPr>
        <p:spPr>
          <a:xfrm>
            <a:off x="5013583" y="3273438"/>
            <a:ext cx="11835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Metin kutusu 20"/>
          <p:cNvSpPr txBox="1"/>
          <p:nvPr/>
        </p:nvSpPr>
        <p:spPr>
          <a:xfrm>
            <a:off x="4971551" y="2747743"/>
            <a:ext cx="4651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/>
              <a:t>+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5303026" y="3330044"/>
            <a:ext cx="6046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/>
              <a:t>11</a:t>
            </a:r>
          </a:p>
        </p:txBody>
      </p:sp>
      <p:sp>
        <p:nvSpPr>
          <p:cNvPr id="23" name="Akış"/>
          <p:cNvSpPr/>
          <p:nvPr/>
        </p:nvSpPr>
        <p:spPr>
          <a:xfrm>
            <a:off x="8519025" y="5418639"/>
            <a:ext cx="1147063" cy="45394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Akış</a:t>
            </a:r>
          </a:p>
        </p:txBody>
      </p:sp>
      <p:sp>
        <p:nvSpPr>
          <p:cNvPr id="24" name="Sağ Ok 23">
            <a:hlinkClick r:id="" action="ppaction://hlinkshowjump?jump=previousslide"/>
          </p:cNvPr>
          <p:cNvSpPr/>
          <p:nvPr/>
        </p:nvSpPr>
        <p:spPr>
          <a:xfrm flipH="1">
            <a:off x="10318893" y="5409809"/>
            <a:ext cx="664038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25" name="Metin kutusu 24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  <p:sp>
        <p:nvSpPr>
          <p:cNvPr id="32" name="Metin kutusu 31"/>
          <p:cNvSpPr txBox="1"/>
          <p:nvPr/>
        </p:nvSpPr>
        <p:spPr>
          <a:xfrm>
            <a:off x="2314592" y="6433626"/>
            <a:ext cx="6006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Yönerge : Akış </a:t>
            </a:r>
            <a:r>
              <a:rPr lang="tr-TR" sz="1600" dirty="0" err="1">
                <a:solidFill>
                  <a:schemeClr val="bg1"/>
                </a:solidFill>
              </a:rPr>
              <a:t>bütonu</a:t>
            </a:r>
            <a:r>
              <a:rPr lang="tr-TR" sz="1600" dirty="0">
                <a:solidFill>
                  <a:schemeClr val="bg1"/>
                </a:solidFill>
              </a:rPr>
              <a:t> ile problemi aşamalı olarak anlatıp sunun.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043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30" grpId="0" animBg="1"/>
      <p:bldP spid="16" grpId="0" animBg="1"/>
      <p:bldP spid="2" grpId="0"/>
      <p:bldP spid="18" grpId="0"/>
      <p:bldP spid="21" grpId="0"/>
      <p:bldP spid="22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016" y="-115878"/>
            <a:ext cx="8221710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16" y="3399298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Örnek : 3 - 4</a:t>
            </a:r>
          </a:p>
        </p:txBody>
      </p:sp>
      <p:sp>
        <p:nvSpPr>
          <p:cNvPr id="9" name="Eşleştir"/>
          <p:cNvSpPr/>
          <p:nvPr/>
        </p:nvSpPr>
        <p:spPr>
          <a:xfrm>
            <a:off x="311735" y="1020903"/>
            <a:ext cx="1518782" cy="4539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FFFFFF"/>
                </a:solidFill>
              </a:rPr>
              <a:t>Problem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2314592" y="6433626"/>
            <a:ext cx="6006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FFFF"/>
                </a:solidFill>
              </a:rPr>
              <a:t>Yönerge : Akış </a:t>
            </a:r>
            <a:r>
              <a:rPr lang="tr-TR" sz="1600" dirty="0" err="1">
                <a:solidFill>
                  <a:srgbClr val="FFFFFF"/>
                </a:solidFill>
              </a:rPr>
              <a:t>bütonu</a:t>
            </a:r>
            <a:r>
              <a:rPr lang="tr-TR" sz="1600" dirty="0">
                <a:solidFill>
                  <a:srgbClr val="FFFFFF"/>
                </a:solidFill>
              </a:rPr>
              <a:t> ile problemi aşamalı olarak anlatıp sunun.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202515" y="924711"/>
            <a:ext cx="7519573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Aslı’nın 3, Deniz’in 7, Çağrı’nın 8 boya kalemi var. Üç arkadaşın boya kalemlerinin tamamı kaç tanedir?</a:t>
            </a:r>
          </a:p>
        </p:txBody>
      </p:sp>
      <p:sp>
        <p:nvSpPr>
          <p:cNvPr id="13" name="Yuvarlatılmış Dikdörtgen 12"/>
          <p:cNvSpPr/>
          <p:nvPr/>
        </p:nvSpPr>
        <p:spPr>
          <a:xfrm>
            <a:off x="2202515" y="4272958"/>
            <a:ext cx="3600168" cy="16182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rgbClr val="FF0000"/>
                </a:solidFill>
              </a:rPr>
              <a:t>Verilenler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0000"/>
                </a:solidFill>
              </a:rPr>
              <a:t>Aslı’nın 3, Deniz’in 7, Çağrı’nın 8 kalemi olduğu</a:t>
            </a:r>
          </a:p>
        </p:txBody>
      </p:sp>
      <p:sp>
        <p:nvSpPr>
          <p:cNvPr id="27" name="Yuvarlatılmış Dikdörtgen 26"/>
          <p:cNvSpPr/>
          <p:nvPr/>
        </p:nvSpPr>
        <p:spPr>
          <a:xfrm>
            <a:off x="6043254" y="4272958"/>
            <a:ext cx="3600168" cy="16182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rgbClr val="FF0000"/>
                </a:solidFill>
              </a:rPr>
              <a:t>İstenen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000000"/>
                </a:solidFill>
              </a:rPr>
              <a:t>Üç arkadaşın kaç kalemi olduğu</a:t>
            </a:r>
          </a:p>
        </p:txBody>
      </p:sp>
      <p:sp>
        <p:nvSpPr>
          <p:cNvPr id="33" name="Akış"/>
          <p:cNvSpPr/>
          <p:nvPr/>
        </p:nvSpPr>
        <p:spPr>
          <a:xfrm>
            <a:off x="8376251" y="5979678"/>
            <a:ext cx="1147063" cy="45394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000000"/>
                </a:solidFill>
              </a:rPr>
              <a:t>Akış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856" y="1629373"/>
            <a:ext cx="2484125" cy="2087884"/>
          </a:xfrm>
          <a:prstGeom prst="rect">
            <a:avLst/>
          </a:prstGeom>
        </p:spPr>
      </p:pic>
      <p:sp>
        <p:nvSpPr>
          <p:cNvPr id="18" name="Sağ Ok 17">
            <a:hlinkClick r:id="" action="ppaction://hlinkshowjump?jump=previousslide"/>
          </p:cNvPr>
          <p:cNvSpPr/>
          <p:nvPr/>
        </p:nvSpPr>
        <p:spPr>
          <a:xfrm flipH="1">
            <a:off x="10318893" y="5409809"/>
            <a:ext cx="664038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9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0.41758 -0.009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85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30" grpId="0" animBg="1"/>
      <p:bldP spid="13" grpId="0" animBg="1"/>
      <p:bldP spid="27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016" y="-115878"/>
            <a:ext cx="8221710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16" y="3399298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Örnek : 4 - 4</a:t>
            </a:r>
          </a:p>
        </p:txBody>
      </p:sp>
      <p:sp>
        <p:nvSpPr>
          <p:cNvPr id="9" name="Eşleştir"/>
          <p:cNvSpPr/>
          <p:nvPr/>
        </p:nvSpPr>
        <p:spPr>
          <a:xfrm>
            <a:off x="391420" y="848369"/>
            <a:ext cx="1518782" cy="4539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FFFFFF"/>
                </a:solidFill>
              </a:rPr>
              <a:t>Çözüm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307084" y="848369"/>
            <a:ext cx="5152495" cy="467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Problemi çözmek için hangi işlemi yapmalıyız ?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705006" y="1480330"/>
            <a:ext cx="6676495" cy="7009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Tüm kalemlerin sayısı isteniyor. Bunun için toplama işlemi yapmalıyız.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5339584" y="2613915"/>
            <a:ext cx="394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" name="Metin kutusu 17"/>
          <p:cNvSpPr txBox="1"/>
          <p:nvPr/>
        </p:nvSpPr>
        <p:spPr>
          <a:xfrm>
            <a:off x="5339584" y="3152040"/>
            <a:ext cx="394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000000"/>
                </a:solidFill>
              </a:rPr>
              <a:t>7</a:t>
            </a:r>
          </a:p>
        </p:txBody>
      </p:sp>
      <p:cxnSp>
        <p:nvCxnSpPr>
          <p:cNvPr id="4" name="Düz Bağlayıcı 3"/>
          <p:cNvCxnSpPr/>
          <p:nvPr/>
        </p:nvCxnSpPr>
        <p:spPr>
          <a:xfrm>
            <a:off x="4911137" y="4180391"/>
            <a:ext cx="11835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Metin kutusu 20"/>
          <p:cNvSpPr txBox="1"/>
          <p:nvPr/>
        </p:nvSpPr>
        <p:spPr>
          <a:xfrm>
            <a:off x="4869105" y="3654696"/>
            <a:ext cx="4651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5234587" y="4180391"/>
            <a:ext cx="6046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000000"/>
                </a:solidFill>
              </a:rPr>
              <a:t>18</a:t>
            </a:r>
          </a:p>
        </p:txBody>
      </p:sp>
      <p:sp>
        <p:nvSpPr>
          <p:cNvPr id="23" name="Akış"/>
          <p:cNvSpPr/>
          <p:nvPr/>
        </p:nvSpPr>
        <p:spPr>
          <a:xfrm>
            <a:off x="8519025" y="5418639"/>
            <a:ext cx="1147063" cy="45394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000000"/>
                </a:solidFill>
              </a:rPr>
              <a:t>Akış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5334297" y="3593694"/>
            <a:ext cx="394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24" name="Sağ Ok 23">
            <a:hlinkClick r:id="" action="ppaction://hlinkshowjump?jump=previousslide"/>
          </p:cNvPr>
          <p:cNvSpPr/>
          <p:nvPr/>
        </p:nvSpPr>
        <p:spPr>
          <a:xfrm flipH="1">
            <a:off x="10318893" y="5409809"/>
            <a:ext cx="664038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25" name="Metin kutusu 24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2314592" y="6433626"/>
            <a:ext cx="6006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chemeClr val="bg1"/>
                </a:solidFill>
              </a:rPr>
              <a:t>Yönerge : Akış </a:t>
            </a:r>
            <a:r>
              <a:rPr lang="tr-TR" sz="1600" dirty="0" err="1">
                <a:solidFill>
                  <a:schemeClr val="bg1"/>
                </a:solidFill>
              </a:rPr>
              <a:t>bütonu</a:t>
            </a:r>
            <a:r>
              <a:rPr lang="tr-TR" sz="1600" dirty="0">
                <a:solidFill>
                  <a:schemeClr val="bg1"/>
                </a:solidFill>
              </a:rPr>
              <a:t> ile problemi aşamalı olarak anlatıp sunun.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934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30" grpId="0" animBg="1"/>
      <p:bldP spid="16" grpId="0" animBg="1"/>
      <p:bldP spid="2" grpId="0"/>
      <p:bldP spid="18" grpId="0"/>
      <p:bldP spid="21" grpId="0"/>
      <p:bldP spid="22" grpId="0"/>
      <p:bldP spid="23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25" y="-115878"/>
            <a:ext cx="8583102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2" y="3423111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 : 1 - 4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159378" y="1220985"/>
            <a:ext cx="7216633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200" dirty="0">
                <a:solidFill>
                  <a:srgbClr val="000000"/>
                </a:solidFill>
                <a:latin typeface="+mj-lt"/>
              </a:rPr>
              <a:t>Ali dün 15, bugün 4 problem çözdü. Ali iki günde kaç problem çözdü ?</a:t>
            </a:r>
          </a:p>
        </p:txBody>
      </p:sp>
      <p:sp>
        <p:nvSpPr>
          <p:cNvPr id="2" name="Oval 1">
            <a:hlinkClick r:id="" action="ppaction://noaction">
              <a:snd r:embed="rId7" name="aferinyeni.wav"/>
            </a:hlinkClick>
          </p:cNvPr>
          <p:cNvSpPr/>
          <p:nvPr/>
        </p:nvSpPr>
        <p:spPr>
          <a:xfrm>
            <a:off x="3442743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/>
              <a:t>19</a:t>
            </a:r>
          </a:p>
        </p:txBody>
      </p:sp>
      <p:sp>
        <p:nvSpPr>
          <p:cNvPr id="24" name="Oval 23">
            <a:hlinkClick r:id="" action="ppaction://noaction">
              <a:snd r:embed="rId8" name="olmadiyeni.wav"/>
            </a:hlinkClick>
          </p:cNvPr>
          <p:cNvSpPr/>
          <p:nvPr/>
        </p:nvSpPr>
        <p:spPr>
          <a:xfrm>
            <a:off x="5153600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/>
              <a:t>18</a:t>
            </a:r>
          </a:p>
        </p:txBody>
      </p:sp>
      <p:sp>
        <p:nvSpPr>
          <p:cNvPr id="25" name="Oval 24">
            <a:hlinkClick r:id="" action="ppaction://noaction">
              <a:snd r:embed="rId8" name="olmadiyeni.wav"/>
            </a:hlinkClick>
          </p:cNvPr>
          <p:cNvSpPr/>
          <p:nvPr/>
        </p:nvSpPr>
        <p:spPr>
          <a:xfrm>
            <a:off x="6809148" y="2999443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/>
              <a:t>17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32" name="Metin kutusu 31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647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25" y="-115878"/>
            <a:ext cx="8583102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2" y="3423111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 : 2 - 4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159378" y="1220985"/>
            <a:ext cx="7216633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200" dirty="0">
                <a:solidFill>
                  <a:srgbClr val="000000"/>
                </a:solidFill>
              </a:rPr>
              <a:t>Elif’in 8 boya kalemi vardı. 7 kalemde babası aldı. Elif’in kaç boya kalemi oldu ?</a:t>
            </a:r>
          </a:p>
        </p:txBody>
      </p:sp>
      <p:sp>
        <p:nvSpPr>
          <p:cNvPr id="2" name="Oval 1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3442743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13</a:t>
            </a:r>
          </a:p>
        </p:txBody>
      </p:sp>
      <p:sp>
        <p:nvSpPr>
          <p:cNvPr id="24" name="Oval 23">
            <a:hlinkClick r:id="" action="ppaction://noaction">
              <a:snd r:embed="rId8" name="aferinyeni.wav"/>
            </a:hlinkClick>
          </p:cNvPr>
          <p:cNvSpPr/>
          <p:nvPr/>
        </p:nvSpPr>
        <p:spPr>
          <a:xfrm>
            <a:off x="5153600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15</a:t>
            </a:r>
          </a:p>
        </p:txBody>
      </p:sp>
      <p:sp>
        <p:nvSpPr>
          <p:cNvPr id="25" name="Oval 24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6809148" y="2999443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17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830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25" y="-115878"/>
            <a:ext cx="8583102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2" y="3423111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 : 3 - 4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159378" y="1220985"/>
            <a:ext cx="7216633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200" dirty="0">
                <a:solidFill>
                  <a:srgbClr val="000000"/>
                </a:solidFill>
              </a:rPr>
              <a:t>Benim 5 elmam var. Zeynep’in benden 4 fazla elması var. Zeynep’in kaç elması var ?</a:t>
            </a:r>
          </a:p>
        </p:txBody>
      </p:sp>
      <p:sp>
        <p:nvSpPr>
          <p:cNvPr id="2" name="Oval 1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3442743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24" name="Oval 23">
            <a:hlinkClick r:id="" action="ppaction://noaction">
              <a:snd r:embed="rId8" name="aferinyeni.wav"/>
            </a:hlinkClick>
          </p:cNvPr>
          <p:cNvSpPr/>
          <p:nvPr/>
        </p:nvSpPr>
        <p:spPr>
          <a:xfrm>
            <a:off x="5153600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9</a:t>
            </a:r>
          </a:p>
        </p:txBody>
      </p:sp>
      <p:sp>
        <p:nvSpPr>
          <p:cNvPr id="25" name="Oval 24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6809148" y="2999443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11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505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25" y="-115878"/>
            <a:ext cx="8583102" cy="7694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Resim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2" y="3423111"/>
            <a:ext cx="1589676" cy="2836296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939" y="2339610"/>
            <a:ext cx="2451426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431520" y="5419627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931" y="6110178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01513" y="4897419"/>
            <a:ext cx="1749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 : 4 - 4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159378" y="1220985"/>
            <a:ext cx="7216633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200" dirty="0">
                <a:solidFill>
                  <a:srgbClr val="000000"/>
                </a:solidFill>
              </a:rPr>
              <a:t>Ali’nin 4, Fatma’nın 5, Gülay’ın 3 kalemi var. Üçünün toplam kaç kalemi var ?</a:t>
            </a:r>
          </a:p>
        </p:txBody>
      </p:sp>
      <p:sp>
        <p:nvSpPr>
          <p:cNvPr id="2" name="Oval 1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3442743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13</a:t>
            </a:r>
          </a:p>
        </p:txBody>
      </p:sp>
      <p:sp>
        <p:nvSpPr>
          <p:cNvPr id="24" name="Oval 23">
            <a:hlinkClick r:id="" action="ppaction://noaction">
              <a:snd r:embed="rId7" name="olmadiyeni.wav"/>
            </a:hlinkClick>
          </p:cNvPr>
          <p:cNvSpPr/>
          <p:nvPr/>
        </p:nvSpPr>
        <p:spPr>
          <a:xfrm>
            <a:off x="5153600" y="3000914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14</a:t>
            </a:r>
          </a:p>
        </p:txBody>
      </p:sp>
      <p:sp>
        <p:nvSpPr>
          <p:cNvPr id="25" name="Oval 24">
            <a:hlinkClick r:id="" action="ppaction://noaction">
              <a:snd r:embed="rId8" name="aferinyeni.wav"/>
            </a:hlinkClick>
          </p:cNvPr>
          <p:cNvSpPr/>
          <p:nvPr/>
        </p:nvSpPr>
        <p:spPr>
          <a:xfrm>
            <a:off x="6809148" y="2999443"/>
            <a:ext cx="930442" cy="84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600" dirty="0">
                <a:solidFill>
                  <a:srgbClr val="FFFFFF"/>
                </a:solidFill>
              </a:rPr>
              <a:t>12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0117647" y="2849657"/>
            <a:ext cx="20168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DOĞAL SAYILARLA</a:t>
            </a:r>
          </a:p>
          <a:p>
            <a:pPr algn="ctr"/>
            <a:r>
              <a:rPr lang="tr-TR" sz="1500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TOPLAMA İŞLEMİ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10231489" y="4088314"/>
            <a:ext cx="176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523100"/>
                </a:solidFill>
              </a:rPr>
              <a:t>Problem Çözme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230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conveyor dir="l"/>
        <p:sndAc>
          <p:endSnd/>
        </p:sndAc>
      </p:transition>
    </mc:Choice>
    <mc:Fallback xmlns="">
      <p:transition spd="slow" advClick="0">
        <p:fade/>
        <p:sndAc>
          <p:endSnd/>
        </p:sndAc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9"/>
  <p:tag name="ISPRING_RESOURCE_PATHS_HASH_PRESENTER" val="9b7f2472f1194ae06f298f60c28acd5d1a13c7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5354</TotalTime>
  <Words>359</Words>
  <Application>Microsoft Office PowerPoint</Application>
  <PresentationFormat>Geniş ekran</PresentationFormat>
  <Paragraphs>104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Çözme</dc:title>
  <dc:creator>www.mebders.com</dc:creator>
  <cp:lastModifiedBy>Muhammet Bozkurt</cp:lastModifiedBy>
  <cp:revision>369</cp:revision>
  <dcterms:created xsi:type="dcterms:W3CDTF">2015-08-18T22:48:21Z</dcterms:created>
  <dcterms:modified xsi:type="dcterms:W3CDTF">2018-04-10T23:28:26Z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