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2" r:id="rId2"/>
  </p:sldMasterIdLst>
  <p:notesMasterIdLst>
    <p:notesMasterId r:id="rId16"/>
  </p:notesMasterIdLst>
  <p:sldIdLst>
    <p:sldId id="257" r:id="rId3"/>
    <p:sldId id="261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5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19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64217" autoAdjust="0"/>
  </p:normalViewPr>
  <p:slideViewPr>
    <p:cSldViewPr showGuides="1">
      <p:cViewPr varScale="1">
        <p:scale>
          <a:sx n="86" d="100"/>
          <a:sy n="86" d="100"/>
        </p:scale>
        <p:origin x="56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tr-TR"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tr-TR" sz="1200"/>
            </a:lvl1pPr>
          </a:lstStyle>
          <a:p>
            <a:fld id="{EA75AFB0-0976-44A2-AD22-7A8880AA263B}" type="datetimeFigureOut">
              <a:t>17.12.2017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tr-TR"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tr-TR" sz="1200"/>
            </a:lvl1pPr>
          </a:lstStyle>
          <a:p>
            <a:fld id="{C8519EB1-BBBA-4DC8-B0F2-8610D58BBDE2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258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tr-T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tr-T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tr-T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tr-T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tr-T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tr-T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tr-T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tr-T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tr-T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91953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14473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7138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6971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274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808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544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7107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6371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93292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589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5199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8505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 latinLnBrk="0">
              <a:buNone/>
              <a:defRPr lang="tr-TR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tr-TR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tr-TR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tr-TR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tr-TR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tr-TR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tr-TR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tr-TR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tr-TR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00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3352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085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311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Başlığ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 latinLnBrk="0">
              <a:defRPr lang="tr-TR" sz="4000" b="1" cap="all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 latinLnBrk="0">
              <a:buNone/>
              <a:defRPr lang="tr-TR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tr-TR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tr-TR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tr-TR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tr-TR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tr-TR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tr-TR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tr-TR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tr-TR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158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latinLnBrk="0">
              <a:defRPr lang="tr-TR" sz="2800"/>
            </a:lvl1pPr>
            <a:lvl2pPr latinLnBrk="0">
              <a:defRPr lang="tr-TR" sz="2400"/>
            </a:lvl2pPr>
            <a:lvl3pPr latinLnBrk="0">
              <a:defRPr lang="tr-TR" sz="2000"/>
            </a:lvl3pPr>
            <a:lvl4pPr latinLnBrk="0">
              <a:defRPr lang="tr-TR" sz="1800"/>
            </a:lvl4pPr>
            <a:lvl5pPr latinLnBrk="0">
              <a:defRPr lang="tr-TR" sz="1800"/>
            </a:lvl5pPr>
            <a:lvl6pPr latinLnBrk="0">
              <a:defRPr lang="tr-TR" sz="1800"/>
            </a:lvl6pPr>
            <a:lvl7pPr latinLnBrk="0">
              <a:defRPr lang="tr-TR" sz="1800"/>
            </a:lvl7pPr>
            <a:lvl8pPr latinLnBrk="0">
              <a:defRPr lang="tr-TR" sz="1800"/>
            </a:lvl8pPr>
            <a:lvl9pPr latinLnBrk="0">
              <a:defRPr lang="tr-TR"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latinLnBrk="0">
              <a:defRPr lang="tr-TR" sz="2800"/>
            </a:lvl1pPr>
            <a:lvl2pPr latinLnBrk="0">
              <a:defRPr lang="tr-TR" sz="2400"/>
            </a:lvl2pPr>
            <a:lvl3pPr latinLnBrk="0">
              <a:defRPr lang="tr-TR" sz="2000"/>
            </a:lvl3pPr>
            <a:lvl4pPr latinLnBrk="0">
              <a:defRPr lang="tr-TR" sz="1800"/>
            </a:lvl4pPr>
            <a:lvl5pPr latinLnBrk="0">
              <a:defRPr lang="tr-TR" sz="1800"/>
            </a:lvl5pPr>
            <a:lvl6pPr latinLnBrk="0">
              <a:defRPr lang="tr-TR" sz="1800"/>
            </a:lvl6pPr>
            <a:lvl7pPr latinLnBrk="0">
              <a:defRPr lang="tr-TR" sz="1800"/>
            </a:lvl7pPr>
            <a:lvl8pPr latinLnBrk="0">
              <a:defRPr lang="tr-TR" sz="1800"/>
            </a:lvl8pPr>
            <a:lvl9pPr latinLnBrk="0">
              <a:defRPr lang="tr-TR"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17.12.2017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6209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tr-TR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 latinLnBrk="0">
              <a:buNone/>
              <a:defRPr lang="tr-TR" sz="2400" b="1"/>
            </a:lvl1pPr>
            <a:lvl2pPr marL="457200" indent="0" latinLnBrk="0">
              <a:buNone/>
              <a:defRPr lang="tr-TR" sz="2000" b="1"/>
            </a:lvl2pPr>
            <a:lvl3pPr marL="914400" indent="0" latinLnBrk="0">
              <a:buNone/>
              <a:defRPr lang="tr-TR" sz="1800" b="1"/>
            </a:lvl3pPr>
            <a:lvl4pPr marL="1371600" indent="0" latinLnBrk="0">
              <a:buNone/>
              <a:defRPr lang="tr-TR" sz="1600" b="1"/>
            </a:lvl4pPr>
            <a:lvl5pPr marL="1828800" indent="0" latinLnBrk="0">
              <a:buNone/>
              <a:defRPr lang="tr-TR" sz="1600" b="1"/>
            </a:lvl5pPr>
            <a:lvl6pPr marL="2286000" indent="0" latinLnBrk="0">
              <a:buNone/>
              <a:defRPr lang="tr-TR" sz="1600" b="1"/>
            </a:lvl6pPr>
            <a:lvl7pPr marL="2743200" indent="0" latinLnBrk="0">
              <a:buNone/>
              <a:defRPr lang="tr-TR" sz="1600" b="1"/>
            </a:lvl7pPr>
            <a:lvl8pPr marL="3200400" indent="0" latinLnBrk="0">
              <a:buNone/>
              <a:defRPr lang="tr-TR" sz="1600" b="1"/>
            </a:lvl8pPr>
            <a:lvl9pPr marL="3657600" indent="0" latinLnBrk="0">
              <a:buNone/>
              <a:defRPr lang="tr-TR"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latinLnBrk="0">
              <a:defRPr lang="tr-TR" sz="2400"/>
            </a:lvl1pPr>
            <a:lvl2pPr latinLnBrk="0">
              <a:defRPr lang="tr-TR" sz="2000"/>
            </a:lvl2pPr>
            <a:lvl3pPr latinLnBrk="0">
              <a:defRPr lang="tr-TR" sz="1800"/>
            </a:lvl3pPr>
            <a:lvl4pPr latinLnBrk="0">
              <a:defRPr lang="tr-TR" sz="1600"/>
            </a:lvl4pPr>
            <a:lvl5pPr latinLnBrk="0">
              <a:defRPr lang="tr-TR" sz="1600"/>
            </a:lvl5pPr>
            <a:lvl6pPr latinLnBrk="0">
              <a:defRPr lang="tr-TR" sz="1600"/>
            </a:lvl6pPr>
            <a:lvl7pPr latinLnBrk="0">
              <a:defRPr lang="tr-TR" sz="1600"/>
            </a:lvl7pPr>
            <a:lvl8pPr latinLnBrk="0">
              <a:defRPr lang="tr-TR" sz="1600"/>
            </a:lvl8pPr>
            <a:lvl9pPr latinLnBrk="0">
              <a:defRPr lang="tr-TR"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 latinLnBrk="0">
              <a:buNone/>
              <a:defRPr lang="tr-TR" sz="2400" b="1"/>
            </a:lvl1pPr>
            <a:lvl2pPr marL="457200" indent="0" latinLnBrk="0">
              <a:buNone/>
              <a:defRPr lang="tr-TR" sz="2000" b="1"/>
            </a:lvl2pPr>
            <a:lvl3pPr marL="914400" indent="0" latinLnBrk="0">
              <a:buNone/>
              <a:defRPr lang="tr-TR" sz="1800" b="1"/>
            </a:lvl3pPr>
            <a:lvl4pPr marL="1371600" indent="0" latinLnBrk="0">
              <a:buNone/>
              <a:defRPr lang="tr-TR" sz="1600" b="1"/>
            </a:lvl4pPr>
            <a:lvl5pPr marL="1828800" indent="0" latinLnBrk="0">
              <a:buNone/>
              <a:defRPr lang="tr-TR" sz="1600" b="1"/>
            </a:lvl5pPr>
            <a:lvl6pPr marL="2286000" indent="0" latinLnBrk="0">
              <a:buNone/>
              <a:defRPr lang="tr-TR" sz="1600" b="1"/>
            </a:lvl6pPr>
            <a:lvl7pPr marL="2743200" indent="0" latinLnBrk="0">
              <a:buNone/>
              <a:defRPr lang="tr-TR" sz="1600" b="1"/>
            </a:lvl7pPr>
            <a:lvl8pPr marL="3200400" indent="0" latinLnBrk="0">
              <a:buNone/>
              <a:defRPr lang="tr-TR" sz="1600" b="1"/>
            </a:lvl8pPr>
            <a:lvl9pPr marL="3657600" indent="0" latinLnBrk="0">
              <a:buNone/>
              <a:defRPr lang="tr-TR"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 latinLnBrk="0">
              <a:defRPr lang="tr-TR" sz="2400"/>
            </a:lvl1pPr>
            <a:lvl2pPr latinLnBrk="0">
              <a:defRPr lang="tr-TR" sz="2000"/>
            </a:lvl2pPr>
            <a:lvl3pPr latinLnBrk="0">
              <a:defRPr lang="tr-TR" sz="1800"/>
            </a:lvl3pPr>
            <a:lvl4pPr latinLnBrk="0">
              <a:defRPr lang="tr-TR" sz="1600"/>
            </a:lvl4pPr>
            <a:lvl5pPr latinLnBrk="0">
              <a:defRPr lang="tr-TR" sz="1600"/>
            </a:lvl5pPr>
            <a:lvl6pPr latinLnBrk="0">
              <a:defRPr lang="tr-TR" sz="1600"/>
            </a:lvl6pPr>
            <a:lvl7pPr latinLnBrk="0">
              <a:defRPr lang="tr-TR" sz="1600"/>
            </a:lvl7pPr>
            <a:lvl8pPr latinLnBrk="0">
              <a:defRPr lang="tr-TR" sz="1600"/>
            </a:lvl8pPr>
            <a:lvl9pPr latinLnBrk="0">
              <a:defRPr lang="tr-TR"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17.12.2017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586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17.12.2017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616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17.12.2017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6809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 latinLnBrk="0">
              <a:defRPr lang="tr-TR" sz="2000" b="1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 latinLnBrk="0">
              <a:defRPr lang="tr-TR" sz="3200"/>
            </a:lvl1pPr>
            <a:lvl2pPr latinLnBrk="0">
              <a:defRPr lang="tr-TR" sz="2800"/>
            </a:lvl2pPr>
            <a:lvl3pPr latinLnBrk="0">
              <a:defRPr lang="tr-TR" sz="2400"/>
            </a:lvl3pPr>
            <a:lvl4pPr latinLnBrk="0">
              <a:defRPr lang="tr-TR" sz="2000"/>
            </a:lvl4pPr>
            <a:lvl5pPr latinLnBrk="0">
              <a:defRPr lang="tr-TR" sz="2000"/>
            </a:lvl5pPr>
            <a:lvl6pPr latinLnBrk="0">
              <a:defRPr lang="tr-TR" sz="2000"/>
            </a:lvl6pPr>
            <a:lvl7pPr latinLnBrk="0">
              <a:defRPr lang="tr-TR" sz="2000"/>
            </a:lvl7pPr>
            <a:lvl8pPr latinLnBrk="0">
              <a:defRPr lang="tr-TR" sz="2000"/>
            </a:lvl8pPr>
            <a:lvl9pPr latinLnBrk="0">
              <a:defRPr lang="tr-TR"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 latinLnBrk="0">
              <a:buNone/>
              <a:defRPr lang="tr-TR" sz="1400"/>
            </a:lvl1pPr>
            <a:lvl2pPr marL="457200" indent="0" latinLnBrk="0">
              <a:buNone/>
              <a:defRPr lang="tr-TR" sz="1200"/>
            </a:lvl2pPr>
            <a:lvl3pPr marL="914400" indent="0" latinLnBrk="0">
              <a:buNone/>
              <a:defRPr lang="tr-TR" sz="1000"/>
            </a:lvl3pPr>
            <a:lvl4pPr marL="1371600" indent="0" latinLnBrk="0">
              <a:buNone/>
              <a:defRPr lang="tr-TR" sz="900"/>
            </a:lvl4pPr>
            <a:lvl5pPr marL="1828800" indent="0" latinLnBrk="0">
              <a:buNone/>
              <a:defRPr lang="tr-TR" sz="900"/>
            </a:lvl5pPr>
            <a:lvl6pPr marL="2286000" indent="0" latinLnBrk="0">
              <a:buNone/>
              <a:defRPr lang="tr-TR" sz="900"/>
            </a:lvl6pPr>
            <a:lvl7pPr marL="2743200" indent="0" latinLnBrk="0">
              <a:buNone/>
              <a:defRPr lang="tr-TR" sz="900"/>
            </a:lvl7pPr>
            <a:lvl8pPr marL="3200400" indent="0" latinLnBrk="0">
              <a:buNone/>
              <a:defRPr lang="tr-TR" sz="900"/>
            </a:lvl8pPr>
            <a:lvl9pPr marL="3657600" indent="0" latinLnBrk="0">
              <a:buNone/>
              <a:defRPr lang="tr-TR"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17.12.2017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330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 latinLnBrk="0">
              <a:defRPr lang="tr-TR" sz="2000" b="1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 latinLnBrk="0">
              <a:buNone/>
              <a:defRPr lang="tr-TR" sz="3200"/>
            </a:lvl1pPr>
            <a:lvl2pPr marL="457200" indent="0" latinLnBrk="0">
              <a:buNone/>
              <a:defRPr lang="tr-TR" sz="2800"/>
            </a:lvl2pPr>
            <a:lvl3pPr marL="914400" indent="0" latinLnBrk="0">
              <a:buNone/>
              <a:defRPr lang="tr-TR" sz="2400"/>
            </a:lvl3pPr>
            <a:lvl4pPr marL="1371600" indent="0" latinLnBrk="0">
              <a:buNone/>
              <a:defRPr lang="tr-TR" sz="2000"/>
            </a:lvl4pPr>
            <a:lvl5pPr marL="1828800" indent="0" latinLnBrk="0">
              <a:buNone/>
              <a:defRPr lang="tr-TR" sz="2000"/>
            </a:lvl5pPr>
            <a:lvl6pPr marL="2286000" indent="0" latinLnBrk="0">
              <a:buNone/>
              <a:defRPr lang="tr-TR" sz="2000"/>
            </a:lvl6pPr>
            <a:lvl7pPr marL="2743200" indent="0" latinLnBrk="0">
              <a:buNone/>
              <a:defRPr lang="tr-TR" sz="2000"/>
            </a:lvl7pPr>
            <a:lvl8pPr marL="3200400" indent="0" latinLnBrk="0">
              <a:buNone/>
              <a:defRPr lang="tr-TR" sz="2000"/>
            </a:lvl8pPr>
            <a:lvl9pPr marL="3657600" indent="0" latinLnBrk="0">
              <a:buNone/>
              <a:defRPr lang="tr-TR" sz="2000"/>
            </a:lvl9pPr>
          </a:lstStyle>
          <a:p>
            <a:r>
              <a:rPr lang="tr-TR"/>
              <a:t>Resim eklemek için simgeye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 latinLnBrk="0">
              <a:buNone/>
              <a:defRPr lang="tr-TR" sz="1400"/>
            </a:lvl1pPr>
            <a:lvl2pPr marL="457200" indent="0" latinLnBrk="0">
              <a:buNone/>
              <a:defRPr lang="tr-TR" sz="1200"/>
            </a:lvl2pPr>
            <a:lvl3pPr marL="914400" indent="0" latinLnBrk="0">
              <a:buNone/>
              <a:defRPr lang="tr-TR" sz="1000"/>
            </a:lvl3pPr>
            <a:lvl4pPr marL="1371600" indent="0" latinLnBrk="0">
              <a:buNone/>
              <a:defRPr lang="tr-TR" sz="900"/>
            </a:lvl4pPr>
            <a:lvl5pPr marL="1828800" indent="0" latinLnBrk="0">
              <a:buNone/>
              <a:defRPr lang="tr-TR" sz="900"/>
            </a:lvl5pPr>
            <a:lvl6pPr marL="2286000" indent="0" latinLnBrk="0">
              <a:buNone/>
              <a:defRPr lang="tr-TR" sz="900"/>
            </a:lvl6pPr>
            <a:lvl7pPr marL="2743200" indent="0" latinLnBrk="0">
              <a:buNone/>
              <a:defRPr lang="tr-TR" sz="900"/>
            </a:lvl7pPr>
            <a:lvl8pPr marL="3200400" indent="0" latinLnBrk="0">
              <a:buNone/>
              <a:defRPr lang="tr-TR" sz="900"/>
            </a:lvl8pPr>
            <a:lvl9pPr marL="3657600" indent="0" latinLnBrk="0">
              <a:buNone/>
              <a:defRPr lang="tr-TR"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17.12.2017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1537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tr-T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A4B51-94A5-4CBE-9638-EDCEB0EBD2D7}" type="datetimeFigureOut">
              <a:t>17.12.2017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tr-T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tr-T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9716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tr-TR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tr-TR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tr-TR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tr-TR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tr-TR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tr-TR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tr-TR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tr-TR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tr-TR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tr-TR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lang="tr-T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tr-T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tr-T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tr-T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tr-T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tr-T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tr-T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tr-T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tr-T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1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12" Type="http://schemas.openxmlformats.org/officeDocument/2006/relationships/slide" Target="slide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11" Type="http://schemas.openxmlformats.org/officeDocument/2006/relationships/slide" Target="slide9.xml"/><Relationship Id="rId5" Type="http://schemas.openxmlformats.org/officeDocument/2006/relationships/slide" Target="slide3.xml"/><Relationship Id="rId10" Type="http://schemas.openxmlformats.org/officeDocument/2006/relationships/slide" Target="slide8.xml"/><Relationship Id="rId4" Type="http://schemas.openxmlformats.org/officeDocument/2006/relationships/image" Target="../media/image1.png"/><Relationship Id="rId9" Type="http://schemas.openxmlformats.org/officeDocument/2006/relationships/slide" Target="sl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slide" Target="slide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g"/><Relationship Id="rId9" Type="http://schemas.openxmlformats.org/officeDocument/2006/relationships/slide" Target="slide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767408" y="2051979"/>
            <a:ext cx="7322051" cy="1521037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3392" y="2066335"/>
            <a:ext cx="0" cy="1794713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7" name="Düz Bağlayıcı 5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8256240" y="2030437"/>
            <a:ext cx="0" cy="1794713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67" name="Grup 66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836263" y="3861048"/>
            <a:ext cx="2091385" cy="701243"/>
            <a:chOff x="184085" y="432048"/>
            <a:chExt cx="2425079" cy="485015"/>
          </a:xfrm>
        </p:grpSpPr>
        <p:sp>
          <p:nvSpPr>
            <p:cNvPr id="68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69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600" b="1" i="0" u="none" strike="noStrike" kern="1200" normalizeH="0" baseline="0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6" name="Dikdörtgen 5"/>
          <p:cNvSpPr/>
          <p:nvPr/>
        </p:nvSpPr>
        <p:spPr>
          <a:xfrm>
            <a:off x="1017745" y="2512845"/>
            <a:ext cx="6728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tr-TR" sz="2800" b="1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Maddenin Halleri Konu Tarama Testi</a:t>
            </a:r>
          </a:p>
        </p:txBody>
      </p:sp>
      <p:sp>
        <p:nvSpPr>
          <p:cNvPr id="70" name="Dikdörtgen 69"/>
          <p:cNvSpPr/>
          <p:nvPr/>
        </p:nvSpPr>
        <p:spPr>
          <a:xfrm>
            <a:off x="964036" y="3950059"/>
            <a:ext cx="15680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tr-TR" sz="2800" b="1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Sınıf : 3</a:t>
            </a:r>
          </a:p>
        </p:txBody>
      </p:sp>
      <p:grpSp>
        <p:nvGrpSpPr>
          <p:cNvPr id="71" name="Grup 70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856681" y="4850323"/>
            <a:ext cx="3207929" cy="701243"/>
            <a:chOff x="184085" y="432048"/>
            <a:chExt cx="2425079" cy="485015"/>
          </a:xfrm>
        </p:grpSpPr>
        <p:sp>
          <p:nvSpPr>
            <p:cNvPr id="72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73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600" b="1" i="0" u="none" strike="noStrike" kern="1200" normalizeH="0" baseline="0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4" name="Dikdörtgen 73"/>
          <p:cNvSpPr/>
          <p:nvPr/>
        </p:nvSpPr>
        <p:spPr>
          <a:xfrm>
            <a:off x="964036" y="4999320"/>
            <a:ext cx="32079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tr-TR" sz="2400" b="1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 : Fen Bilimleri </a:t>
            </a:r>
          </a:p>
        </p:txBody>
      </p:sp>
      <p:grpSp>
        <p:nvGrpSpPr>
          <p:cNvPr id="16" name="Grup 15">
            <a:extLst>
              <a:ext uri="{FF2B5EF4-FFF2-40B4-BE49-F238E27FC236}">
                <a16:creationId xmlns:a16="http://schemas.microsoft.com/office/drawing/2014/main" id="{79685A45-9D2E-4ABF-AEDA-F87779DF5A54}"/>
              </a:ext>
            </a:extLst>
          </p:cNvPr>
          <p:cNvGrpSpPr/>
          <p:nvPr/>
        </p:nvGrpSpPr>
        <p:grpSpPr>
          <a:xfrm>
            <a:off x="9768408" y="5877272"/>
            <a:ext cx="1656184" cy="580094"/>
            <a:chOff x="184085" y="432048"/>
            <a:chExt cx="2425079" cy="485015"/>
          </a:xfrm>
        </p:grpSpPr>
        <p:sp>
          <p:nvSpPr>
            <p:cNvPr id="17" name="Dikdörtgen: Yuvarlatılmış Çapraz Köşeler 3">
              <a:extLst>
                <a:ext uri="{FF2B5EF4-FFF2-40B4-BE49-F238E27FC236}">
                  <a16:creationId xmlns:a16="http://schemas.microsoft.com/office/drawing/2014/main" id="{29195557-A5DD-4B25-BB2A-D423B3C26483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8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A711CFB-242A-4A20-9F7C-BF17599A0309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1" i="0" u="none" strike="noStrike" kern="1200" normalizeH="0" baseline="0" noProof="0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İçeri Gir</a:t>
              </a:r>
            </a:p>
          </p:txBody>
        </p:sp>
      </p:grpSp>
      <p:grpSp>
        <p:nvGrpSpPr>
          <p:cNvPr id="20" name="Grup 19">
            <a:extLst>
              <a:ext uri="{FF2B5EF4-FFF2-40B4-BE49-F238E27FC236}">
                <a16:creationId xmlns:a16="http://schemas.microsoft.com/office/drawing/2014/main" id="{E0BA138B-1B28-4DF3-88CC-DE032686DBDA}"/>
              </a:ext>
            </a:extLst>
          </p:cNvPr>
          <p:cNvGrpSpPr/>
          <p:nvPr/>
        </p:nvGrpSpPr>
        <p:grpSpPr>
          <a:xfrm>
            <a:off x="847605" y="5729548"/>
            <a:ext cx="2719039" cy="701243"/>
            <a:chOff x="184085" y="432048"/>
            <a:chExt cx="2425079" cy="485015"/>
          </a:xfrm>
        </p:grpSpPr>
        <p:sp>
          <p:nvSpPr>
            <p:cNvPr id="21" name="Dikdörtgen: Yuvarlatılmış Çapraz Köşeler 3">
              <a:extLst>
                <a:ext uri="{FF2B5EF4-FFF2-40B4-BE49-F238E27FC236}">
                  <a16:creationId xmlns:a16="http://schemas.microsoft.com/office/drawing/2014/main" id="{0D12DBCD-C7A2-4D9A-88B1-2C2F721A2CD1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2" name="Dikdörtgen: Yuvarlatılmış Çapraz Köşeler 4">
              <a:extLst>
                <a:ext uri="{FF2B5EF4-FFF2-40B4-BE49-F238E27FC236}">
                  <a16:creationId xmlns:a16="http://schemas.microsoft.com/office/drawing/2014/main" id="{F1E41998-8CB9-4B06-AD08-82C2546897E5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600" b="1" i="0" u="none" strike="noStrike" kern="1200" normalizeH="0" baseline="0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Dikdörtgen 22">
            <a:extLst>
              <a:ext uri="{FF2B5EF4-FFF2-40B4-BE49-F238E27FC236}">
                <a16:creationId xmlns:a16="http://schemas.microsoft.com/office/drawing/2014/main" id="{A1ECDFAB-BA13-490B-8D49-456AB0AD8CF1}"/>
              </a:ext>
            </a:extLst>
          </p:cNvPr>
          <p:cNvSpPr/>
          <p:nvPr/>
        </p:nvSpPr>
        <p:spPr>
          <a:xfrm>
            <a:off x="918951" y="5849336"/>
            <a:ext cx="25763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tr-TR" sz="2400" b="1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Soru Sayısı : 10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8C15CCC3-68C9-4876-8681-8EA319580C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004" y="2639516"/>
            <a:ext cx="2633873" cy="321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2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9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8BB74D0-B9FF-48AF-B42E-08F02A93169B}"/>
              </a:ext>
            </a:extLst>
          </p:cNvPr>
          <p:cNvSpPr/>
          <p:nvPr/>
        </p:nvSpPr>
        <p:spPr>
          <a:xfrm>
            <a:off x="732409" y="1484784"/>
            <a:ext cx="2987327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Belli bir şekli vardır.</a:t>
            </a:r>
          </a:p>
        </p:txBody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099403" y="1596798"/>
            <a:ext cx="659234" cy="1362961"/>
            <a:chOff x="10909374" y="4077072"/>
            <a:chExt cx="659234" cy="1362961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1" cy="659234"/>
              <a:chOff x="2923503" y="1474630"/>
              <a:chExt cx="2910629" cy="1262130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0" y="1474632"/>
                <a:ext cx="604012" cy="1262128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19965" y="4155468"/>
              <a:ext cx="59984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1283820" y="3325427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2010080" y="3393737"/>
            <a:ext cx="380232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4282277" y="33357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4999172" y="3404075"/>
            <a:ext cx="380232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7241366" y="3311546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7993399" y="3379856"/>
            <a:ext cx="380232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7" name="Diğer Soru">
            <a:extLst>
              <a:ext uri="{FF2B5EF4-FFF2-40B4-BE49-F238E27FC236}">
                <a16:creationId xmlns:a16="http://schemas.microsoft.com/office/drawing/2014/main" id="{D2331BD4-BD89-44E5-8B91-7A45967F6910}"/>
              </a:ext>
            </a:extLst>
          </p:cNvPr>
          <p:cNvGrpSpPr/>
          <p:nvPr/>
        </p:nvGrpSpPr>
        <p:grpSpPr>
          <a:xfrm>
            <a:off x="10741685" y="4934042"/>
            <a:ext cx="1348252" cy="485015"/>
            <a:chOff x="184085" y="432048"/>
            <a:chExt cx="2425079" cy="485015"/>
          </a:xfrm>
        </p:grpSpPr>
        <p:sp>
          <p:nvSpPr>
            <p:cNvPr id="38" name="Dikdörtgen: Yuvarlatılmış Çapraz Köşeler 37">
              <a:extLst>
                <a:ext uri="{FF2B5EF4-FFF2-40B4-BE49-F238E27FC236}">
                  <a16:creationId xmlns:a16="http://schemas.microsoft.com/office/drawing/2014/main" id="{CB1FD48D-8CEE-4F8C-9540-C18698640A5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9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733A0E-CB20-412B-B1AB-4BA23EDB9A6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Diğer Soru</a:t>
              </a:r>
            </a:p>
          </p:txBody>
        </p:sp>
      </p:grp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sp>
        <p:nvSpPr>
          <p:cNvPr id="2" name="Dikdörtgen 1"/>
          <p:cNvSpPr/>
          <p:nvPr/>
        </p:nvSpPr>
        <p:spPr>
          <a:xfrm>
            <a:off x="34332" y="75456"/>
            <a:ext cx="6728124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Maddenin Halleri Konu Tarama Testi</a:t>
            </a:r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id="{06D83083-C33B-4955-AB45-5D36D318A8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904" y="4529603"/>
            <a:ext cx="1345400" cy="1778907"/>
          </a:xfrm>
          <a:prstGeom prst="rect">
            <a:avLst/>
          </a:prstGeom>
        </p:spPr>
      </p:pic>
      <p:sp>
        <p:nvSpPr>
          <p:cNvPr id="31" name="Dikdörtgen 30">
            <a:extLst>
              <a:ext uri="{FF2B5EF4-FFF2-40B4-BE49-F238E27FC236}">
                <a16:creationId xmlns:a16="http://schemas.microsoft.com/office/drawing/2014/main" id="{5B34E6AF-89CB-45E5-918A-20E72A1E7338}"/>
              </a:ext>
            </a:extLst>
          </p:cNvPr>
          <p:cNvSpPr/>
          <p:nvPr/>
        </p:nvSpPr>
        <p:spPr>
          <a:xfrm>
            <a:off x="732409" y="1975950"/>
            <a:ext cx="3995440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Bulunduğu kabın şeklini alır.</a:t>
            </a:r>
          </a:p>
        </p:txBody>
      </p:sp>
      <p:sp>
        <p:nvSpPr>
          <p:cNvPr id="32" name="Dikdörtgen 31">
            <a:extLst>
              <a:ext uri="{FF2B5EF4-FFF2-40B4-BE49-F238E27FC236}">
                <a16:creationId xmlns:a16="http://schemas.microsoft.com/office/drawing/2014/main" id="{FF2091C6-8F76-4EDF-A44B-11D1B1C4EBA3}"/>
              </a:ext>
            </a:extLst>
          </p:cNvPr>
          <p:cNvSpPr/>
          <p:nvPr/>
        </p:nvSpPr>
        <p:spPr>
          <a:xfrm>
            <a:off x="1093315" y="2597484"/>
            <a:ext cx="91254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Yukarıdaki özelliklerden kaç tanesi sıvı maddelerin özelliklerindendir ?</a:t>
            </a:r>
          </a:p>
        </p:txBody>
      </p:sp>
      <p:sp>
        <p:nvSpPr>
          <p:cNvPr id="34" name="Dikdörtgen 33">
            <a:extLst>
              <a:ext uri="{FF2B5EF4-FFF2-40B4-BE49-F238E27FC236}">
                <a16:creationId xmlns:a16="http://schemas.microsoft.com/office/drawing/2014/main" id="{CD85B9B2-2D88-4D0C-A343-66ABCF952EA7}"/>
              </a:ext>
            </a:extLst>
          </p:cNvPr>
          <p:cNvSpPr/>
          <p:nvPr/>
        </p:nvSpPr>
        <p:spPr>
          <a:xfrm>
            <a:off x="5243646" y="1455907"/>
            <a:ext cx="2292511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Akışkandırlar.</a:t>
            </a:r>
          </a:p>
        </p:txBody>
      </p:sp>
      <p:sp>
        <p:nvSpPr>
          <p:cNvPr id="35" name="Dikdörtgen 34">
            <a:extLst>
              <a:ext uri="{FF2B5EF4-FFF2-40B4-BE49-F238E27FC236}">
                <a16:creationId xmlns:a16="http://schemas.microsoft.com/office/drawing/2014/main" id="{27D10652-6196-4C3C-8150-77E1469303DA}"/>
              </a:ext>
            </a:extLst>
          </p:cNvPr>
          <p:cNvSpPr/>
          <p:nvPr/>
        </p:nvSpPr>
        <p:spPr>
          <a:xfrm>
            <a:off x="5243646" y="1963356"/>
            <a:ext cx="2292511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Serttirler.</a:t>
            </a:r>
          </a:p>
        </p:txBody>
      </p:sp>
      <p:grpSp>
        <p:nvGrpSpPr>
          <p:cNvPr id="36" name="Diğer Soru">
            <a:extLst>
              <a:ext uri="{FF2B5EF4-FFF2-40B4-BE49-F238E27FC236}">
                <a16:creationId xmlns:a16="http://schemas.microsoft.com/office/drawing/2014/main" id="{114FC770-38E5-4733-B81F-4B3FD62126F5}"/>
              </a:ext>
            </a:extLst>
          </p:cNvPr>
          <p:cNvGrpSpPr/>
          <p:nvPr/>
        </p:nvGrpSpPr>
        <p:grpSpPr>
          <a:xfrm>
            <a:off x="10759851" y="4298963"/>
            <a:ext cx="1348252" cy="485015"/>
            <a:chOff x="184085" y="432048"/>
            <a:chExt cx="2425079" cy="485015"/>
          </a:xfrm>
        </p:grpSpPr>
        <p:sp>
          <p:nvSpPr>
            <p:cNvPr id="43" name="Dikdörtgen: Yuvarlatılmış Çapraz Köşeler 42">
              <a:extLst>
                <a:ext uri="{FF2B5EF4-FFF2-40B4-BE49-F238E27FC236}">
                  <a16:creationId xmlns:a16="http://schemas.microsoft.com/office/drawing/2014/main" id="{BE3336AF-E6F1-49CD-B77B-129BEC1ADE06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4" name="Dikdörtgen: Yuvarlatılmış Çapraz Köşeler 4">
              <a:hlinkClick r:id="rId4" action="ppaction://hlinksldjump"/>
              <a:extLst>
                <a:ext uri="{FF2B5EF4-FFF2-40B4-BE49-F238E27FC236}">
                  <a16:creationId xmlns:a16="http://schemas.microsoft.com/office/drawing/2014/main" id="{8567619E-A9C2-4EF4-922E-4F80790F717F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Tüm Cevaplar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78474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wind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0" presetClass="path" presetSubtype="0" repeatCount="indefinite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3.7037E-6 C -0.01029 -0.01899 -0.02409 -0.03704 -0.05118 -0.03704 C -0.0819 -0.03704 -0.09206 -0.01899 -0.10235 3.7037E-6 C -0.11602 0.02106 -0.12631 0.04189 -0.16055 0.04189 C -0.19115 0.04189 -0.20144 0.02106 -0.21524 3.7037E-6 C -0.22188 -0.01899 -0.23568 -0.03704 -0.26628 -0.03704 C -0.29336 -0.03704 -0.30716 -0.01899 -0.31745 3.7037E-6 C -0.32761 0.02106 -0.34141 0.04189 -0.37214 0.04189 C -0.40274 0.04189 -0.4267 3.7037E-6 -0.4267 0.00023 C -0.43698 -0.01899 -0.44727 -0.03704 -0.47787 -0.03704 C -0.5086 -0.03704 -0.51875 -0.01899 -0.52904 3.7037E-6 C -0.54271 0.02106 -0.553 0.04189 -0.58724 0.04189 C -0.61784 0.04189 -0.62813 0.02106 -0.63828 3.7037E-6 C -0.65209 -0.01899 -0.66237 -0.03704 -0.69297 -0.03704 C -0.72006 -0.03704 -0.73386 -0.01899 -0.74414 3.7037E-6 C -0.7543 0.02106 -0.7681 0.04189 -0.79883 0.04189 C -0.8293 0.04189 -0.83959 0.02106 -0.85339 3.7037E-6 " pathEditMode="relative" rAng="0" ptsTypes="AAAAAAAAAAAAAAAAA">
                                      <p:cBhvr>
                                        <p:cTn id="18" dur="1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69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0.13611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0.13611 " pathEditMode="relative" rAng="0" ptsTypes="AA">
                                      <p:cBhvr>
                                        <p:cTn id="27" dur="1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10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8BB74D0-B9FF-48AF-B42E-08F02A93169B}"/>
              </a:ext>
            </a:extLst>
          </p:cNvPr>
          <p:cNvSpPr/>
          <p:nvPr/>
        </p:nvSpPr>
        <p:spPr>
          <a:xfrm>
            <a:off x="732408" y="1340768"/>
            <a:ext cx="8315919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Maddeler doğada katı, sıvı veya ………… hallerinde bulunurlar.</a:t>
            </a:r>
          </a:p>
        </p:txBody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079983" y="1612118"/>
            <a:ext cx="659864" cy="1362961"/>
            <a:chOff x="10908744" y="4077072"/>
            <a:chExt cx="659864" cy="1362961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1" cy="659234"/>
              <a:chOff x="2923503" y="1474630"/>
              <a:chExt cx="2910629" cy="1262130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0" y="1474632"/>
                <a:ext cx="604012" cy="1262128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08744" y="4155468"/>
              <a:ext cx="62228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749289" y="3330870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1475549" y="3399180"/>
            <a:ext cx="732893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gaz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4079776" y="33357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4796671" y="3404075"/>
            <a:ext cx="732893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gaz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7500113" y="3313816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8252146" y="3382126"/>
            <a:ext cx="732893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gaz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sp>
        <p:nvSpPr>
          <p:cNvPr id="2" name="Dikdörtgen 1"/>
          <p:cNvSpPr/>
          <p:nvPr/>
        </p:nvSpPr>
        <p:spPr>
          <a:xfrm>
            <a:off x="34332" y="75456"/>
            <a:ext cx="6728124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Maddenin Halleri Konu Tarama Testi</a:t>
            </a:r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id="{06D83083-C33B-4955-AB45-5D36D318A8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409" y="4529603"/>
            <a:ext cx="1338389" cy="1778907"/>
          </a:xfrm>
          <a:prstGeom prst="rect">
            <a:avLst/>
          </a:prstGeom>
        </p:spPr>
      </p:pic>
      <p:sp>
        <p:nvSpPr>
          <p:cNvPr id="31" name="Dikdörtgen 30">
            <a:extLst>
              <a:ext uri="{FF2B5EF4-FFF2-40B4-BE49-F238E27FC236}">
                <a16:creationId xmlns:a16="http://schemas.microsoft.com/office/drawing/2014/main" id="{5B34E6AF-89CB-45E5-918A-20E72A1E7338}"/>
              </a:ext>
            </a:extLst>
          </p:cNvPr>
          <p:cNvSpPr/>
          <p:nvPr/>
        </p:nvSpPr>
        <p:spPr>
          <a:xfrm>
            <a:off x="732408" y="1831934"/>
            <a:ext cx="7019767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…………… maddelere şekil verilerek eşya yapılır.</a:t>
            </a:r>
          </a:p>
        </p:txBody>
      </p:sp>
      <p:sp>
        <p:nvSpPr>
          <p:cNvPr id="32" name="Dikdörtgen 31">
            <a:extLst>
              <a:ext uri="{FF2B5EF4-FFF2-40B4-BE49-F238E27FC236}">
                <a16:creationId xmlns:a16="http://schemas.microsoft.com/office/drawing/2014/main" id="{FF2091C6-8F76-4EDF-A44B-11D1B1C4EBA3}"/>
              </a:ext>
            </a:extLst>
          </p:cNvPr>
          <p:cNvSpPr/>
          <p:nvPr/>
        </p:nvSpPr>
        <p:spPr>
          <a:xfrm>
            <a:off x="778607" y="2859494"/>
            <a:ext cx="1005937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Yukarıdaki cümlelerin doğru olması için sırasıyla hangi sözcükler gelmelidir ?</a:t>
            </a:r>
          </a:p>
        </p:txBody>
      </p:sp>
      <p:sp>
        <p:nvSpPr>
          <p:cNvPr id="34" name="Dikdörtgen 33">
            <a:extLst>
              <a:ext uri="{FF2B5EF4-FFF2-40B4-BE49-F238E27FC236}">
                <a16:creationId xmlns:a16="http://schemas.microsoft.com/office/drawing/2014/main" id="{8A5BB865-0E8D-4387-9D52-072712712A61}"/>
              </a:ext>
            </a:extLst>
          </p:cNvPr>
          <p:cNvSpPr/>
          <p:nvPr/>
        </p:nvSpPr>
        <p:spPr>
          <a:xfrm>
            <a:off x="2259471" y="3389002"/>
            <a:ext cx="732893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gaz</a:t>
            </a:r>
          </a:p>
        </p:txBody>
      </p:sp>
      <p:sp>
        <p:nvSpPr>
          <p:cNvPr id="35" name="Dikdörtgen 34">
            <a:extLst>
              <a:ext uri="{FF2B5EF4-FFF2-40B4-BE49-F238E27FC236}">
                <a16:creationId xmlns:a16="http://schemas.microsoft.com/office/drawing/2014/main" id="{CD7011E4-3A49-491E-AF55-58D95764E81C}"/>
              </a:ext>
            </a:extLst>
          </p:cNvPr>
          <p:cNvSpPr/>
          <p:nvPr/>
        </p:nvSpPr>
        <p:spPr>
          <a:xfrm>
            <a:off x="5605792" y="3404075"/>
            <a:ext cx="755335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katı</a:t>
            </a:r>
          </a:p>
        </p:txBody>
      </p:sp>
      <p:sp>
        <p:nvSpPr>
          <p:cNvPr id="36" name="Dikdörtgen 35">
            <a:extLst>
              <a:ext uri="{FF2B5EF4-FFF2-40B4-BE49-F238E27FC236}">
                <a16:creationId xmlns:a16="http://schemas.microsoft.com/office/drawing/2014/main" id="{3CE27F9A-65C6-4614-84C9-20BCD1CB8A3B}"/>
              </a:ext>
            </a:extLst>
          </p:cNvPr>
          <p:cNvSpPr/>
          <p:nvPr/>
        </p:nvSpPr>
        <p:spPr>
          <a:xfrm>
            <a:off x="9105564" y="3374943"/>
            <a:ext cx="755335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katı</a:t>
            </a:r>
          </a:p>
        </p:txBody>
      </p:sp>
      <p:sp>
        <p:nvSpPr>
          <p:cNvPr id="43" name="Dikdörtgen 42">
            <a:extLst>
              <a:ext uri="{FF2B5EF4-FFF2-40B4-BE49-F238E27FC236}">
                <a16:creationId xmlns:a16="http://schemas.microsoft.com/office/drawing/2014/main" id="{FDDD9002-45A1-4C86-8B09-40689FB7092E}"/>
              </a:ext>
            </a:extLst>
          </p:cNvPr>
          <p:cNvSpPr/>
          <p:nvPr/>
        </p:nvSpPr>
        <p:spPr>
          <a:xfrm>
            <a:off x="727467" y="2333214"/>
            <a:ext cx="7019767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…………… maddeler bulunduğu ortama yayılır.</a:t>
            </a:r>
          </a:p>
        </p:txBody>
      </p:sp>
      <p:sp>
        <p:nvSpPr>
          <p:cNvPr id="44" name="Dikdörtgen 43">
            <a:extLst>
              <a:ext uri="{FF2B5EF4-FFF2-40B4-BE49-F238E27FC236}">
                <a16:creationId xmlns:a16="http://schemas.microsoft.com/office/drawing/2014/main" id="{80F3BC28-0811-4C07-945D-EB145E5C94DB}"/>
              </a:ext>
            </a:extLst>
          </p:cNvPr>
          <p:cNvSpPr/>
          <p:nvPr/>
        </p:nvSpPr>
        <p:spPr>
          <a:xfrm>
            <a:off x="3052465" y="3389002"/>
            <a:ext cx="688009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sıvı</a:t>
            </a:r>
          </a:p>
        </p:txBody>
      </p:sp>
      <p:sp>
        <p:nvSpPr>
          <p:cNvPr id="45" name="Dikdörtgen 44">
            <a:extLst>
              <a:ext uri="{FF2B5EF4-FFF2-40B4-BE49-F238E27FC236}">
                <a16:creationId xmlns:a16="http://schemas.microsoft.com/office/drawing/2014/main" id="{62E4FB3C-8A24-48CF-AC5D-36F763C9C10E}"/>
              </a:ext>
            </a:extLst>
          </p:cNvPr>
          <p:cNvSpPr/>
          <p:nvPr/>
        </p:nvSpPr>
        <p:spPr>
          <a:xfrm>
            <a:off x="6437306" y="3393253"/>
            <a:ext cx="732893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gaz</a:t>
            </a:r>
          </a:p>
        </p:txBody>
      </p:sp>
      <p:sp>
        <p:nvSpPr>
          <p:cNvPr id="46" name="Dikdörtgen 45">
            <a:extLst>
              <a:ext uri="{FF2B5EF4-FFF2-40B4-BE49-F238E27FC236}">
                <a16:creationId xmlns:a16="http://schemas.microsoft.com/office/drawing/2014/main" id="{12E7673E-71D1-4ADD-B4CB-102E2BE55F93}"/>
              </a:ext>
            </a:extLst>
          </p:cNvPr>
          <p:cNvSpPr/>
          <p:nvPr/>
        </p:nvSpPr>
        <p:spPr>
          <a:xfrm>
            <a:off x="9981424" y="3363834"/>
            <a:ext cx="688009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sıvı</a:t>
            </a:r>
          </a:p>
        </p:txBody>
      </p:sp>
      <p:grpSp>
        <p:nvGrpSpPr>
          <p:cNvPr id="47" name="Diğer Soru">
            <a:extLst>
              <a:ext uri="{FF2B5EF4-FFF2-40B4-BE49-F238E27FC236}">
                <a16:creationId xmlns:a16="http://schemas.microsoft.com/office/drawing/2014/main" id="{4889A43E-1F41-4C88-9992-542EE2B29F08}"/>
              </a:ext>
            </a:extLst>
          </p:cNvPr>
          <p:cNvGrpSpPr/>
          <p:nvPr/>
        </p:nvGrpSpPr>
        <p:grpSpPr>
          <a:xfrm>
            <a:off x="10759851" y="4298963"/>
            <a:ext cx="1348252" cy="485015"/>
            <a:chOff x="184085" y="432048"/>
            <a:chExt cx="2425079" cy="485015"/>
          </a:xfrm>
        </p:grpSpPr>
        <p:sp>
          <p:nvSpPr>
            <p:cNvPr id="48" name="Dikdörtgen: Yuvarlatılmış Çapraz Köşeler 47">
              <a:extLst>
                <a:ext uri="{FF2B5EF4-FFF2-40B4-BE49-F238E27FC236}">
                  <a16:creationId xmlns:a16="http://schemas.microsoft.com/office/drawing/2014/main" id="{20DB42CB-090D-41DB-B503-20578F64E9C1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9" name="Dikdörtgen: Yuvarlatılmış Çapraz Köşeler 4">
              <a:hlinkClick r:id="rId4" action="ppaction://hlinksldjump"/>
              <a:extLst>
                <a:ext uri="{FF2B5EF4-FFF2-40B4-BE49-F238E27FC236}">
                  <a16:creationId xmlns:a16="http://schemas.microsoft.com/office/drawing/2014/main" id="{D83EC6B2-A969-4A07-955B-746213760821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Tüm Cevaplar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5860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wind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0" presetClass="path" presetSubtype="0" repeatCount="indefinite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3.7037E-6 C -0.01029 -0.01899 -0.02409 -0.03704 -0.05118 -0.03704 C -0.0819 -0.03704 -0.09206 -0.01899 -0.10235 3.7037E-6 C -0.11602 0.02106 -0.12631 0.04189 -0.16055 0.04189 C -0.19115 0.04189 -0.20144 0.02106 -0.21524 3.7037E-6 C -0.22188 -0.01899 -0.23568 -0.03704 -0.26628 -0.03704 C -0.29336 -0.03704 -0.30716 -0.01899 -0.31745 3.7037E-6 C -0.32761 0.02106 -0.34141 0.04189 -0.37214 0.04189 C -0.40274 0.04189 -0.4267 3.7037E-6 -0.4267 0.00023 C -0.43698 -0.01899 -0.44727 -0.03704 -0.47787 -0.03704 C -0.5086 -0.03704 -0.51875 -0.01899 -0.52904 3.7037E-6 C -0.54271 0.02106 -0.553 0.04189 -0.58724 0.04189 C -0.61784 0.04189 -0.62813 0.02106 -0.63828 3.7037E-6 C -0.65209 -0.01899 -0.66237 -0.03704 -0.69297 -0.03704 C -0.72006 -0.03704 -0.73386 -0.01899 -0.74414 3.7037E-6 C -0.7543 0.02106 -0.7681 0.04189 -0.79883 0.04189 C -0.8293 0.04189 -0.83959 0.02106 -0.85339 3.7037E-6 " pathEditMode="relative" rAng="0" ptsTypes="AAAAAAAAAAAAAAAAA">
                                      <p:cBhvr>
                                        <p:cTn id="18" dur="1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69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7.40741E-7 L 2.70833E-6 0.13611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7.40741E-7 L 2.70833E-6 0.13611 " pathEditMode="relative" rAng="0" ptsTypes="AA">
                                      <p:cBhvr>
                                        <p:cTn id="27" dur="1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3392" y="476672"/>
            <a:ext cx="7322051" cy="1521037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479376" y="491028"/>
            <a:ext cx="0" cy="1794713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7" name="Düz Bağlayıcı 5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8112224" y="455130"/>
            <a:ext cx="0" cy="1794713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67" name="Grup 66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896893" y="2285741"/>
            <a:ext cx="1155279" cy="701243"/>
            <a:chOff x="184085" y="432048"/>
            <a:chExt cx="2425079" cy="485015"/>
          </a:xfrm>
        </p:grpSpPr>
        <p:sp>
          <p:nvSpPr>
            <p:cNvPr id="68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69" name="Dikdörtgen: Yuvarlatılmış Çapraz Köşeler 4">
              <a:hlinkClick r:id="rId3" action="ppaction://hlinksldjump"/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 : c</a:t>
              </a:r>
            </a:p>
          </p:txBody>
        </p:sp>
      </p:grpSp>
      <p:sp>
        <p:nvSpPr>
          <p:cNvPr id="6" name="Dikdörtgen 5"/>
          <p:cNvSpPr/>
          <p:nvPr/>
        </p:nvSpPr>
        <p:spPr>
          <a:xfrm>
            <a:off x="2767671" y="937538"/>
            <a:ext cx="29402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Cevap Anahtarı</a:t>
            </a:r>
          </a:p>
        </p:txBody>
      </p:sp>
      <p:sp>
        <p:nvSpPr>
          <p:cNvPr id="74" name="Dikdörtgen 73"/>
          <p:cNvSpPr/>
          <p:nvPr/>
        </p:nvSpPr>
        <p:spPr>
          <a:xfrm>
            <a:off x="569368" y="5874389"/>
            <a:ext cx="7635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Cevaplara tıklayarak ilgili sorulara gidebilirsiniz.</a:t>
            </a:r>
          </a:p>
        </p:txBody>
      </p:sp>
      <p:pic>
        <p:nvPicPr>
          <p:cNvPr id="23" name="Resim 22">
            <a:extLst>
              <a:ext uri="{FF2B5EF4-FFF2-40B4-BE49-F238E27FC236}">
                <a16:creationId xmlns:a16="http://schemas.microsoft.com/office/drawing/2014/main" id="{0C49DF74-CD3D-4ECD-A0CB-0E3B0E5192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004" y="2639516"/>
            <a:ext cx="2633873" cy="3210735"/>
          </a:xfrm>
          <a:prstGeom prst="rect">
            <a:avLst/>
          </a:prstGeom>
        </p:spPr>
      </p:pic>
      <p:grpSp>
        <p:nvGrpSpPr>
          <p:cNvPr id="16" name="Grup 15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9753876" y="5805264"/>
            <a:ext cx="1512168" cy="701243"/>
            <a:chOff x="184085" y="432048"/>
            <a:chExt cx="2425079" cy="485015"/>
          </a:xfrm>
        </p:grpSpPr>
        <p:sp>
          <p:nvSpPr>
            <p:cNvPr id="17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8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grpSp>
        <p:nvGrpSpPr>
          <p:cNvPr id="20" name="Grup 19">
            <a:extLst>
              <a:ext uri="{FF2B5EF4-FFF2-40B4-BE49-F238E27FC236}">
                <a16:creationId xmlns:a16="http://schemas.microsoft.com/office/drawing/2014/main" id="{1B48D145-AC2C-440C-BA07-86FF05897C0A}"/>
              </a:ext>
            </a:extLst>
          </p:cNvPr>
          <p:cNvGrpSpPr/>
          <p:nvPr/>
        </p:nvGrpSpPr>
        <p:grpSpPr>
          <a:xfrm>
            <a:off x="2267672" y="2285740"/>
            <a:ext cx="1155279" cy="701243"/>
            <a:chOff x="184085" y="432048"/>
            <a:chExt cx="2425079" cy="485015"/>
          </a:xfrm>
        </p:grpSpPr>
        <p:sp>
          <p:nvSpPr>
            <p:cNvPr id="21" name="Dikdörtgen: Yuvarlatılmış Çapraz Köşeler 3">
              <a:extLst>
                <a:ext uri="{FF2B5EF4-FFF2-40B4-BE49-F238E27FC236}">
                  <a16:creationId xmlns:a16="http://schemas.microsoft.com/office/drawing/2014/main" id="{8F264EA3-8025-470A-BB46-32F7D49FA408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2" name="Dikdörtgen: Yuvarlatılmış Çapraz Köşeler 4">
              <a:hlinkClick r:id="rId5" action="ppaction://hlinksldjump"/>
              <a:extLst>
                <a:ext uri="{FF2B5EF4-FFF2-40B4-BE49-F238E27FC236}">
                  <a16:creationId xmlns:a16="http://schemas.microsoft.com/office/drawing/2014/main" id="{35AC46A1-0951-4161-B59D-179DDBB4D0E5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 : a</a:t>
              </a:r>
            </a:p>
          </p:txBody>
        </p:sp>
      </p:grpSp>
      <p:grpSp>
        <p:nvGrpSpPr>
          <p:cNvPr id="24" name="Grup 23">
            <a:extLst>
              <a:ext uri="{FF2B5EF4-FFF2-40B4-BE49-F238E27FC236}">
                <a16:creationId xmlns:a16="http://schemas.microsoft.com/office/drawing/2014/main" id="{4DC11400-F05D-4A7D-8706-B9B6D7FCDC73}"/>
              </a:ext>
            </a:extLst>
          </p:cNvPr>
          <p:cNvGrpSpPr/>
          <p:nvPr/>
        </p:nvGrpSpPr>
        <p:grpSpPr>
          <a:xfrm>
            <a:off x="3638451" y="2285740"/>
            <a:ext cx="1155279" cy="701243"/>
            <a:chOff x="184085" y="432048"/>
            <a:chExt cx="2425079" cy="485015"/>
          </a:xfrm>
        </p:grpSpPr>
        <p:sp>
          <p:nvSpPr>
            <p:cNvPr id="25" name="Dikdörtgen: Yuvarlatılmış Çapraz Köşeler 3">
              <a:extLst>
                <a:ext uri="{FF2B5EF4-FFF2-40B4-BE49-F238E27FC236}">
                  <a16:creationId xmlns:a16="http://schemas.microsoft.com/office/drawing/2014/main" id="{E9E8C517-4885-48A4-8661-169EF73A2D55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6" name="Dikdörtgen: Yuvarlatılmış Çapraz Köşeler 4">
              <a:hlinkClick r:id="rId6" action="ppaction://hlinksldjump"/>
              <a:extLst>
                <a:ext uri="{FF2B5EF4-FFF2-40B4-BE49-F238E27FC236}">
                  <a16:creationId xmlns:a16="http://schemas.microsoft.com/office/drawing/2014/main" id="{000ADCF5-7B70-4D68-BFBE-2BA705F50132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 : a</a:t>
              </a:r>
            </a:p>
          </p:txBody>
        </p:sp>
      </p:grpSp>
      <p:grpSp>
        <p:nvGrpSpPr>
          <p:cNvPr id="27" name="Grup 26">
            <a:extLst>
              <a:ext uri="{FF2B5EF4-FFF2-40B4-BE49-F238E27FC236}">
                <a16:creationId xmlns:a16="http://schemas.microsoft.com/office/drawing/2014/main" id="{93945FB9-534A-4F5F-9D2D-8C47520A711A}"/>
              </a:ext>
            </a:extLst>
          </p:cNvPr>
          <p:cNvGrpSpPr/>
          <p:nvPr/>
        </p:nvGrpSpPr>
        <p:grpSpPr>
          <a:xfrm>
            <a:off x="5009230" y="2253199"/>
            <a:ext cx="1155279" cy="701243"/>
            <a:chOff x="184085" y="432048"/>
            <a:chExt cx="2425079" cy="485015"/>
          </a:xfrm>
        </p:grpSpPr>
        <p:sp>
          <p:nvSpPr>
            <p:cNvPr id="28" name="Dikdörtgen: Yuvarlatılmış Çapraz Köşeler 3">
              <a:extLst>
                <a:ext uri="{FF2B5EF4-FFF2-40B4-BE49-F238E27FC236}">
                  <a16:creationId xmlns:a16="http://schemas.microsoft.com/office/drawing/2014/main" id="{DD92CEB3-D3C0-4522-98F5-89AF36C83C55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9" name="Dikdörtgen: Yuvarlatılmış Çapraz Köşeler 4">
              <a:hlinkClick r:id="rId7" action="ppaction://hlinksldjump"/>
              <a:extLst>
                <a:ext uri="{FF2B5EF4-FFF2-40B4-BE49-F238E27FC236}">
                  <a16:creationId xmlns:a16="http://schemas.microsoft.com/office/drawing/2014/main" id="{4415024B-F0AE-431B-AA66-5E9C0AB6A14D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 : b</a:t>
              </a:r>
            </a:p>
          </p:txBody>
        </p:sp>
      </p:grpSp>
      <p:grpSp>
        <p:nvGrpSpPr>
          <p:cNvPr id="30" name="Grup 29">
            <a:extLst>
              <a:ext uri="{FF2B5EF4-FFF2-40B4-BE49-F238E27FC236}">
                <a16:creationId xmlns:a16="http://schemas.microsoft.com/office/drawing/2014/main" id="{D74EFAE6-2929-4950-B9D4-2271E32E015D}"/>
              </a:ext>
            </a:extLst>
          </p:cNvPr>
          <p:cNvGrpSpPr/>
          <p:nvPr/>
        </p:nvGrpSpPr>
        <p:grpSpPr>
          <a:xfrm>
            <a:off x="6380881" y="2249843"/>
            <a:ext cx="1155279" cy="701243"/>
            <a:chOff x="184085" y="432048"/>
            <a:chExt cx="2425079" cy="485015"/>
          </a:xfrm>
        </p:grpSpPr>
        <p:sp>
          <p:nvSpPr>
            <p:cNvPr id="31" name="Dikdörtgen: Yuvarlatılmış Çapraz Köşeler 3">
              <a:extLst>
                <a:ext uri="{FF2B5EF4-FFF2-40B4-BE49-F238E27FC236}">
                  <a16:creationId xmlns:a16="http://schemas.microsoft.com/office/drawing/2014/main" id="{4B8A9E6B-E943-463C-ABFC-644D24B9354A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2" name="Dikdörtgen: Yuvarlatılmış Çapraz Köşeler 4">
              <a:hlinkClick r:id="rId8" action="ppaction://hlinksldjump"/>
              <a:extLst>
                <a:ext uri="{FF2B5EF4-FFF2-40B4-BE49-F238E27FC236}">
                  <a16:creationId xmlns:a16="http://schemas.microsoft.com/office/drawing/2014/main" id="{9443A82D-922C-4A8E-8571-5913F0014C67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 : c</a:t>
              </a:r>
            </a:p>
          </p:txBody>
        </p:sp>
      </p:grpSp>
      <p:grpSp>
        <p:nvGrpSpPr>
          <p:cNvPr id="33" name="Grup 32">
            <a:extLst>
              <a:ext uri="{FF2B5EF4-FFF2-40B4-BE49-F238E27FC236}">
                <a16:creationId xmlns:a16="http://schemas.microsoft.com/office/drawing/2014/main" id="{AA90709A-B9E9-44FA-B6E8-C1995B5E30F9}"/>
              </a:ext>
            </a:extLst>
          </p:cNvPr>
          <p:cNvGrpSpPr/>
          <p:nvPr/>
        </p:nvGrpSpPr>
        <p:grpSpPr>
          <a:xfrm>
            <a:off x="908172" y="3279594"/>
            <a:ext cx="1155279" cy="701243"/>
            <a:chOff x="184085" y="432048"/>
            <a:chExt cx="2425079" cy="485015"/>
          </a:xfrm>
        </p:grpSpPr>
        <p:sp>
          <p:nvSpPr>
            <p:cNvPr id="34" name="Dikdörtgen: Yuvarlatılmış Çapraz Köşeler 3">
              <a:extLst>
                <a:ext uri="{FF2B5EF4-FFF2-40B4-BE49-F238E27FC236}">
                  <a16:creationId xmlns:a16="http://schemas.microsoft.com/office/drawing/2014/main" id="{3111D929-CC6B-4E8A-89D6-E9C65A62DBCD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5" name="Dikdörtgen: Yuvarlatılmış Çapraz Köşeler 4">
              <a:hlinkClick r:id="rId9" action="ppaction://hlinksldjump"/>
              <a:extLst>
                <a:ext uri="{FF2B5EF4-FFF2-40B4-BE49-F238E27FC236}">
                  <a16:creationId xmlns:a16="http://schemas.microsoft.com/office/drawing/2014/main" id="{8814D969-18E0-4E2E-BB3B-F48E48EF00C4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 : b</a:t>
              </a:r>
            </a:p>
          </p:txBody>
        </p:sp>
      </p:grpSp>
      <p:grpSp>
        <p:nvGrpSpPr>
          <p:cNvPr id="36" name="Grup 35">
            <a:extLst>
              <a:ext uri="{FF2B5EF4-FFF2-40B4-BE49-F238E27FC236}">
                <a16:creationId xmlns:a16="http://schemas.microsoft.com/office/drawing/2014/main" id="{0EB61F88-7D01-4B87-AEE6-B12C7645C18C}"/>
              </a:ext>
            </a:extLst>
          </p:cNvPr>
          <p:cNvGrpSpPr/>
          <p:nvPr/>
        </p:nvGrpSpPr>
        <p:grpSpPr>
          <a:xfrm>
            <a:off x="2278951" y="3279593"/>
            <a:ext cx="1155279" cy="701243"/>
            <a:chOff x="184085" y="432048"/>
            <a:chExt cx="2425079" cy="485015"/>
          </a:xfrm>
        </p:grpSpPr>
        <p:sp>
          <p:nvSpPr>
            <p:cNvPr id="37" name="Dikdörtgen: Yuvarlatılmış Çapraz Köşeler 3">
              <a:extLst>
                <a:ext uri="{FF2B5EF4-FFF2-40B4-BE49-F238E27FC236}">
                  <a16:creationId xmlns:a16="http://schemas.microsoft.com/office/drawing/2014/main" id="{4DAA37EF-6E69-4F40-AA12-0B9DBF8261BF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8" name="Dikdörtgen: Yuvarlatılmış Çapraz Köşeler 4">
              <a:hlinkClick r:id="rId10" action="ppaction://hlinksldjump"/>
              <a:extLst>
                <a:ext uri="{FF2B5EF4-FFF2-40B4-BE49-F238E27FC236}">
                  <a16:creationId xmlns:a16="http://schemas.microsoft.com/office/drawing/2014/main" id="{D1E53FB2-F14C-4731-ACE6-E6AE401E0FA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 : c</a:t>
              </a:r>
            </a:p>
          </p:txBody>
        </p:sp>
      </p:grpSp>
      <p:grpSp>
        <p:nvGrpSpPr>
          <p:cNvPr id="39" name="Grup 38">
            <a:extLst>
              <a:ext uri="{FF2B5EF4-FFF2-40B4-BE49-F238E27FC236}">
                <a16:creationId xmlns:a16="http://schemas.microsoft.com/office/drawing/2014/main" id="{5339A84C-592D-4A32-A75E-1DE866620BAC}"/>
              </a:ext>
            </a:extLst>
          </p:cNvPr>
          <p:cNvGrpSpPr/>
          <p:nvPr/>
        </p:nvGrpSpPr>
        <p:grpSpPr>
          <a:xfrm>
            <a:off x="3649730" y="3279593"/>
            <a:ext cx="1155279" cy="701243"/>
            <a:chOff x="184085" y="432048"/>
            <a:chExt cx="2425079" cy="485015"/>
          </a:xfrm>
        </p:grpSpPr>
        <p:sp>
          <p:nvSpPr>
            <p:cNvPr id="40" name="Dikdörtgen: Yuvarlatılmış Çapraz Köşeler 3">
              <a:extLst>
                <a:ext uri="{FF2B5EF4-FFF2-40B4-BE49-F238E27FC236}">
                  <a16:creationId xmlns:a16="http://schemas.microsoft.com/office/drawing/2014/main" id="{546146C0-CB00-4FE7-969D-3072C56878C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1" name="Dikdörtgen: Yuvarlatılmış Çapraz Köşeler 4">
              <a:hlinkClick r:id="rId11" action="ppaction://hlinksldjump"/>
              <a:extLst>
                <a:ext uri="{FF2B5EF4-FFF2-40B4-BE49-F238E27FC236}">
                  <a16:creationId xmlns:a16="http://schemas.microsoft.com/office/drawing/2014/main" id="{C8816B5D-AF7C-4337-9B77-98E56B3D52EA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 : a</a:t>
              </a:r>
            </a:p>
          </p:txBody>
        </p:sp>
      </p:grpSp>
      <p:grpSp>
        <p:nvGrpSpPr>
          <p:cNvPr id="42" name="Grup 41">
            <a:extLst>
              <a:ext uri="{FF2B5EF4-FFF2-40B4-BE49-F238E27FC236}">
                <a16:creationId xmlns:a16="http://schemas.microsoft.com/office/drawing/2014/main" id="{001FEF1B-D1C7-4FBC-88F8-7544CCE97A22}"/>
              </a:ext>
            </a:extLst>
          </p:cNvPr>
          <p:cNvGrpSpPr/>
          <p:nvPr/>
        </p:nvGrpSpPr>
        <p:grpSpPr>
          <a:xfrm>
            <a:off x="5020509" y="3247052"/>
            <a:ext cx="1155279" cy="701243"/>
            <a:chOff x="184085" y="432048"/>
            <a:chExt cx="2425079" cy="485015"/>
          </a:xfrm>
        </p:grpSpPr>
        <p:sp>
          <p:nvSpPr>
            <p:cNvPr id="43" name="Dikdörtgen: Yuvarlatılmış Çapraz Köşeler 3">
              <a:extLst>
                <a:ext uri="{FF2B5EF4-FFF2-40B4-BE49-F238E27FC236}">
                  <a16:creationId xmlns:a16="http://schemas.microsoft.com/office/drawing/2014/main" id="{6CF3C475-039A-4063-86A0-3B4DFCDEE533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4" name="Dikdörtgen: Yuvarlatılmış Çapraz Köşeler 4">
              <a:hlinkClick r:id="rId12" action="ppaction://hlinksldjump"/>
              <a:extLst>
                <a:ext uri="{FF2B5EF4-FFF2-40B4-BE49-F238E27FC236}">
                  <a16:creationId xmlns:a16="http://schemas.microsoft.com/office/drawing/2014/main" id="{46690D90-3341-4E4F-AEE1-3BDDB95BC054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 : a</a:t>
              </a:r>
            </a:p>
          </p:txBody>
        </p:sp>
      </p:grpSp>
      <p:grpSp>
        <p:nvGrpSpPr>
          <p:cNvPr id="45" name="Grup 44">
            <a:extLst>
              <a:ext uri="{FF2B5EF4-FFF2-40B4-BE49-F238E27FC236}">
                <a16:creationId xmlns:a16="http://schemas.microsoft.com/office/drawing/2014/main" id="{F29C482A-4D3D-4F73-9690-CE04C6C17598}"/>
              </a:ext>
            </a:extLst>
          </p:cNvPr>
          <p:cNvGrpSpPr/>
          <p:nvPr/>
        </p:nvGrpSpPr>
        <p:grpSpPr>
          <a:xfrm>
            <a:off x="6392160" y="3243696"/>
            <a:ext cx="1155279" cy="701243"/>
            <a:chOff x="184085" y="432048"/>
            <a:chExt cx="2425079" cy="485015"/>
          </a:xfrm>
        </p:grpSpPr>
        <p:sp>
          <p:nvSpPr>
            <p:cNvPr id="46" name="Dikdörtgen: Yuvarlatılmış Çapraz Köşeler 3">
              <a:extLst>
                <a:ext uri="{FF2B5EF4-FFF2-40B4-BE49-F238E27FC236}">
                  <a16:creationId xmlns:a16="http://schemas.microsoft.com/office/drawing/2014/main" id="{BFA8CB42-CE69-45BB-B87F-E02F8DB96E43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7" name="Dikdörtgen: Yuvarlatılmış Çapraz Köşeler 4">
              <a:hlinkClick r:id="rId13" action="ppaction://hlinksldjump"/>
              <a:extLst>
                <a:ext uri="{FF2B5EF4-FFF2-40B4-BE49-F238E27FC236}">
                  <a16:creationId xmlns:a16="http://schemas.microsoft.com/office/drawing/2014/main" id="{FF5F49F7-60BC-4321-B406-8A8917BC0147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 : 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13010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wind"/>
      </p:transition>
    </mc:Choice>
    <mc:Fallback xmlns="">
      <p:transition spd="slow" advClick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767408" y="2051979"/>
            <a:ext cx="7322051" cy="1521037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3392" y="2066335"/>
            <a:ext cx="0" cy="1794713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7" name="Düz Bağlayıcı 5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8256240" y="2030437"/>
            <a:ext cx="0" cy="1794713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67" name="Grup 66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836263" y="3861048"/>
            <a:ext cx="6555881" cy="701243"/>
            <a:chOff x="184085" y="432048"/>
            <a:chExt cx="2425079" cy="485015"/>
          </a:xfrm>
        </p:grpSpPr>
        <p:sp>
          <p:nvSpPr>
            <p:cNvPr id="68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69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6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6" name="Dikdörtgen 5"/>
          <p:cNvSpPr/>
          <p:nvPr/>
        </p:nvSpPr>
        <p:spPr>
          <a:xfrm>
            <a:off x="964036" y="2512845"/>
            <a:ext cx="68355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Çözümlü Toplama İşlemi Problemleri</a:t>
            </a:r>
          </a:p>
        </p:txBody>
      </p:sp>
      <p:sp>
        <p:nvSpPr>
          <p:cNvPr id="70" name="Dikdörtgen 69"/>
          <p:cNvSpPr/>
          <p:nvPr/>
        </p:nvSpPr>
        <p:spPr>
          <a:xfrm>
            <a:off x="856681" y="3950059"/>
            <a:ext cx="63321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Hazırlayan : Muhammet BOZKURT</a:t>
            </a:r>
          </a:p>
        </p:txBody>
      </p:sp>
      <p:grpSp>
        <p:nvGrpSpPr>
          <p:cNvPr id="71" name="Grup 70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856681" y="4850323"/>
            <a:ext cx="3223095" cy="701243"/>
            <a:chOff x="184085" y="432048"/>
            <a:chExt cx="2425079" cy="485015"/>
          </a:xfrm>
        </p:grpSpPr>
        <p:sp>
          <p:nvSpPr>
            <p:cNvPr id="72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73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6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4" name="Dikdörtgen 73"/>
          <p:cNvSpPr/>
          <p:nvPr/>
        </p:nvSpPr>
        <p:spPr>
          <a:xfrm>
            <a:off x="856681" y="4970111"/>
            <a:ext cx="31838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www.mebders.com</a:t>
            </a:r>
          </a:p>
        </p:txBody>
      </p:sp>
      <p:pic>
        <p:nvPicPr>
          <p:cNvPr id="23" name="Resim 22">
            <a:extLst>
              <a:ext uri="{FF2B5EF4-FFF2-40B4-BE49-F238E27FC236}">
                <a16:creationId xmlns:a16="http://schemas.microsoft.com/office/drawing/2014/main" id="{0C49DF74-CD3D-4ECD-A0CB-0E3B0E5192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004" y="2639516"/>
            <a:ext cx="2633873" cy="3210735"/>
          </a:xfrm>
          <a:prstGeom prst="rect">
            <a:avLst/>
          </a:prstGeom>
        </p:spPr>
      </p:pic>
      <p:grpSp>
        <p:nvGrpSpPr>
          <p:cNvPr id="16" name="Grup 15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9753876" y="5805264"/>
            <a:ext cx="1512168" cy="701243"/>
            <a:chOff x="184085" y="432048"/>
            <a:chExt cx="2425079" cy="485015"/>
          </a:xfrm>
        </p:grpSpPr>
        <p:sp>
          <p:nvSpPr>
            <p:cNvPr id="17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8" name="Dikdörtgen: Yuvarlatılmış Çapraz Köşeler 4">
              <a:hlinkClick r:id="" action="ppaction://hlinkshowjump?jump=endshow"/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Kapat</a:t>
              </a:r>
            </a:p>
          </p:txBody>
        </p:sp>
      </p:grpSp>
      <p:grpSp>
        <p:nvGrpSpPr>
          <p:cNvPr id="20" name="Grup 19">
            <a:extLst>
              <a:ext uri="{FF2B5EF4-FFF2-40B4-BE49-F238E27FC236}">
                <a16:creationId xmlns:a16="http://schemas.microsoft.com/office/drawing/2014/main" id="{42F126C7-6441-42FF-9F28-0D20C5DC13F7}"/>
              </a:ext>
            </a:extLst>
          </p:cNvPr>
          <p:cNvGrpSpPr/>
          <p:nvPr/>
        </p:nvGrpSpPr>
        <p:grpSpPr>
          <a:xfrm>
            <a:off x="841186" y="5839495"/>
            <a:ext cx="3223095" cy="701243"/>
            <a:chOff x="184085" y="432048"/>
            <a:chExt cx="2425079" cy="485015"/>
          </a:xfrm>
        </p:grpSpPr>
        <p:sp>
          <p:nvSpPr>
            <p:cNvPr id="21" name="Dikdörtgen: Yuvarlatılmış Çapraz Köşeler 3">
              <a:extLst>
                <a:ext uri="{FF2B5EF4-FFF2-40B4-BE49-F238E27FC236}">
                  <a16:creationId xmlns:a16="http://schemas.microsoft.com/office/drawing/2014/main" id="{D64B4DA7-C1F2-4054-AD3F-407161625A73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2" name="Dikdörtgen: Yuvarlatılmış Çapraz Köşeler 4">
              <a:extLst>
                <a:ext uri="{FF2B5EF4-FFF2-40B4-BE49-F238E27FC236}">
                  <a16:creationId xmlns:a16="http://schemas.microsoft.com/office/drawing/2014/main" id="{62387427-C3BA-46C6-89CF-9AB68FB97D65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0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www.egitimhane.com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0565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wind"/>
      </p:transition>
    </mc:Choice>
    <mc:Fallback xmlns=""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1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8BB74D0-B9FF-48AF-B42E-08F02A93169B}"/>
              </a:ext>
            </a:extLst>
          </p:cNvPr>
          <p:cNvSpPr/>
          <p:nvPr/>
        </p:nvSpPr>
        <p:spPr>
          <a:xfrm>
            <a:off x="732409" y="1484784"/>
            <a:ext cx="816589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Aşağıdakilerden hangisi maddenin sıvı haline örnektir ?</a:t>
            </a:r>
          </a:p>
        </p:txBody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099403" y="1715616"/>
            <a:ext cx="659234" cy="1362961"/>
            <a:chOff x="10909374" y="4077072"/>
            <a:chExt cx="659234" cy="1362961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1" cy="659234"/>
              <a:chOff x="2923503" y="1474630"/>
              <a:chExt cx="2910629" cy="1262130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0" y="1474632"/>
                <a:ext cx="604012" cy="1262128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44811" y="4155468"/>
              <a:ext cx="55015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1749652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2475912" y="2881275"/>
            <a:ext cx="1003801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tahta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4261761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4978656" y="2881275"/>
            <a:ext cx="933589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hava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6762456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7514489" y="2881275"/>
            <a:ext cx="1544334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limonata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7" name="Diğer Soru">
            <a:extLst>
              <a:ext uri="{FF2B5EF4-FFF2-40B4-BE49-F238E27FC236}">
                <a16:creationId xmlns:a16="http://schemas.microsoft.com/office/drawing/2014/main" id="{D2331BD4-BD89-44E5-8B91-7A45967F6910}"/>
              </a:ext>
            </a:extLst>
          </p:cNvPr>
          <p:cNvGrpSpPr/>
          <p:nvPr/>
        </p:nvGrpSpPr>
        <p:grpSpPr>
          <a:xfrm>
            <a:off x="10741685" y="4934042"/>
            <a:ext cx="1348252" cy="485015"/>
            <a:chOff x="184085" y="432048"/>
            <a:chExt cx="2425079" cy="485015"/>
          </a:xfrm>
        </p:grpSpPr>
        <p:sp>
          <p:nvSpPr>
            <p:cNvPr id="38" name="Dikdörtgen: Yuvarlatılmış Çapraz Köşeler 37">
              <a:extLst>
                <a:ext uri="{FF2B5EF4-FFF2-40B4-BE49-F238E27FC236}">
                  <a16:creationId xmlns:a16="http://schemas.microsoft.com/office/drawing/2014/main" id="{CB1FD48D-8CEE-4F8C-9540-C18698640A5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9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733A0E-CB20-412B-B1AB-4BA23EDB9A6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Diğer Soru</a:t>
              </a:r>
            </a:p>
          </p:txBody>
        </p:sp>
      </p:grp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sp>
        <p:nvSpPr>
          <p:cNvPr id="2" name="Dikdörtgen 1"/>
          <p:cNvSpPr/>
          <p:nvPr/>
        </p:nvSpPr>
        <p:spPr>
          <a:xfrm>
            <a:off x="34332" y="75456"/>
            <a:ext cx="6728124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Maddenin Halleri Konu Tarama Testi</a:t>
            </a:r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id="{06D83083-C33B-4955-AB45-5D36D318A8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904" y="4468916"/>
            <a:ext cx="1345400" cy="1900282"/>
          </a:xfrm>
          <a:prstGeom prst="rect">
            <a:avLst/>
          </a:prstGeom>
        </p:spPr>
      </p:pic>
      <p:grpSp>
        <p:nvGrpSpPr>
          <p:cNvPr id="55" name="Diğer Soru">
            <a:extLst>
              <a:ext uri="{FF2B5EF4-FFF2-40B4-BE49-F238E27FC236}">
                <a16:creationId xmlns:a16="http://schemas.microsoft.com/office/drawing/2014/main" id="{EDBFAADB-1750-42B0-90B6-F423815FE537}"/>
              </a:ext>
            </a:extLst>
          </p:cNvPr>
          <p:cNvGrpSpPr/>
          <p:nvPr/>
        </p:nvGrpSpPr>
        <p:grpSpPr>
          <a:xfrm>
            <a:off x="10759851" y="4298963"/>
            <a:ext cx="1348252" cy="485015"/>
            <a:chOff x="184085" y="432048"/>
            <a:chExt cx="2425079" cy="485015"/>
          </a:xfrm>
        </p:grpSpPr>
        <p:sp>
          <p:nvSpPr>
            <p:cNvPr id="56" name="Dikdörtgen: Yuvarlatılmış Çapraz Köşeler 55">
              <a:extLst>
                <a:ext uri="{FF2B5EF4-FFF2-40B4-BE49-F238E27FC236}">
                  <a16:creationId xmlns:a16="http://schemas.microsoft.com/office/drawing/2014/main" id="{F23BED19-F74D-43F9-A01D-C17EC7B7325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7" name="Dikdörtgen: Yuvarlatılmış Çapraz Köşeler 4">
              <a:hlinkClick r:id="rId4" action="ppaction://hlinksldjump"/>
              <a:extLst>
                <a:ext uri="{FF2B5EF4-FFF2-40B4-BE49-F238E27FC236}">
                  <a16:creationId xmlns:a16="http://schemas.microsoft.com/office/drawing/2014/main" id="{6E6DA9E4-B8E7-4128-8F12-A42816097D9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Tüm Cevaplar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4161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wind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0" presetClass="path" presetSubtype="0" repeatCount="indefinite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3.7037E-6 C -0.01029 -0.01899 -0.02409 -0.03704 -0.05118 -0.03704 C -0.0819 -0.03704 -0.09206 -0.01899 -0.10235 3.7037E-6 C -0.11602 0.02106 -0.12631 0.04189 -0.16055 0.04189 C -0.19115 0.04189 -0.20144 0.02106 -0.21524 3.7037E-6 C -0.22188 -0.01899 -0.23568 -0.03704 -0.26628 -0.03704 C -0.29336 -0.03704 -0.30716 -0.01899 -0.31745 3.7037E-6 C -0.32761 0.02106 -0.34141 0.04189 -0.37214 0.04189 C -0.40274 0.04189 -0.4267 3.7037E-6 -0.4267 0.00023 C -0.43698 -0.01899 -0.44727 -0.03704 -0.47787 -0.03704 C -0.5086 -0.03704 -0.51875 -0.01899 -0.52904 3.7037E-6 C -0.54271 0.02106 -0.553 0.04189 -0.58724 0.04189 C -0.61784 0.04189 -0.62813 0.02106 -0.63828 3.7037E-6 C -0.65209 -0.01899 -0.66237 -0.03704 -0.69297 -0.03704 C -0.72006 -0.03704 -0.73386 -0.01899 -0.74414 3.7037E-6 C -0.7543 0.02106 -0.7681 0.04189 -0.79883 0.04189 C -0.8293 0.04189 -0.83959 0.02106 -0.85339 3.7037E-6 " pathEditMode="relative" rAng="0" ptsTypes="AAAAAAAAAAAAAAAAA">
                                      <p:cBhvr>
                                        <p:cTn id="18" dur="1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69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96296E-6 L 2.08333E-7 0.13611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96296E-6 L 2.08333E-7 0.13611 " pathEditMode="relative" rAng="0" ptsTypes="AA">
                                      <p:cBhvr>
                                        <p:cTn id="27" dur="1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2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8BB74D0-B9FF-48AF-B42E-08F02A93169B}"/>
              </a:ext>
            </a:extLst>
          </p:cNvPr>
          <p:cNvSpPr/>
          <p:nvPr/>
        </p:nvSpPr>
        <p:spPr>
          <a:xfrm>
            <a:off x="732409" y="1484784"/>
            <a:ext cx="4427488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Bulunduğu kabın şeklini almaz.</a:t>
            </a:r>
          </a:p>
        </p:txBody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099403" y="1596798"/>
            <a:ext cx="659234" cy="1362961"/>
            <a:chOff x="10909374" y="4077072"/>
            <a:chExt cx="659234" cy="1362961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1" cy="659234"/>
              <a:chOff x="2923503" y="1474630"/>
              <a:chExt cx="2910629" cy="1262130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0" y="1474632"/>
                <a:ext cx="604012" cy="1262128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19965" y="4155468"/>
              <a:ext cx="59984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1283820" y="3325427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2010080" y="3393737"/>
            <a:ext cx="1968937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Katı madde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4282277" y="33357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4999172" y="3404075"/>
            <a:ext cx="1917513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Sıvı madde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7241366" y="3311546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7993399" y="3379856"/>
            <a:ext cx="1963999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Gaz madde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7" name="Diğer Soru">
            <a:extLst>
              <a:ext uri="{FF2B5EF4-FFF2-40B4-BE49-F238E27FC236}">
                <a16:creationId xmlns:a16="http://schemas.microsoft.com/office/drawing/2014/main" id="{D2331BD4-BD89-44E5-8B91-7A45967F6910}"/>
              </a:ext>
            </a:extLst>
          </p:cNvPr>
          <p:cNvGrpSpPr/>
          <p:nvPr/>
        </p:nvGrpSpPr>
        <p:grpSpPr>
          <a:xfrm>
            <a:off x="10741685" y="4934042"/>
            <a:ext cx="1348252" cy="485015"/>
            <a:chOff x="184085" y="432048"/>
            <a:chExt cx="2425079" cy="485015"/>
          </a:xfrm>
        </p:grpSpPr>
        <p:sp>
          <p:nvSpPr>
            <p:cNvPr id="38" name="Dikdörtgen: Yuvarlatılmış Çapraz Köşeler 37">
              <a:extLst>
                <a:ext uri="{FF2B5EF4-FFF2-40B4-BE49-F238E27FC236}">
                  <a16:creationId xmlns:a16="http://schemas.microsoft.com/office/drawing/2014/main" id="{CB1FD48D-8CEE-4F8C-9540-C18698640A5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9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733A0E-CB20-412B-B1AB-4BA23EDB9A6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Diğer Soru</a:t>
              </a:r>
            </a:p>
          </p:txBody>
        </p:sp>
      </p:grp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sp>
        <p:nvSpPr>
          <p:cNvPr id="2" name="Dikdörtgen 1"/>
          <p:cNvSpPr/>
          <p:nvPr/>
        </p:nvSpPr>
        <p:spPr>
          <a:xfrm>
            <a:off x="34332" y="75456"/>
            <a:ext cx="6728124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Maddenin Halleri Konu Tarama Testi</a:t>
            </a:r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id="{06D83083-C33B-4955-AB45-5D36D318A8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904" y="4529603"/>
            <a:ext cx="1345400" cy="1778907"/>
          </a:xfrm>
          <a:prstGeom prst="rect">
            <a:avLst/>
          </a:prstGeom>
        </p:spPr>
      </p:pic>
      <p:sp>
        <p:nvSpPr>
          <p:cNvPr id="31" name="Dikdörtgen 30">
            <a:extLst>
              <a:ext uri="{FF2B5EF4-FFF2-40B4-BE49-F238E27FC236}">
                <a16:creationId xmlns:a16="http://schemas.microsoft.com/office/drawing/2014/main" id="{5B34E6AF-89CB-45E5-918A-20E72A1E7338}"/>
              </a:ext>
            </a:extLst>
          </p:cNvPr>
          <p:cNvSpPr/>
          <p:nvPr/>
        </p:nvSpPr>
        <p:spPr>
          <a:xfrm>
            <a:off x="732408" y="1975950"/>
            <a:ext cx="5150809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Elle tutulabilir ve belli bir şekli vardır.</a:t>
            </a:r>
          </a:p>
        </p:txBody>
      </p:sp>
      <p:sp>
        <p:nvSpPr>
          <p:cNvPr id="32" name="Dikdörtgen 31">
            <a:extLst>
              <a:ext uri="{FF2B5EF4-FFF2-40B4-BE49-F238E27FC236}">
                <a16:creationId xmlns:a16="http://schemas.microsoft.com/office/drawing/2014/main" id="{FF2091C6-8F76-4EDF-A44B-11D1B1C4EBA3}"/>
              </a:ext>
            </a:extLst>
          </p:cNvPr>
          <p:cNvSpPr/>
          <p:nvPr/>
        </p:nvSpPr>
        <p:spPr>
          <a:xfrm>
            <a:off x="1365213" y="2564904"/>
            <a:ext cx="772331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Yukarıdaki özellikler hangi maddelerin özelliklerindendir ?</a:t>
            </a:r>
          </a:p>
        </p:txBody>
      </p:sp>
      <p:grpSp>
        <p:nvGrpSpPr>
          <p:cNvPr id="34" name="Diğer Soru">
            <a:extLst>
              <a:ext uri="{FF2B5EF4-FFF2-40B4-BE49-F238E27FC236}">
                <a16:creationId xmlns:a16="http://schemas.microsoft.com/office/drawing/2014/main" id="{21F30114-4B5E-408F-B6B3-A7713CA20D55}"/>
              </a:ext>
            </a:extLst>
          </p:cNvPr>
          <p:cNvGrpSpPr/>
          <p:nvPr/>
        </p:nvGrpSpPr>
        <p:grpSpPr>
          <a:xfrm>
            <a:off x="10759851" y="4298963"/>
            <a:ext cx="1348252" cy="485015"/>
            <a:chOff x="184085" y="432048"/>
            <a:chExt cx="2425079" cy="485015"/>
          </a:xfrm>
        </p:grpSpPr>
        <p:sp>
          <p:nvSpPr>
            <p:cNvPr id="35" name="Dikdörtgen: Yuvarlatılmış Çapraz Köşeler 34">
              <a:extLst>
                <a:ext uri="{FF2B5EF4-FFF2-40B4-BE49-F238E27FC236}">
                  <a16:creationId xmlns:a16="http://schemas.microsoft.com/office/drawing/2014/main" id="{84F54E3F-3580-47CE-832B-72069B52B8CA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6" name="Dikdörtgen: Yuvarlatılmış Çapraz Köşeler 4">
              <a:hlinkClick r:id="rId4" action="ppaction://hlinksldjump"/>
              <a:extLst>
                <a:ext uri="{FF2B5EF4-FFF2-40B4-BE49-F238E27FC236}">
                  <a16:creationId xmlns:a16="http://schemas.microsoft.com/office/drawing/2014/main" id="{13AC9AF5-3811-4E55-AEFB-095C642CEA07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Tüm Cevaplar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0207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wind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0" presetClass="path" presetSubtype="0" repeatCount="indefinite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3.7037E-6 C -0.01029 -0.01899 -0.02409 -0.03704 -0.05118 -0.03704 C -0.0819 -0.03704 -0.09206 -0.01899 -0.10235 3.7037E-6 C -0.11602 0.02106 -0.12631 0.04189 -0.16055 0.04189 C -0.19115 0.04189 -0.20144 0.02106 -0.21524 3.7037E-6 C -0.22188 -0.01899 -0.23568 -0.03704 -0.26628 -0.03704 C -0.29336 -0.03704 -0.30716 -0.01899 -0.31745 3.7037E-6 C -0.32761 0.02106 -0.34141 0.04189 -0.37214 0.04189 C -0.40274 0.04189 -0.4267 3.7037E-6 -0.4267 0.00023 C -0.43698 -0.01899 -0.44727 -0.03704 -0.47787 -0.03704 C -0.5086 -0.03704 -0.51875 -0.01899 -0.52904 3.7037E-6 C -0.54271 0.02106 -0.553 0.04189 -0.58724 0.04189 C -0.61784 0.04189 -0.62813 0.02106 -0.63828 3.7037E-6 C -0.65209 -0.01899 -0.66237 -0.03704 -0.69297 -0.03704 C -0.72006 -0.03704 -0.73386 -0.01899 -0.74414 3.7037E-6 C -0.7543 0.02106 -0.7681 0.04189 -0.79883 0.04189 C -0.8293 0.04189 -0.83959 0.02106 -0.85339 3.7037E-6 " pathEditMode="relative" rAng="0" ptsTypes="AAAAAAAAAAAAAAAAA">
                                      <p:cBhvr>
                                        <p:cTn id="18" dur="1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69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0.13611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0.13611 " pathEditMode="relative" rAng="0" ptsTypes="AA">
                                      <p:cBhvr>
                                        <p:cTn id="27" dur="1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3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8BB74D0-B9FF-48AF-B42E-08F02A93169B}"/>
              </a:ext>
            </a:extLst>
          </p:cNvPr>
          <p:cNvSpPr/>
          <p:nvPr/>
        </p:nvSpPr>
        <p:spPr>
          <a:xfrm>
            <a:off x="732409" y="1484784"/>
            <a:ext cx="3549865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Süt ……….. bir maddedir.</a:t>
            </a:r>
          </a:p>
        </p:txBody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099403" y="1596798"/>
            <a:ext cx="659234" cy="1362961"/>
            <a:chOff x="10909374" y="4077072"/>
            <a:chExt cx="659234" cy="1362961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1" cy="659234"/>
              <a:chOff x="2923503" y="1474630"/>
              <a:chExt cx="2910629" cy="1262130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0" y="1474632"/>
                <a:ext cx="604012" cy="1262128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19965" y="4155468"/>
              <a:ext cx="59984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1283820" y="3325427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2010080" y="3393737"/>
            <a:ext cx="688009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sıvı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4282277" y="33357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4999172" y="3404075"/>
            <a:ext cx="688009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sıvı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7241366" y="3311546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7993399" y="3379856"/>
            <a:ext cx="755335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katı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7" name="Diğer Soru">
            <a:extLst>
              <a:ext uri="{FF2B5EF4-FFF2-40B4-BE49-F238E27FC236}">
                <a16:creationId xmlns:a16="http://schemas.microsoft.com/office/drawing/2014/main" id="{D2331BD4-BD89-44E5-8B91-7A45967F6910}"/>
              </a:ext>
            </a:extLst>
          </p:cNvPr>
          <p:cNvGrpSpPr/>
          <p:nvPr/>
        </p:nvGrpSpPr>
        <p:grpSpPr>
          <a:xfrm>
            <a:off x="10741685" y="4934042"/>
            <a:ext cx="1348252" cy="485015"/>
            <a:chOff x="184085" y="432048"/>
            <a:chExt cx="2425079" cy="485015"/>
          </a:xfrm>
        </p:grpSpPr>
        <p:sp>
          <p:nvSpPr>
            <p:cNvPr id="38" name="Dikdörtgen: Yuvarlatılmış Çapraz Köşeler 37">
              <a:extLst>
                <a:ext uri="{FF2B5EF4-FFF2-40B4-BE49-F238E27FC236}">
                  <a16:creationId xmlns:a16="http://schemas.microsoft.com/office/drawing/2014/main" id="{CB1FD48D-8CEE-4F8C-9540-C18698640A5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9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733A0E-CB20-412B-B1AB-4BA23EDB9A6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Diğer Soru</a:t>
              </a:r>
            </a:p>
          </p:txBody>
        </p:sp>
      </p:grp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sp>
        <p:nvSpPr>
          <p:cNvPr id="2" name="Dikdörtgen 1"/>
          <p:cNvSpPr/>
          <p:nvPr/>
        </p:nvSpPr>
        <p:spPr>
          <a:xfrm>
            <a:off x="34332" y="75456"/>
            <a:ext cx="6728124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Maddenin Halleri Konu Tarama Testi</a:t>
            </a:r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id="{06D83083-C33B-4955-AB45-5D36D318A8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409" y="4529603"/>
            <a:ext cx="1338389" cy="1778907"/>
          </a:xfrm>
          <a:prstGeom prst="rect">
            <a:avLst/>
          </a:prstGeom>
        </p:spPr>
      </p:pic>
      <p:sp>
        <p:nvSpPr>
          <p:cNvPr id="31" name="Dikdörtgen 30">
            <a:extLst>
              <a:ext uri="{FF2B5EF4-FFF2-40B4-BE49-F238E27FC236}">
                <a16:creationId xmlns:a16="http://schemas.microsoft.com/office/drawing/2014/main" id="{5B34E6AF-89CB-45E5-918A-20E72A1E7338}"/>
              </a:ext>
            </a:extLst>
          </p:cNvPr>
          <p:cNvSpPr/>
          <p:nvPr/>
        </p:nvSpPr>
        <p:spPr>
          <a:xfrm>
            <a:off x="732409" y="1975950"/>
            <a:ext cx="3923432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Buhar ………… bir maddedir.</a:t>
            </a:r>
          </a:p>
        </p:txBody>
      </p:sp>
      <p:sp>
        <p:nvSpPr>
          <p:cNvPr id="32" name="Dikdörtgen 31">
            <a:extLst>
              <a:ext uri="{FF2B5EF4-FFF2-40B4-BE49-F238E27FC236}">
                <a16:creationId xmlns:a16="http://schemas.microsoft.com/office/drawing/2014/main" id="{FF2091C6-8F76-4EDF-A44B-11D1B1C4EBA3}"/>
              </a:ext>
            </a:extLst>
          </p:cNvPr>
          <p:cNvSpPr/>
          <p:nvPr/>
        </p:nvSpPr>
        <p:spPr>
          <a:xfrm>
            <a:off x="695476" y="2630510"/>
            <a:ext cx="1005937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Yukarıdaki cümlelerin doğru olması için sırasıyla hangi sözcükler gelmelidir ?</a:t>
            </a:r>
          </a:p>
        </p:txBody>
      </p:sp>
      <p:sp>
        <p:nvSpPr>
          <p:cNvPr id="34" name="Dikdörtgen 33">
            <a:extLst>
              <a:ext uri="{FF2B5EF4-FFF2-40B4-BE49-F238E27FC236}">
                <a16:creationId xmlns:a16="http://schemas.microsoft.com/office/drawing/2014/main" id="{8A5BB865-0E8D-4387-9D52-072712712A61}"/>
              </a:ext>
            </a:extLst>
          </p:cNvPr>
          <p:cNvSpPr/>
          <p:nvPr/>
        </p:nvSpPr>
        <p:spPr>
          <a:xfrm>
            <a:off x="2794002" y="3383559"/>
            <a:ext cx="732893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gaz</a:t>
            </a:r>
          </a:p>
        </p:txBody>
      </p:sp>
      <p:sp>
        <p:nvSpPr>
          <p:cNvPr id="35" name="Dikdörtgen 34">
            <a:extLst>
              <a:ext uri="{FF2B5EF4-FFF2-40B4-BE49-F238E27FC236}">
                <a16:creationId xmlns:a16="http://schemas.microsoft.com/office/drawing/2014/main" id="{CD7011E4-3A49-491E-AF55-58D95764E81C}"/>
              </a:ext>
            </a:extLst>
          </p:cNvPr>
          <p:cNvSpPr/>
          <p:nvPr/>
        </p:nvSpPr>
        <p:spPr>
          <a:xfrm>
            <a:off x="5808293" y="3404075"/>
            <a:ext cx="755335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katı</a:t>
            </a:r>
          </a:p>
        </p:txBody>
      </p:sp>
      <p:sp>
        <p:nvSpPr>
          <p:cNvPr id="36" name="Dikdörtgen 35">
            <a:extLst>
              <a:ext uri="{FF2B5EF4-FFF2-40B4-BE49-F238E27FC236}">
                <a16:creationId xmlns:a16="http://schemas.microsoft.com/office/drawing/2014/main" id="{3CE27F9A-65C6-4614-84C9-20BCD1CB8A3B}"/>
              </a:ext>
            </a:extLst>
          </p:cNvPr>
          <p:cNvSpPr/>
          <p:nvPr/>
        </p:nvSpPr>
        <p:spPr>
          <a:xfrm>
            <a:off x="8846817" y="3372673"/>
            <a:ext cx="732893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gaz</a:t>
            </a:r>
          </a:p>
        </p:txBody>
      </p:sp>
      <p:grpSp>
        <p:nvGrpSpPr>
          <p:cNvPr id="43" name="Diğer Soru">
            <a:extLst>
              <a:ext uri="{FF2B5EF4-FFF2-40B4-BE49-F238E27FC236}">
                <a16:creationId xmlns:a16="http://schemas.microsoft.com/office/drawing/2014/main" id="{C5AE1AFA-BCC6-4345-A33C-AC36D98040F2}"/>
              </a:ext>
            </a:extLst>
          </p:cNvPr>
          <p:cNvGrpSpPr/>
          <p:nvPr/>
        </p:nvGrpSpPr>
        <p:grpSpPr>
          <a:xfrm>
            <a:off x="10759851" y="4298963"/>
            <a:ext cx="1348252" cy="485015"/>
            <a:chOff x="184085" y="432048"/>
            <a:chExt cx="2425079" cy="485015"/>
          </a:xfrm>
        </p:grpSpPr>
        <p:sp>
          <p:nvSpPr>
            <p:cNvPr id="44" name="Dikdörtgen: Yuvarlatılmış Çapraz Köşeler 43">
              <a:extLst>
                <a:ext uri="{FF2B5EF4-FFF2-40B4-BE49-F238E27FC236}">
                  <a16:creationId xmlns:a16="http://schemas.microsoft.com/office/drawing/2014/main" id="{F66F105F-EDAE-4680-9BFB-48232B5256B8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5" name="Dikdörtgen: Yuvarlatılmış Çapraz Köşeler 4">
              <a:hlinkClick r:id="rId4" action="ppaction://hlinksldjump"/>
              <a:extLst>
                <a:ext uri="{FF2B5EF4-FFF2-40B4-BE49-F238E27FC236}">
                  <a16:creationId xmlns:a16="http://schemas.microsoft.com/office/drawing/2014/main" id="{D02D5AF6-8309-4E30-BF0C-834E008C7CF2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Tüm Cevaplar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5860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wind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0" presetClass="path" presetSubtype="0" repeatCount="indefinite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3.7037E-6 C -0.01029 -0.01899 -0.02409 -0.03704 -0.05118 -0.03704 C -0.0819 -0.03704 -0.09206 -0.01899 -0.10235 3.7037E-6 C -0.11602 0.02106 -0.12631 0.04189 -0.16055 0.04189 C -0.19115 0.04189 -0.20144 0.02106 -0.21524 3.7037E-6 C -0.22188 -0.01899 -0.23568 -0.03704 -0.26628 -0.03704 C -0.29336 -0.03704 -0.30716 -0.01899 -0.31745 3.7037E-6 C -0.32761 0.02106 -0.34141 0.04189 -0.37214 0.04189 C -0.40274 0.04189 -0.4267 3.7037E-6 -0.4267 0.00023 C -0.43698 -0.01899 -0.44727 -0.03704 -0.47787 -0.03704 C -0.5086 -0.03704 -0.51875 -0.01899 -0.52904 3.7037E-6 C -0.54271 0.02106 -0.553 0.04189 -0.58724 0.04189 C -0.61784 0.04189 -0.62813 0.02106 -0.63828 3.7037E-6 C -0.65209 -0.01899 -0.66237 -0.03704 -0.69297 -0.03704 C -0.72006 -0.03704 -0.73386 -0.01899 -0.74414 3.7037E-6 C -0.7543 0.02106 -0.7681 0.04189 -0.79883 0.04189 C -0.8293 0.04189 -0.83959 0.02106 -0.85339 3.7037E-6 " pathEditMode="relative" rAng="0" ptsTypes="AAAAAAAAAAAAAAAAA">
                                      <p:cBhvr>
                                        <p:cTn id="18" dur="1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69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0.13611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0.13611 " pathEditMode="relative" rAng="0" ptsTypes="AA">
                                      <p:cBhvr>
                                        <p:cTn id="27" dur="1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4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099088" y="1566169"/>
            <a:ext cx="659864" cy="1362961"/>
            <a:chOff x="10908744" y="4077072"/>
            <a:chExt cx="659864" cy="1362961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1" cy="659234"/>
              <a:chOff x="2923503" y="1474630"/>
              <a:chExt cx="2910629" cy="1262130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0" y="1474632"/>
                <a:ext cx="604012" cy="1262128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08744" y="4155468"/>
              <a:ext cx="62228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1176970" y="2316951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1903230" y="2385261"/>
            <a:ext cx="5080814" cy="46166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Katı maddelerin belli bir şekli yoktur.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1176970" y="3175927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1893865" y="3244237"/>
            <a:ext cx="6663876" cy="46166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Bazı katı maddeler kuvvet uygulanarak ezilebilir.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1164993" y="3941409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1917026" y="4009719"/>
            <a:ext cx="6476645" cy="46166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Katı maddeler bulundukları kabın şeklini alırlar.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7" name="Diğer Soru">
            <a:extLst>
              <a:ext uri="{FF2B5EF4-FFF2-40B4-BE49-F238E27FC236}">
                <a16:creationId xmlns:a16="http://schemas.microsoft.com/office/drawing/2014/main" id="{D2331BD4-BD89-44E5-8B91-7A45967F6910}"/>
              </a:ext>
            </a:extLst>
          </p:cNvPr>
          <p:cNvGrpSpPr/>
          <p:nvPr/>
        </p:nvGrpSpPr>
        <p:grpSpPr>
          <a:xfrm>
            <a:off x="10741685" y="4934042"/>
            <a:ext cx="1348252" cy="485015"/>
            <a:chOff x="184085" y="432048"/>
            <a:chExt cx="2425079" cy="485015"/>
          </a:xfrm>
        </p:grpSpPr>
        <p:sp>
          <p:nvSpPr>
            <p:cNvPr id="38" name="Dikdörtgen: Yuvarlatılmış Çapraz Köşeler 37">
              <a:extLst>
                <a:ext uri="{FF2B5EF4-FFF2-40B4-BE49-F238E27FC236}">
                  <a16:creationId xmlns:a16="http://schemas.microsoft.com/office/drawing/2014/main" id="{CB1FD48D-8CEE-4F8C-9540-C18698640A5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9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733A0E-CB20-412B-B1AB-4BA23EDB9A6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Diğer Soru</a:t>
              </a:r>
            </a:p>
          </p:txBody>
        </p:sp>
      </p:grp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sp>
        <p:nvSpPr>
          <p:cNvPr id="2" name="Dikdörtgen 1"/>
          <p:cNvSpPr/>
          <p:nvPr/>
        </p:nvSpPr>
        <p:spPr>
          <a:xfrm>
            <a:off x="34332" y="75456"/>
            <a:ext cx="6728124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Maddenin Halleri Konu Tarama Testi</a:t>
            </a:r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id="{06D83083-C33B-4955-AB45-5D36D318A8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081" y="4890453"/>
            <a:ext cx="1235572" cy="1778907"/>
          </a:xfrm>
          <a:prstGeom prst="rect">
            <a:avLst/>
          </a:prstGeom>
        </p:spPr>
      </p:pic>
      <p:sp>
        <p:nvSpPr>
          <p:cNvPr id="32" name="Dikdörtgen 31">
            <a:extLst>
              <a:ext uri="{FF2B5EF4-FFF2-40B4-BE49-F238E27FC236}">
                <a16:creationId xmlns:a16="http://schemas.microsoft.com/office/drawing/2014/main" id="{FF2091C6-8F76-4EDF-A44B-11D1B1C4EBA3}"/>
              </a:ext>
            </a:extLst>
          </p:cNvPr>
          <p:cNvSpPr/>
          <p:nvPr/>
        </p:nvSpPr>
        <p:spPr>
          <a:xfrm>
            <a:off x="725671" y="1495217"/>
            <a:ext cx="586815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Aşağıdaki cümlelerden hangisi doğrudur ?</a:t>
            </a:r>
          </a:p>
        </p:txBody>
      </p:sp>
      <p:grpSp>
        <p:nvGrpSpPr>
          <p:cNvPr id="43" name="Diğer Soru">
            <a:extLst>
              <a:ext uri="{FF2B5EF4-FFF2-40B4-BE49-F238E27FC236}">
                <a16:creationId xmlns:a16="http://schemas.microsoft.com/office/drawing/2014/main" id="{E2A5E414-6DE4-41F9-9B37-6690169C3AF3}"/>
              </a:ext>
            </a:extLst>
          </p:cNvPr>
          <p:cNvGrpSpPr/>
          <p:nvPr/>
        </p:nvGrpSpPr>
        <p:grpSpPr>
          <a:xfrm>
            <a:off x="10759851" y="4298963"/>
            <a:ext cx="1348252" cy="485015"/>
            <a:chOff x="184085" y="432048"/>
            <a:chExt cx="2425079" cy="485015"/>
          </a:xfrm>
        </p:grpSpPr>
        <p:sp>
          <p:nvSpPr>
            <p:cNvPr id="44" name="Dikdörtgen: Yuvarlatılmış Çapraz Köşeler 43">
              <a:extLst>
                <a:ext uri="{FF2B5EF4-FFF2-40B4-BE49-F238E27FC236}">
                  <a16:creationId xmlns:a16="http://schemas.microsoft.com/office/drawing/2014/main" id="{1F9A2E6E-1ED3-4245-84DA-1FFD53EA1C49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5" name="Dikdörtgen: Yuvarlatılmış Çapraz Köşeler 4">
              <a:hlinkClick r:id="rId4" action="ppaction://hlinksldjump"/>
              <a:extLst>
                <a:ext uri="{FF2B5EF4-FFF2-40B4-BE49-F238E27FC236}">
                  <a16:creationId xmlns:a16="http://schemas.microsoft.com/office/drawing/2014/main" id="{80D9FA4C-B7B7-46E9-8103-6696B1C8329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Tüm Cevaplar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3992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wind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0" presetClass="path" presetSubtype="0" repeatCount="indefinite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4.375E-6 -4.07407E-6 C -0.01029 -0.01898 -0.02409 -0.03703 -0.05118 -0.03703 C -0.08191 -0.03703 -0.09206 -0.01898 -0.10235 -4.07407E-6 C -0.11602 0.02107 -0.12631 0.0419 -0.16055 0.0419 C -0.19115 0.0419 -0.20144 0.02107 -0.21524 -4.07407E-6 C -0.22188 -0.01898 -0.23568 -0.03703 -0.26628 -0.03703 C -0.29336 -0.03703 -0.30717 -0.01898 -0.31745 -4.07407E-6 C -0.32761 0.02107 -0.34154 0.0419 -0.37214 0.0419 C -0.40287 0.0419 -0.4267 -4.07407E-6 -0.4267 0.00024 C -0.43698 -0.01898 -0.44727 -0.03703 -0.47787 -0.03703 C -0.5086 -0.03703 -0.51875 -0.01898 -0.52904 -4.07407E-6 C -0.54271 0.02107 -0.553 0.0419 -0.58737 0.0419 C -0.61797 0.0419 -0.62813 0.02107 -0.63829 -4.07407E-6 C -0.65209 -0.01898 -0.66237 -0.03703 -0.69297 -0.03703 C -0.72006 -0.03703 -0.73399 -0.01898 -0.74441 -4.07407E-6 C -0.7543 0.02107 -0.7681 0.0419 -0.79896 0.0419 C -0.8293 0.0419 -0.83959 0.02107 -0.85339 -4.07407E-6 " pathEditMode="relative" rAng="0" ptsTypes="AAAAAAAAAAAAAAAAA">
                                      <p:cBhvr>
                                        <p:cTn id="18" dur="1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69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22222E-6 L 2.08333E-7 0.13611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22222E-6 L 2.08333E-7 0.13611 " pathEditMode="relative" rAng="0" ptsTypes="AA">
                                      <p:cBhvr>
                                        <p:cTn id="27" dur="1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5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8BB74D0-B9FF-48AF-B42E-08F02A93169B}"/>
              </a:ext>
            </a:extLst>
          </p:cNvPr>
          <p:cNvSpPr/>
          <p:nvPr/>
        </p:nvSpPr>
        <p:spPr>
          <a:xfrm>
            <a:off x="732409" y="1484784"/>
            <a:ext cx="1403151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peynir</a:t>
            </a:r>
          </a:p>
        </p:txBody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099403" y="1596798"/>
            <a:ext cx="659233" cy="1362961"/>
            <a:chOff x="10909374" y="4077072"/>
            <a:chExt cx="659233" cy="1362961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1" cy="659233"/>
              <a:chOff x="2923503" y="1474630"/>
              <a:chExt cx="2910630" cy="1262127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1" y="1474630"/>
                <a:ext cx="604012" cy="1262127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44811" y="4155468"/>
              <a:ext cx="55015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1283820" y="3325427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2010080" y="3393737"/>
            <a:ext cx="380232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4282277" y="33357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4999172" y="3404075"/>
            <a:ext cx="380232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7241366" y="3311546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7993399" y="3379856"/>
            <a:ext cx="380232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7" name="Diğer Soru">
            <a:extLst>
              <a:ext uri="{FF2B5EF4-FFF2-40B4-BE49-F238E27FC236}">
                <a16:creationId xmlns:a16="http://schemas.microsoft.com/office/drawing/2014/main" id="{D2331BD4-BD89-44E5-8B91-7A45967F6910}"/>
              </a:ext>
            </a:extLst>
          </p:cNvPr>
          <p:cNvGrpSpPr/>
          <p:nvPr/>
        </p:nvGrpSpPr>
        <p:grpSpPr>
          <a:xfrm>
            <a:off x="10741685" y="4934042"/>
            <a:ext cx="1348252" cy="485015"/>
            <a:chOff x="184085" y="432048"/>
            <a:chExt cx="2425079" cy="485015"/>
          </a:xfrm>
        </p:grpSpPr>
        <p:sp>
          <p:nvSpPr>
            <p:cNvPr id="38" name="Dikdörtgen: Yuvarlatılmış Çapraz Köşeler 37">
              <a:extLst>
                <a:ext uri="{FF2B5EF4-FFF2-40B4-BE49-F238E27FC236}">
                  <a16:creationId xmlns:a16="http://schemas.microsoft.com/office/drawing/2014/main" id="{CB1FD48D-8CEE-4F8C-9540-C18698640A5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9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733A0E-CB20-412B-B1AB-4BA23EDB9A6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Diğer Soru</a:t>
              </a:r>
            </a:p>
          </p:txBody>
        </p:sp>
      </p:grp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sp>
        <p:nvSpPr>
          <p:cNvPr id="2" name="Dikdörtgen 1"/>
          <p:cNvSpPr/>
          <p:nvPr/>
        </p:nvSpPr>
        <p:spPr>
          <a:xfrm>
            <a:off x="34332" y="75456"/>
            <a:ext cx="6728124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Maddenin Halleri Konu Tarama Testi</a:t>
            </a:r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id="{06D83083-C33B-4955-AB45-5D36D318A8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904" y="4529603"/>
            <a:ext cx="1345400" cy="1778907"/>
          </a:xfrm>
          <a:prstGeom prst="rect">
            <a:avLst/>
          </a:prstGeom>
        </p:spPr>
      </p:pic>
      <p:sp>
        <p:nvSpPr>
          <p:cNvPr id="31" name="Dikdörtgen 30">
            <a:extLst>
              <a:ext uri="{FF2B5EF4-FFF2-40B4-BE49-F238E27FC236}">
                <a16:creationId xmlns:a16="http://schemas.microsoft.com/office/drawing/2014/main" id="{5B34E6AF-89CB-45E5-918A-20E72A1E7338}"/>
              </a:ext>
            </a:extLst>
          </p:cNvPr>
          <p:cNvSpPr/>
          <p:nvPr/>
        </p:nvSpPr>
        <p:spPr>
          <a:xfrm>
            <a:off x="2473166" y="1484784"/>
            <a:ext cx="1763192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zeytinyağı</a:t>
            </a:r>
          </a:p>
        </p:txBody>
      </p:sp>
      <p:sp>
        <p:nvSpPr>
          <p:cNvPr id="32" name="Dikdörtgen 31">
            <a:extLst>
              <a:ext uri="{FF2B5EF4-FFF2-40B4-BE49-F238E27FC236}">
                <a16:creationId xmlns:a16="http://schemas.microsoft.com/office/drawing/2014/main" id="{FF2091C6-8F76-4EDF-A44B-11D1B1C4EBA3}"/>
              </a:ext>
            </a:extLst>
          </p:cNvPr>
          <p:cNvSpPr/>
          <p:nvPr/>
        </p:nvSpPr>
        <p:spPr>
          <a:xfrm>
            <a:off x="1365213" y="2564904"/>
            <a:ext cx="772331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Yukarıdaki maddelerin kaç tanesi sıvı maddedir ?</a:t>
            </a:r>
          </a:p>
        </p:txBody>
      </p:sp>
      <p:sp>
        <p:nvSpPr>
          <p:cNvPr id="34" name="Dikdörtgen 33">
            <a:extLst>
              <a:ext uri="{FF2B5EF4-FFF2-40B4-BE49-F238E27FC236}">
                <a16:creationId xmlns:a16="http://schemas.microsoft.com/office/drawing/2014/main" id="{4DD5ED37-6280-44FC-A70E-3E0D40066586}"/>
              </a:ext>
            </a:extLst>
          </p:cNvPr>
          <p:cNvSpPr/>
          <p:nvPr/>
        </p:nvSpPr>
        <p:spPr>
          <a:xfrm>
            <a:off x="4573964" y="1485106"/>
            <a:ext cx="1522031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hamur</a:t>
            </a:r>
          </a:p>
        </p:txBody>
      </p:sp>
      <p:sp>
        <p:nvSpPr>
          <p:cNvPr id="35" name="Dikdörtgen 34">
            <a:extLst>
              <a:ext uri="{FF2B5EF4-FFF2-40B4-BE49-F238E27FC236}">
                <a16:creationId xmlns:a16="http://schemas.microsoft.com/office/drawing/2014/main" id="{3C15C63B-CD9A-4E8A-9B02-7081D6AC520F}"/>
              </a:ext>
            </a:extLst>
          </p:cNvPr>
          <p:cNvSpPr/>
          <p:nvPr/>
        </p:nvSpPr>
        <p:spPr>
          <a:xfrm>
            <a:off x="6433601" y="1484784"/>
            <a:ext cx="1522031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sirke</a:t>
            </a:r>
          </a:p>
        </p:txBody>
      </p:sp>
      <p:sp>
        <p:nvSpPr>
          <p:cNvPr id="36" name="Dikdörtgen 35">
            <a:extLst>
              <a:ext uri="{FF2B5EF4-FFF2-40B4-BE49-F238E27FC236}">
                <a16:creationId xmlns:a16="http://schemas.microsoft.com/office/drawing/2014/main" id="{80A04794-76BA-4A22-8338-FC29403AE5A2}"/>
              </a:ext>
            </a:extLst>
          </p:cNvPr>
          <p:cNvSpPr/>
          <p:nvPr/>
        </p:nvSpPr>
        <p:spPr>
          <a:xfrm>
            <a:off x="8278950" y="1484784"/>
            <a:ext cx="1522031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kolonya</a:t>
            </a:r>
          </a:p>
        </p:txBody>
      </p:sp>
      <p:grpSp>
        <p:nvGrpSpPr>
          <p:cNvPr id="43" name="Diğer Soru">
            <a:extLst>
              <a:ext uri="{FF2B5EF4-FFF2-40B4-BE49-F238E27FC236}">
                <a16:creationId xmlns:a16="http://schemas.microsoft.com/office/drawing/2014/main" id="{63341771-6800-43E0-BAA0-F6D08C3ADC2E}"/>
              </a:ext>
            </a:extLst>
          </p:cNvPr>
          <p:cNvGrpSpPr/>
          <p:nvPr/>
        </p:nvGrpSpPr>
        <p:grpSpPr>
          <a:xfrm>
            <a:off x="10759851" y="4298963"/>
            <a:ext cx="1348252" cy="485015"/>
            <a:chOff x="184085" y="432048"/>
            <a:chExt cx="2425079" cy="485015"/>
          </a:xfrm>
        </p:grpSpPr>
        <p:sp>
          <p:nvSpPr>
            <p:cNvPr id="44" name="Dikdörtgen: Yuvarlatılmış Çapraz Köşeler 43">
              <a:extLst>
                <a:ext uri="{FF2B5EF4-FFF2-40B4-BE49-F238E27FC236}">
                  <a16:creationId xmlns:a16="http://schemas.microsoft.com/office/drawing/2014/main" id="{DBDD4CEA-ADBF-448C-9F9B-9AD2930FF98D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5" name="Dikdörtgen: Yuvarlatılmış Çapraz Köşeler 4">
              <a:hlinkClick r:id="rId4" action="ppaction://hlinksldjump"/>
              <a:extLst>
                <a:ext uri="{FF2B5EF4-FFF2-40B4-BE49-F238E27FC236}">
                  <a16:creationId xmlns:a16="http://schemas.microsoft.com/office/drawing/2014/main" id="{4C7D8328-815D-4A76-A2FA-6DB7E42D85BB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Tüm Cevaplar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6936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wind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0" presetClass="path" presetSubtype="0" repeatCount="indefinite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3.7037E-6 C -0.01029 -0.01899 -0.02409 -0.03704 -0.05118 -0.03704 C -0.0819 -0.03704 -0.09206 -0.01899 -0.10235 3.7037E-6 C -0.11602 0.02106 -0.12631 0.04189 -0.16055 0.04189 C -0.19115 0.04189 -0.20144 0.02106 -0.21524 3.7037E-6 C -0.22188 -0.01899 -0.23568 -0.03704 -0.26628 -0.03704 C -0.29336 -0.03704 -0.30716 -0.01899 -0.31745 3.7037E-6 C -0.32761 0.02106 -0.34141 0.04189 -0.37214 0.04189 C -0.40274 0.04189 -0.4267 3.7037E-6 -0.4267 0.00023 C -0.43698 -0.01899 -0.44727 -0.03704 -0.47787 -0.03704 C -0.5086 -0.03704 -0.51875 -0.01899 -0.52904 3.7037E-6 C -0.54271 0.02106 -0.553 0.04189 -0.58724 0.04189 C -0.61784 0.04189 -0.62813 0.02106 -0.63828 3.7037E-6 C -0.65209 -0.01899 -0.66237 -0.03704 -0.69297 -0.03704 C -0.72006 -0.03704 -0.73386 -0.01899 -0.74414 3.7037E-6 C -0.7543 0.02106 -0.7681 0.04189 -0.79883 0.04189 C -0.8293 0.04189 -0.83959 0.02106 -0.85339 3.7037E-6 " pathEditMode="relative" rAng="0" ptsTypes="AAAAAAAAAAAAAAAAA">
                                      <p:cBhvr>
                                        <p:cTn id="18" dur="1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69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0.13611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0.13611 " pathEditMode="relative" rAng="0" ptsTypes="AA">
                                      <p:cBhvr>
                                        <p:cTn id="27" dur="1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6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099088" y="1596798"/>
            <a:ext cx="659863" cy="1362961"/>
            <a:chOff x="10908744" y="4077072"/>
            <a:chExt cx="659863" cy="1362961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1" cy="659233"/>
              <a:chOff x="2923503" y="1474630"/>
              <a:chExt cx="2910630" cy="1262127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1" y="1474630"/>
                <a:ext cx="604012" cy="1262127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08744" y="4155468"/>
              <a:ext cx="62228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1353990" y="3021762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2080250" y="3090072"/>
            <a:ext cx="3933321" cy="46166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Sıvıların belli bir şekli vardır.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1360539" y="373738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2077434" y="3805695"/>
            <a:ext cx="5584093" cy="46166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Sıvılar bulundukları kabın şeklini alırlar.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1360539" y="4452636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2112571" y="4520946"/>
            <a:ext cx="6215671" cy="46166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Sıvılar gazlara göre daha fazla yer kaplar.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7" name="Diğer Soru">
            <a:extLst>
              <a:ext uri="{FF2B5EF4-FFF2-40B4-BE49-F238E27FC236}">
                <a16:creationId xmlns:a16="http://schemas.microsoft.com/office/drawing/2014/main" id="{D2331BD4-BD89-44E5-8B91-7A45967F6910}"/>
              </a:ext>
            </a:extLst>
          </p:cNvPr>
          <p:cNvGrpSpPr/>
          <p:nvPr/>
        </p:nvGrpSpPr>
        <p:grpSpPr>
          <a:xfrm>
            <a:off x="10741685" y="4934042"/>
            <a:ext cx="1348252" cy="485015"/>
            <a:chOff x="184085" y="432048"/>
            <a:chExt cx="2425079" cy="485015"/>
          </a:xfrm>
        </p:grpSpPr>
        <p:sp>
          <p:nvSpPr>
            <p:cNvPr id="38" name="Dikdörtgen: Yuvarlatılmış Çapraz Köşeler 37">
              <a:extLst>
                <a:ext uri="{FF2B5EF4-FFF2-40B4-BE49-F238E27FC236}">
                  <a16:creationId xmlns:a16="http://schemas.microsoft.com/office/drawing/2014/main" id="{CB1FD48D-8CEE-4F8C-9540-C18698640A5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9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733A0E-CB20-412B-B1AB-4BA23EDB9A6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Diğer Soru</a:t>
              </a:r>
            </a:p>
          </p:txBody>
        </p:sp>
      </p:grp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sp>
        <p:nvSpPr>
          <p:cNvPr id="2" name="Dikdörtgen 1"/>
          <p:cNvSpPr/>
          <p:nvPr/>
        </p:nvSpPr>
        <p:spPr>
          <a:xfrm>
            <a:off x="34332" y="75456"/>
            <a:ext cx="6728124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Maddenin Halleri Konu Tarama Testi</a:t>
            </a:r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id="{06D83083-C33B-4955-AB45-5D36D318A8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69595" y="5129042"/>
            <a:ext cx="1307710" cy="1267993"/>
          </a:xfrm>
          <a:prstGeom prst="rect">
            <a:avLst/>
          </a:prstGeom>
        </p:spPr>
      </p:pic>
      <p:sp>
        <p:nvSpPr>
          <p:cNvPr id="32" name="Dikdörtgen 31">
            <a:extLst>
              <a:ext uri="{FF2B5EF4-FFF2-40B4-BE49-F238E27FC236}">
                <a16:creationId xmlns:a16="http://schemas.microsoft.com/office/drawing/2014/main" id="{FF2091C6-8F76-4EDF-A44B-11D1B1C4EBA3}"/>
              </a:ext>
            </a:extLst>
          </p:cNvPr>
          <p:cNvSpPr/>
          <p:nvPr/>
        </p:nvSpPr>
        <p:spPr>
          <a:xfrm>
            <a:off x="3833491" y="1762308"/>
            <a:ext cx="664381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Yandaki görsellere bakarak nasıl bir çıkarımda bulunabiliriz ?</a:t>
            </a:r>
          </a:p>
        </p:txBody>
      </p:sp>
      <p:pic>
        <p:nvPicPr>
          <p:cNvPr id="17" name="Resim 16">
            <a:extLst>
              <a:ext uri="{FF2B5EF4-FFF2-40B4-BE49-F238E27FC236}">
                <a16:creationId xmlns:a16="http://schemas.microsoft.com/office/drawing/2014/main" id="{17F7E47D-83D0-4DC5-94FA-CE6FBB1952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747" y="1861547"/>
            <a:ext cx="616697" cy="616697"/>
          </a:xfrm>
          <a:prstGeom prst="rect">
            <a:avLst/>
          </a:prstGeom>
        </p:spPr>
      </p:pic>
      <p:pic>
        <p:nvPicPr>
          <p:cNvPr id="19" name="Resim 18">
            <a:extLst>
              <a:ext uri="{FF2B5EF4-FFF2-40B4-BE49-F238E27FC236}">
                <a16:creationId xmlns:a16="http://schemas.microsoft.com/office/drawing/2014/main" id="{AB809342-64A7-49C0-9C17-072D813620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350" y="793353"/>
            <a:ext cx="1316850" cy="1767993"/>
          </a:xfrm>
          <a:prstGeom prst="rect">
            <a:avLst/>
          </a:prstGeom>
        </p:spPr>
      </p:pic>
      <p:pic>
        <p:nvPicPr>
          <p:cNvPr id="23" name="Resim 22">
            <a:extLst>
              <a:ext uri="{FF2B5EF4-FFF2-40B4-BE49-F238E27FC236}">
                <a16:creationId xmlns:a16="http://schemas.microsoft.com/office/drawing/2014/main" id="{36544670-DE0C-4E33-BC47-46BDA43C26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47" y="1110031"/>
            <a:ext cx="3075806" cy="1447438"/>
          </a:xfrm>
          <a:prstGeom prst="rect">
            <a:avLst/>
          </a:prstGeom>
        </p:spPr>
      </p:pic>
      <p:sp>
        <p:nvSpPr>
          <p:cNvPr id="43" name="Dikdörtgen 42">
            <a:extLst>
              <a:ext uri="{FF2B5EF4-FFF2-40B4-BE49-F238E27FC236}">
                <a16:creationId xmlns:a16="http://schemas.microsoft.com/office/drawing/2014/main" id="{C7390955-2275-4082-BECD-6BA857B95123}"/>
              </a:ext>
            </a:extLst>
          </p:cNvPr>
          <p:cNvSpPr/>
          <p:nvPr/>
        </p:nvSpPr>
        <p:spPr>
          <a:xfrm>
            <a:off x="1196048" y="2434506"/>
            <a:ext cx="88420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Su</a:t>
            </a:r>
          </a:p>
        </p:txBody>
      </p:sp>
      <p:sp>
        <p:nvSpPr>
          <p:cNvPr id="44" name="Dikdörtgen 43">
            <a:extLst>
              <a:ext uri="{FF2B5EF4-FFF2-40B4-BE49-F238E27FC236}">
                <a16:creationId xmlns:a16="http://schemas.microsoft.com/office/drawing/2014/main" id="{02BF3B38-58C0-4B70-BB7C-965996F413D5}"/>
              </a:ext>
            </a:extLst>
          </p:cNvPr>
          <p:cNvSpPr/>
          <p:nvPr/>
        </p:nvSpPr>
        <p:spPr>
          <a:xfrm>
            <a:off x="2098923" y="2420853"/>
            <a:ext cx="88420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Su</a:t>
            </a:r>
          </a:p>
        </p:txBody>
      </p:sp>
      <p:sp>
        <p:nvSpPr>
          <p:cNvPr id="45" name="Dikdörtgen 44">
            <a:extLst>
              <a:ext uri="{FF2B5EF4-FFF2-40B4-BE49-F238E27FC236}">
                <a16:creationId xmlns:a16="http://schemas.microsoft.com/office/drawing/2014/main" id="{F5DA8978-FFFC-42E2-8613-63AF9299AE61}"/>
              </a:ext>
            </a:extLst>
          </p:cNvPr>
          <p:cNvSpPr/>
          <p:nvPr/>
        </p:nvSpPr>
        <p:spPr>
          <a:xfrm>
            <a:off x="3076138" y="2440936"/>
            <a:ext cx="88420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Su</a:t>
            </a:r>
          </a:p>
        </p:txBody>
      </p:sp>
      <p:grpSp>
        <p:nvGrpSpPr>
          <p:cNvPr id="46" name="Diğer Soru">
            <a:extLst>
              <a:ext uri="{FF2B5EF4-FFF2-40B4-BE49-F238E27FC236}">
                <a16:creationId xmlns:a16="http://schemas.microsoft.com/office/drawing/2014/main" id="{CCEA06A5-12B5-45D9-93F8-E46C8FF12E41}"/>
              </a:ext>
            </a:extLst>
          </p:cNvPr>
          <p:cNvGrpSpPr/>
          <p:nvPr/>
        </p:nvGrpSpPr>
        <p:grpSpPr>
          <a:xfrm>
            <a:off x="10759851" y="4298963"/>
            <a:ext cx="1348252" cy="485015"/>
            <a:chOff x="184085" y="432048"/>
            <a:chExt cx="2425079" cy="485015"/>
          </a:xfrm>
        </p:grpSpPr>
        <p:sp>
          <p:nvSpPr>
            <p:cNvPr id="47" name="Dikdörtgen: Yuvarlatılmış Çapraz Köşeler 46">
              <a:extLst>
                <a:ext uri="{FF2B5EF4-FFF2-40B4-BE49-F238E27FC236}">
                  <a16:creationId xmlns:a16="http://schemas.microsoft.com/office/drawing/2014/main" id="{1E5B6F7C-0843-4D9E-9CCD-E7504B7E75C2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8" name="Dikdörtgen: Yuvarlatılmış Çapraz Köşeler 4">
              <a:hlinkClick r:id="rId7" action="ppaction://hlinksldjump"/>
              <a:extLst>
                <a:ext uri="{FF2B5EF4-FFF2-40B4-BE49-F238E27FC236}">
                  <a16:creationId xmlns:a16="http://schemas.microsoft.com/office/drawing/2014/main" id="{5A566EB4-90AB-4E3E-AF7A-FAC1F4C1AB51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Tüm Cevaplar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881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wind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0" presetClass="path" presetSubtype="0" repeatCount="indefinite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8.33333E-7 2.22222E-6 C -0.01029 -0.01898 -0.02409 -0.03704 -0.05117 -0.03704 C -0.0819 -0.03704 -0.09206 -0.01898 -0.10234 2.22222E-6 C -0.11602 0.02106 -0.1263 0.0419 -0.16055 0.0419 C -0.19115 0.0419 -0.20143 0.02106 -0.21524 2.22222E-6 C -0.22188 -0.01898 -0.23568 -0.03704 -0.26628 -0.03704 C -0.29336 -0.03704 -0.30716 -0.01898 -0.31745 2.22222E-6 C -0.3276 0.02106 -0.34154 0.0419 -0.37214 0.0419 C -0.40287 0.0419 -0.42669 2.22222E-6 -0.42669 0.00023 C -0.43698 -0.01898 -0.44727 -0.03704 -0.47787 -0.03704 C -0.50859 -0.03704 -0.51875 -0.01898 -0.52904 2.22222E-6 C -0.54271 0.02106 -0.553 0.0419 -0.58737 0.0419 C -0.61797 0.0419 -0.62813 0.02106 -0.63828 2.22222E-6 C -0.65208 -0.01898 -0.66237 -0.03704 -0.69297 -0.03704 C -0.72005 -0.03704 -0.73399 -0.01898 -0.7444 2.22222E-6 C -0.7543 0.02106 -0.7681 0.0419 -0.79896 0.0419 C -0.8293 0.0419 -0.83958 0.02106 -0.85339 2.22222E-6 " pathEditMode="relative" rAng="0" ptsTypes="AAAAAAAAAAAAAAAAA">
                                      <p:cBhvr>
                                        <p:cTn id="18" dur="1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69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0.13611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0.13611 " pathEditMode="relative" rAng="0" ptsTypes="AA">
                                      <p:cBhvr>
                                        <p:cTn id="27" dur="1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7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099403" y="1596798"/>
            <a:ext cx="659233" cy="1362961"/>
            <a:chOff x="10909374" y="4077072"/>
            <a:chExt cx="659233" cy="1362961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1" cy="659233"/>
              <a:chOff x="2923503" y="1474630"/>
              <a:chExt cx="2910630" cy="1262127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1" y="1474630"/>
                <a:ext cx="604012" cy="1262127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44811" y="4155468"/>
              <a:ext cx="55015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1283820" y="3325427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2010080" y="3393737"/>
            <a:ext cx="380232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4282277" y="33357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4999172" y="3404075"/>
            <a:ext cx="380232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7241366" y="3311546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7993399" y="3379856"/>
            <a:ext cx="380232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7" name="Diğer Soru">
            <a:extLst>
              <a:ext uri="{FF2B5EF4-FFF2-40B4-BE49-F238E27FC236}">
                <a16:creationId xmlns:a16="http://schemas.microsoft.com/office/drawing/2014/main" id="{D2331BD4-BD89-44E5-8B91-7A45967F6910}"/>
              </a:ext>
            </a:extLst>
          </p:cNvPr>
          <p:cNvGrpSpPr/>
          <p:nvPr/>
        </p:nvGrpSpPr>
        <p:grpSpPr>
          <a:xfrm>
            <a:off x="10741685" y="4934042"/>
            <a:ext cx="1348252" cy="485015"/>
            <a:chOff x="184085" y="432048"/>
            <a:chExt cx="2425079" cy="485015"/>
          </a:xfrm>
        </p:grpSpPr>
        <p:sp>
          <p:nvSpPr>
            <p:cNvPr id="38" name="Dikdörtgen: Yuvarlatılmış Çapraz Köşeler 37">
              <a:extLst>
                <a:ext uri="{FF2B5EF4-FFF2-40B4-BE49-F238E27FC236}">
                  <a16:creationId xmlns:a16="http://schemas.microsoft.com/office/drawing/2014/main" id="{CB1FD48D-8CEE-4F8C-9540-C18698640A5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9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733A0E-CB20-412B-B1AB-4BA23EDB9A6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Diğer Soru</a:t>
              </a:r>
            </a:p>
          </p:txBody>
        </p:sp>
      </p:grp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sp>
        <p:nvSpPr>
          <p:cNvPr id="2" name="Dikdörtgen 1"/>
          <p:cNvSpPr/>
          <p:nvPr/>
        </p:nvSpPr>
        <p:spPr>
          <a:xfrm>
            <a:off x="34332" y="75456"/>
            <a:ext cx="6728124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Maddenin Halleri Konu Tarama Testi</a:t>
            </a:r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id="{06D83083-C33B-4955-AB45-5D36D318A8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98739" y="4529603"/>
            <a:ext cx="1313062" cy="1778907"/>
          </a:xfrm>
          <a:prstGeom prst="rect">
            <a:avLst/>
          </a:prstGeom>
        </p:spPr>
      </p:pic>
      <p:sp>
        <p:nvSpPr>
          <p:cNvPr id="32" name="Dikdörtgen 31">
            <a:extLst>
              <a:ext uri="{FF2B5EF4-FFF2-40B4-BE49-F238E27FC236}">
                <a16:creationId xmlns:a16="http://schemas.microsoft.com/office/drawing/2014/main" id="{FF2091C6-8F76-4EDF-A44B-11D1B1C4EBA3}"/>
              </a:ext>
            </a:extLst>
          </p:cNvPr>
          <p:cNvSpPr/>
          <p:nvPr/>
        </p:nvSpPr>
        <p:spPr>
          <a:xfrm>
            <a:off x="1365213" y="2564904"/>
            <a:ext cx="772331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Yukarıdaki maddelerin kaç tanesi katı madde değildir ?</a:t>
            </a:r>
          </a:p>
        </p:txBody>
      </p:sp>
      <p:pic>
        <p:nvPicPr>
          <p:cNvPr id="17" name="Resim 16">
            <a:extLst>
              <a:ext uri="{FF2B5EF4-FFF2-40B4-BE49-F238E27FC236}">
                <a16:creationId xmlns:a16="http://schemas.microsoft.com/office/drawing/2014/main" id="{878A00CC-E515-4479-8EDA-5C363F645A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820" y="1437713"/>
            <a:ext cx="1160537" cy="849173"/>
          </a:xfrm>
          <a:prstGeom prst="rect">
            <a:avLst/>
          </a:prstGeom>
        </p:spPr>
      </p:pic>
      <p:pic>
        <p:nvPicPr>
          <p:cNvPr id="19" name="Resim 18">
            <a:extLst>
              <a:ext uri="{FF2B5EF4-FFF2-40B4-BE49-F238E27FC236}">
                <a16:creationId xmlns:a16="http://schemas.microsoft.com/office/drawing/2014/main" id="{2F9FB0BA-7EF7-46CE-B563-4D3F5EAB14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114" y="1410599"/>
            <a:ext cx="1207129" cy="903399"/>
          </a:xfrm>
          <a:prstGeom prst="rect">
            <a:avLst/>
          </a:prstGeom>
        </p:spPr>
      </p:pic>
      <p:pic>
        <p:nvPicPr>
          <p:cNvPr id="23" name="Resim 22">
            <a:extLst>
              <a:ext uri="{FF2B5EF4-FFF2-40B4-BE49-F238E27FC236}">
                <a16:creationId xmlns:a16="http://schemas.microsoft.com/office/drawing/2014/main" id="{0C5666EA-2928-4564-A493-FDD31AD6A8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835" y="1410599"/>
            <a:ext cx="907860" cy="907860"/>
          </a:xfrm>
          <a:prstGeom prst="rect">
            <a:avLst/>
          </a:prstGeom>
        </p:spPr>
      </p:pic>
      <p:pic>
        <p:nvPicPr>
          <p:cNvPr id="43" name="Resim 42">
            <a:extLst>
              <a:ext uri="{FF2B5EF4-FFF2-40B4-BE49-F238E27FC236}">
                <a16:creationId xmlns:a16="http://schemas.microsoft.com/office/drawing/2014/main" id="{99BC3A2C-98F0-4DA9-8B3A-5F423FB581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140412" y="1420745"/>
            <a:ext cx="1207126" cy="905345"/>
          </a:xfrm>
          <a:prstGeom prst="rect">
            <a:avLst/>
          </a:prstGeom>
        </p:spPr>
      </p:pic>
      <p:pic>
        <p:nvPicPr>
          <p:cNvPr id="45" name="Resim 44">
            <a:extLst>
              <a:ext uri="{FF2B5EF4-FFF2-40B4-BE49-F238E27FC236}">
                <a16:creationId xmlns:a16="http://schemas.microsoft.com/office/drawing/2014/main" id="{D50037BE-C6F8-42D4-A6CE-CC2C24592D9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457" y="1042852"/>
            <a:ext cx="1672050" cy="1445498"/>
          </a:xfrm>
          <a:prstGeom prst="rect">
            <a:avLst/>
          </a:prstGeom>
        </p:spPr>
      </p:pic>
      <p:grpSp>
        <p:nvGrpSpPr>
          <p:cNvPr id="46" name="Diğer Soru">
            <a:extLst>
              <a:ext uri="{FF2B5EF4-FFF2-40B4-BE49-F238E27FC236}">
                <a16:creationId xmlns:a16="http://schemas.microsoft.com/office/drawing/2014/main" id="{C82CDF64-D126-49A5-9569-8E8F77E541D7}"/>
              </a:ext>
            </a:extLst>
          </p:cNvPr>
          <p:cNvGrpSpPr/>
          <p:nvPr/>
        </p:nvGrpSpPr>
        <p:grpSpPr>
          <a:xfrm>
            <a:off x="10759851" y="4298963"/>
            <a:ext cx="1348252" cy="485015"/>
            <a:chOff x="184085" y="432048"/>
            <a:chExt cx="2425079" cy="485015"/>
          </a:xfrm>
        </p:grpSpPr>
        <p:sp>
          <p:nvSpPr>
            <p:cNvPr id="47" name="Dikdörtgen: Yuvarlatılmış Çapraz Köşeler 46">
              <a:extLst>
                <a:ext uri="{FF2B5EF4-FFF2-40B4-BE49-F238E27FC236}">
                  <a16:creationId xmlns:a16="http://schemas.microsoft.com/office/drawing/2014/main" id="{D8C8EC3E-130B-4625-A1EB-0A9F78C0CE62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8" name="Dikdörtgen: Yuvarlatılmış Çapraz Köşeler 4">
              <a:hlinkClick r:id="rId9" action="ppaction://hlinksldjump"/>
              <a:extLst>
                <a:ext uri="{FF2B5EF4-FFF2-40B4-BE49-F238E27FC236}">
                  <a16:creationId xmlns:a16="http://schemas.microsoft.com/office/drawing/2014/main" id="{1E25AF10-E3AB-42C3-BCA4-F0AB764F569F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Tüm Cevaplar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5488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wind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0" presetClass="path" presetSubtype="0" repeatCount="indefinite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2.91667E-6 3.7037E-6 C -0.01029 -0.01899 -0.02409 -0.03704 -0.05117 -0.03704 C -0.0819 -0.03704 -0.09206 -0.01899 -0.10235 3.7037E-6 C -0.11602 0.02106 -0.1263 0.04189 -0.16055 0.04189 C -0.19115 0.04189 -0.20144 0.02106 -0.21524 3.7037E-6 C -0.22188 -0.01899 -0.23568 -0.03704 -0.26628 -0.03704 C -0.29336 -0.03704 -0.30716 -0.01899 -0.31745 3.7037E-6 C -0.32761 0.02106 -0.34154 0.04189 -0.37214 0.04189 C -0.40287 0.04189 -0.4267 3.7037E-6 -0.4267 0.00023 C -0.43698 -0.01899 -0.44727 -0.03704 -0.47787 -0.03704 C -0.5086 -0.03704 -0.51875 -0.01899 -0.52904 3.7037E-6 C -0.54271 0.02106 -0.553 0.04189 -0.58737 0.04189 C -0.61797 0.04189 -0.62813 0.02106 -0.63828 3.7037E-6 C -0.65209 -0.01899 -0.66237 -0.03704 -0.69297 -0.03704 C -0.72005 -0.03704 -0.73399 -0.01899 -0.74427 3.7037E-6 C -0.7543 0.02106 -0.7681 0.04189 -0.79883 0.04189 C -0.8293 0.04189 -0.83959 0.02106 -0.85339 3.7037E-6 " pathEditMode="relative" rAng="0" ptsTypes="AAAAAAAAAAAAAAAAA">
                                      <p:cBhvr>
                                        <p:cTn id="18" dur="1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69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0.13611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0.13611 " pathEditMode="relative" rAng="0" ptsTypes="AA">
                                      <p:cBhvr>
                                        <p:cTn id="27" dur="1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8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079983" y="1596798"/>
            <a:ext cx="659864" cy="1362961"/>
            <a:chOff x="10908744" y="4077072"/>
            <a:chExt cx="659864" cy="1362961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1" cy="659234"/>
              <a:chOff x="2923503" y="1474630"/>
              <a:chExt cx="2910629" cy="1262130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0" y="1474632"/>
                <a:ext cx="604012" cy="1262128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08744" y="4155468"/>
              <a:ext cx="62228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1176970" y="2316951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1903230" y="2385261"/>
            <a:ext cx="5230150" cy="46166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Gaz maddelerinin belli bir şekli vardır.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1176970" y="3175927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1893865" y="3244237"/>
            <a:ext cx="6419065" cy="46166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Gaz maddeler bulundukları kabın şeklini alırlar.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1164993" y="3941409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1917026" y="4009719"/>
            <a:ext cx="6260112" cy="46166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Gaz maddeler bulundukları ortamda yayılırlar.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7" name="Diğer Soru">
            <a:extLst>
              <a:ext uri="{FF2B5EF4-FFF2-40B4-BE49-F238E27FC236}">
                <a16:creationId xmlns:a16="http://schemas.microsoft.com/office/drawing/2014/main" id="{D2331BD4-BD89-44E5-8B91-7A45967F6910}"/>
              </a:ext>
            </a:extLst>
          </p:cNvPr>
          <p:cNvGrpSpPr/>
          <p:nvPr/>
        </p:nvGrpSpPr>
        <p:grpSpPr>
          <a:xfrm>
            <a:off x="10741685" y="4934042"/>
            <a:ext cx="1348252" cy="485015"/>
            <a:chOff x="184085" y="432048"/>
            <a:chExt cx="2425079" cy="485015"/>
          </a:xfrm>
        </p:grpSpPr>
        <p:sp>
          <p:nvSpPr>
            <p:cNvPr id="38" name="Dikdörtgen: Yuvarlatılmış Çapraz Köşeler 37">
              <a:extLst>
                <a:ext uri="{FF2B5EF4-FFF2-40B4-BE49-F238E27FC236}">
                  <a16:creationId xmlns:a16="http://schemas.microsoft.com/office/drawing/2014/main" id="{CB1FD48D-8CEE-4F8C-9540-C18698640A5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9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733A0E-CB20-412B-B1AB-4BA23EDB9A6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Diğer Soru</a:t>
              </a:r>
            </a:p>
          </p:txBody>
        </p:sp>
      </p:grp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sp>
        <p:nvSpPr>
          <p:cNvPr id="2" name="Dikdörtgen 1"/>
          <p:cNvSpPr/>
          <p:nvPr/>
        </p:nvSpPr>
        <p:spPr>
          <a:xfrm>
            <a:off x="34332" y="75456"/>
            <a:ext cx="6728124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Maddenin Halleri Konu Tarama Testi</a:t>
            </a:r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id="{06D83083-C33B-4955-AB45-5D36D318A8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92554" y="5135623"/>
            <a:ext cx="1430888" cy="1332153"/>
          </a:xfrm>
          <a:prstGeom prst="rect">
            <a:avLst/>
          </a:prstGeom>
        </p:spPr>
      </p:pic>
      <p:sp>
        <p:nvSpPr>
          <p:cNvPr id="32" name="Dikdörtgen 31">
            <a:extLst>
              <a:ext uri="{FF2B5EF4-FFF2-40B4-BE49-F238E27FC236}">
                <a16:creationId xmlns:a16="http://schemas.microsoft.com/office/drawing/2014/main" id="{FF2091C6-8F76-4EDF-A44B-11D1B1C4EBA3}"/>
              </a:ext>
            </a:extLst>
          </p:cNvPr>
          <p:cNvSpPr/>
          <p:nvPr/>
        </p:nvSpPr>
        <p:spPr>
          <a:xfrm>
            <a:off x="725671" y="1495217"/>
            <a:ext cx="586815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Aşağıdaki cümlelerden hangisi yanlıştır ?</a:t>
            </a:r>
          </a:p>
        </p:txBody>
      </p:sp>
      <p:grpSp>
        <p:nvGrpSpPr>
          <p:cNvPr id="31" name="Diğer Soru">
            <a:extLst>
              <a:ext uri="{FF2B5EF4-FFF2-40B4-BE49-F238E27FC236}">
                <a16:creationId xmlns:a16="http://schemas.microsoft.com/office/drawing/2014/main" id="{140EBA9A-268D-439E-A592-86AC3B34D7A3}"/>
              </a:ext>
            </a:extLst>
          </p:cNvPr>
          <p:cNvGrpSpPr/>
          <p:nvPr/>
        </p:nvGrpSpPr>
        <p:grpSpPr>
          <a:xfrm>
            <a:off x="10759851" y="4298963"/>
            <a:ext cx="1348252" cy="485015"/>
            <a:chOff x="184085" y="432048"/>
            <a:chExt cx="2425079" cy="485015"/>
          </a:xfrm>
        </p:grpSpPr>
        <p:sp>
          <p:nvSpPr>
            <p:cNvPr id="34" name="Dikdörtgen: Yuvarlatılmış Çapraz Köşeler 33">
              <a:extLst>
                <a:ext uri="{FF2B5EF4-FFF2-40B4-BE49-F238E27FC236}">
                  <a16:creationId xmlns:a16="http://schemas.microsoft.com/office/drawing/2014/main" id="{5F2EDEE6-7B00-4D1D-8924-365037D6EC2D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5" name="Dikdörtgen: Yuvarlatılmış Çapraz Köşeler 4">
              <a:hlinkClick r:id="rId4" action="ppaction://hlinksldjump"/>
              <a:extLst>
                <a:ext uri="{FF2B5EF4-FFF2-40B4-BE49-F238E27FC236}">
                  <a16:creationId xmlns:a16="http://schemas.microsoft.com/office/drawing/2014/main" id="{A0B9C633-94D0-4A68-A221-F807D4CD6693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Tüm Cevaplar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6195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wind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0" presetClass="path" presetSubtype="0" repeatCount="indefinite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8.33333E-7 -3.33333E-6 C -0.01029 -0.01898 -0.02409 -0.03703 -0.05117 -0.03703 C -0.0819 -0.03703 -0.09206 -0.01898 -0.10234 -3.33333E-6 C -0.11601 0.02107 -0.1263 0.0419 -0.16055 0.0419 C -0.19114 0.0419 -0.20143 0.02107 -0.21523 -3.33333E-6 C -0.22187 -0.01898 -0.23568 -0.03703 -0.26628 -0.03703 C -0.29336 -0.03703 -0.30716 -0.01898 -0.31745 -3.33333E-6 C -0.3276 0.02107 -0.34154 0.0419 -0.37213 0.0419 C -0.40286 0.0419 -0.42669 -3.33333E-6 -0.42669 0.00023 C -0.43698 -0.01898 -0.44726 -0.03703 -0.47786 -0.03703 C -0.50859 -0.03703 -0.51875 -0.01898 -0.52904 -3.33333E-6 C -0.54271 0.02107 -0.55299 0.0419 -0.58737 0.0419 C -0.61797 0.0419 -0.62812 0.02107 -0.63828 -3.33333E-6 C -0.65208 -0.01898 -0.66237 -0.03703 -0.69297 -0.03703 C -0.72005 -0.03703 -0.73398 -0.01898 -0.7444 -3.33333E-6 C -0.7543 0.02107 -0.7681 0.0419 -0.79896 0.0419 C -0.8293 0.0419 -0.83958 0.02107 -0.85338 -3.33333E-6 " pathEditMode="relative" rAng="0" ptsTypes="AAAAAAAAAAAAAAAAA">
                                      <p:cBhvr>
                                        <p:cTn id="18" dur="1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69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07407E-6 L 2.70833E-6 0.13611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07407E-6 L 2.70833E-6 0.13611 " pathEditMode="relative" rAng="0" ptsTypes="AA">
                                      <p:cBhvr>
                                        <p:cTn id="27" dur="1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4640E6D-46F4-4B0A-9B94-6FB268B041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623</Words>
  <Application>Microsoft Office PowerPoint</Application>
  <PresentationFormat>Geniş ekran</PresentationFormat>
  <Paragraphs>1100</Paragraphs>
  <Slides>13</Slides>
  <Notes>13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Tahoma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2017-12-11T21:41:44Z</dcterms:created>
  <dcterms:modified xsi:type="dcterms:W3CDTF">2017-12-17T20:46:02Z</dcterms:modified>
  <cp:contentStatus>Tamamlandı</cp:contentStatus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TC020116369991</vt:lpwstr>
  </property>
  <property fmtid="{D5CDD505-2E9C-101B-9397-08002B2CF9AE}" pid="3" name="_MarkAsFinal">
    <vt:bool>true</vt:bool>
  </property>
</Properties>
</file>