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16"/>
  </p:notesMasterIdLst>
  <p:sldIdLst>
    <p:sldId id="257" r:id="rId3"/>
    <p:sldId id="26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4217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A75AFB0-0976-44A2-AD22-7A8880AA263B}" type="datetimeFigureOut">
              <a:t>17.12.2017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C8519EB1-BBBA-4DC8-B0F2-8610D58BBDE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25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9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44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13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7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7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0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54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10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7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2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58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19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Kırmızı arka plan üzerinde resimlerle SmartArt grafiği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(Orta)</a:t>
            </a:r>
            <a:endParaRPr lang="tr-TR" sz="9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 SmartArt grafiğini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İllüstrasyonlar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 Seç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kutusunda, sol bölmede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bölmesinde, grafiği slayta eklemek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 Resim Sırası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(beşinci satır) çift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grafiğinde dört resim yer tutucusunun her birini tıklatın, bir resim seçin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5,92”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Genişlik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8,75”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Slayta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Grafiği seçin ve sol kenarlıktaki oklardan birini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buraya yazın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kutusuna metni girin.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pt.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üst kısmındaki metin kutularının tümünü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Yuvarlatılmış Çapraz Köşeli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seçin.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Çizgisiz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Önayarlar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yanındaki düğmeyi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Çapraz Alt Sola Kayan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resimlerin altındaki üç metin kutusunu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seçin,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Boyutu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’ü seçin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 Tipi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tıklatıp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Beyaz, Arka Plan 1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seçin.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Giriş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Paragraf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Metni Sola Hizala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’yı tıklatın.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SmartArt grafiğindeki üç dikey çizgiyi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 başlatıcısını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Biçimlendir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 kutusunun sol 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Çizgi Rengi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bölmesinde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çizgi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’yi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iki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%46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kutuyu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Renkleri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'nin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Siyah, Metin 1 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(ilk satır) seçeneğini tıklatın.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Saydamlık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 tuşunu basılı tutun ve üç resmin hepsini seçin.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Değiştir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sonra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Dikdörtgenler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 Köşesi Yuvarlatılmış Dikdörtgen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Efektleri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Gölge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 üzerine gelin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altında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İç Çapraz Üst Sağ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Araçları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Biçim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Resim Kenarlığı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 tıklatın ve ardından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Anahat Yok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’u tıklatın.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slayttaki arka plan efektlerini elde etmek için aşağıdakileri yapın: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Tasarım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 Stilleri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 tıklatın ve sonra 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tıklatın.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 Planı Biçimlendir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dolgu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’yu tıklatın ve aşağıdakileri yapın: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Radyal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listesinde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Merkezden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seçeneğini tıklatın.</a:t>
            </a:r>
          </a:p>
          <a:p>
            <a:pPr marL="685800" lvl="1" indent="-228600">
              <a:buFont typeface="+mj-lt"/>
              <a:buAutoNum type="arabicPeriod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kaydırıcıda üç durak gösterilinceye kadar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 ekle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durağını kaldır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’ı tıklatın.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Gradyan durakları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’nın altında, gradyan duraklarını aşağıda gösterildiği gibi özelleştirin: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ilk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bir sonraki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%50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Kaydırıcıda son durağı seçin ve aşağıdakileri yapın: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kutusuna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%100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’in yanındaki düğmeyi tıklatın,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’i tıklatın ve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Renkler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iletişim kutusundaki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sekmesinde Kırmızı için 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Yeşil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Mavi için </a:t>
            </a:r>
            <a:r>
              <a:rPr lang="tr-TR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değerlerini girin.</a:t>
            </a:r>
          </a:p>
          <a:p>
            <a:r>
              <a:rPr lang="tr-T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BE89-0D3A-4930-9130-5796A1816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0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35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08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31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 latinLnBrk="0">
              <a:defRPr lang="tr-TR" sz="4000" b="1" cap="all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latinLnBrk="0">
              <a:buNone/>
              <a:defRPr lang="tr-TR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1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20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tr-TR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58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1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8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latinLnBrk="0">
              <a:defRPr lang="tr-TR" sz="3200"/>
            </a:lvl1pPr>
            <a:lvl2pPr latinLnBrk="0">
              <a:defRPr lang="tr-TR" sz="2800"/>
            </a:lvl2pPr>
            <a:lvl3pPr latinLnBrk="0">
              <a:defRPr lang="tr-TR" sz="2400"/>
            </a:lvl3pPr>
            <a:lvl4pPr latinLnBrk="0">
              <a:defRPr lang="tr-TR" sz="2000"/>
            </a:lvl4pPr>
            <a:lvl5pPr latinLnBrk="0">
              <a:defRPr lang="tr-TR" sz="2000"/>
            </a:lvl5pPr>
            <a:lvl6pPr latinLnBrk="0">
              <a:defRPr lang="tr-TR" sz="2000"/>
            </a:lvl6pPr>
            <a:lvl7pPr latinLnBrk="0">
              <a:defRPr lang="tr-TR" sz="2000"/>
            </a:lvl7pPr>
            <a:lvl8pPr latinLnBrk="0">
              <a:defRPr lang="tr-TR" sz="2000"/>
            </a:lvl8pPr>
            <a:lvl9pPr latinLnBrk="0">
              <a:defRPr lang="tr-TR"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3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tr-TR" sz="3200"/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5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4B51-94A5-4CBE-9638-EDCEB0EBD2D7}" type="datetimeFigureOut"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9139-0691-482E-B61E-EEAAFED6E1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71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1.png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767408" y="2051979"/>
            <a:ext cx="7322051" cy="1521037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3392" y="2066335"/>
            <a:ext cx="0" cy="1794713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Düz Bağlayıcı 5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8256240" y="2030437"/>
            <a:ext cx="0" cy="1794713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7" name="Grup 66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836263" y="3861048"/>
            <a:ext cx="2091385" cy="701243"/>
            <a:chOff x="184085" y="432048"/>
            <a:chExt cx="2425079" cy="485015"/>
          </a:xfrm>
        </p:grpSpPr>
        <p:sp>
          <p:nvSpPr>
            <p:cNvPr id="68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>
            <a:off x="1017745" y="2512845"/>
            <a:ext cx="6728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r-TR" sz="2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sp>
        <p:nvSpPr>
          <p:cNvPr id="70" name="Dikdörtgen 69"/>
          <p:cNvSpPr/>
          <p:nvPr/>
        </p:nvSpPr>
        <p:spPr>
          <a:xfrm>
            <a:off x="964036" y="3950059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r-TR" sz="2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 : 3</a:t>
            </a:r>
          </a:p>
        </p:txBody>
      </p:sp>
      <p:grpSp>
        <p:nvGrpSpPr>
          <p:cNvPr id="71" name="Grup 70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856681" y="4850323"/>
            <a:ext cx="3207929" cy="701243"/>
            <a:chOff x="184085" y="432048"/>
            <a:chExt cx="2425079" cy="485015"/>
          </a:xfrm>
        </p:grpSpPr>
        <p:sp>
          <p:nvSpPr>
            <p:cNvPr id="72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" name="Dikdörtgen 73"/>
          <p:cNvSpPr/>
          <p:nvPr/>
        </p:nvSpPr>
        <p:spPr>
          <a:xfrm>
            <a:off x="964036" y="4999320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r-TR" sz="24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 : Fen Bilimleri 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79685A45-9D2E-4ABF-AEDA-F87779DF5A54}"/>
              </a:ext>
            </a:extLst>
          </p:cNvPr>
          <p:cNvGrpSpPr/>
          <p:nvPr/>
        </p:nvGrpSpPr>
        <p:grpSpPr>
          <a:xfrm>
            <a:off x="9768408" y="5877272"/>
            <a:ext cx="1656184" cy="580094"/>
            <a:chOff x="184085" y="432048"/>
            <a:chExt cx="2425079" cy="485015"/>
          </a:xfrm>
        </p:grpSpPr>
        <p:sp>
          <p:nvSpPr>
            <p:cNvPr id="17" name="Dikdörtgen: Yuvarlatılmış Çapraz Köşeler 3">
              <a:extLst>
                <a:ext uri="{FF2B5EF4-FFF2-40B4-BE49-F238E27FC236}">
                  <a16:creationId xmlns:a16="http://schemas.microsoft.com/office/drawing/2014/main" id="{29195557-A5DD-4B25-BB2A-D423B3C26483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A711CFB-242A-4A20-9F7C-BF17599A0309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normalizeH="0" baseline="0" noProof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İçeri Gir</a:t>
              </a:r>
            </a:p>
          </p:txBody>
        </p:sp>
      </p:grpSp>
      <p:grpSp>
        <p:nvGrpSpPr>
          <p:cNvPr id="20" name="Grup 19">
            <a:extLst>
              <a:ext uri="{FF2B5EF4-FFF2-40B4-BE49-F238E27FC236}">
                <a16:creationId xmlns:a16="http://schemas.microsoft.com/office/drawing/2014/main" id="{E0BA138B-1B28-4DF3-88CC-DE032686DBDA}"/>
              </a:ext>
            </a:extLst>
          </p:cNvPr>
          <p:cNvGrpSpPr/>
          <p:nvPr/>
        </p:nvGrpSpPr>
        <p:grpSpPr>
          <a:xfrm>
            <a:off x="847605" y="5729548"/>
            <a:ext cx="2719039" cy="701243"/>
            <a:chOff x="184085" y="432048"/>
            <a:chExt cx="2425079" cy="485015"/>
          </a:xfrm>
        </p:grpSpPr>
        <p:sp>
          <p:nvSpPr>
            <p:cNvPr id="21" name="Dikdörtgen: Yuvarlatılmış Çapraz Köşeler 3">
              <a:extLst>
                <a:ext uri="{FF2B5EF4-FFF2-40B4-BE49-F238E27FC236}">
                  <a16:creationId xmlns:a16="http://schemas.microsoft.com/office/drawing/2014/main" id="{0D12DBCD-C7A2-4D9A-88B1-2C2F721A2CD1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Dikdörtgen: Yuvarlatılmış Çapraz Köşeler 4">
              <a:extLst>
                <a:ext uri="{FF2B5EF4-FFF2-40B4-BE49-F238E27FC236}">
                  <a16:creationId xmlns:a16="http://schemas.microsoft.com/office/drawing/2014/main" id="{F1E41998-8CB9-4B06-AD08-82C2546897E5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1ECDFAB-BA13-490B-8D49-456AB0AD8CF1}"/>
              </a:ext>
            </a:extLst>
          </p:cNvPr>
          <p:cNvSpPr/>
          <p:nvPr/>
        </p:nvSpPr>
        <p:spPr>
          <a:xfrm>
            <a:off x="918951" y="5849336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r-TR" sz="24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 Sayısı : 10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C15CCC3-68C9-4876-8681-8EA319580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04" y="2639516"/>
            <a:ext cx="2633873" cy="32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9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BB74D0-B9FF-48AF-B42E-08F02A93169B}"/>
              </a:ext>
            </a:extLst>
          </p:cNvPr>
          <p:cNvSpPr/>
          <p:nvPr/>
        </p:nvSpPr>
        <p:spPr>
          <a:xfrm>
            <a:off x="732409" y="1484784"/>
            <a:ext cx="298732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Belli bir şekli vardır.</a:t>
            </a:r>
          </a:p>
        </p:txBody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403" y="1596798"/>
            <a:ext cx="659234" cy="1362961"/>
            <a:chOff x="10909374" y="4077072"/>
            <a:chExt cx="659234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4"/>
              <a:chOff x="2923503" y="1474630"/>
              <a:chExt cx="2910629" cy="126213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0" y="1474632"/>
                <a:ext cx="604012" cy="1262128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19965" y="4155468"/>
              <a:ext cx="5998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283820" y="3325427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2010080" y="3393737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4282277" y="33357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4999172" y="3404075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7241366" y="3311546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7993399" y="3379856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04" y="4529603"/>
            <a:ext cx="1345400" cy="1778907"/>
          </a:xfrm>
          <a:prstGeom prst="rect">
            <a:avLst/>
          </a:prstGeom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5B34E6AF-89CB-45E5-918A-20E72A1E7338}"/>
              </a:ext>
            </a:extLst>
          </p:cNvPr>
          <p:cNvSpPr/>
          <p:nvPr/>
        </p:nvSpPr>
        <p:spPr>
          <a:xfrm>
            <a:off x="732409" y="1975950"/>
            <a:ext cx="39954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Bulunduğu kabın şeklini alır.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1093315" y="2597484"/>
            <a:ext cx="91254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Yukarıdaki özelliklerden kaç tanesi sıvı maddelerin özelliklerindendir ?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CD85B9B2-2D88-4D0C-A343-66ABCF952EA7}"/>
              </a:ext>
            </a:extLst>
          </p:cNvPr>
          <p:cNvSpPr/>
          <p:nvPr/>
        </p:nvSpPr>
        <p:spPr>
          <a:xfrm>
            <a:off x="5243646" y="1455907"/>
            <a:ext cx="229251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Akışkandırlar.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27D10652-6196-4C3C-8150-77E1469303DA}"/>
              </a:ext>
            </a:extLst>
          </p:cNvPr>
          <p:cNvSpPr/>
          <p:nvPr/>
        </p:nvSpPr>
        <p:spPr>
          <a:xfrm>
            <a:off x="5243646" y="1963356"/>
            <a:ext cx="229251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Serttirler.</a:t>
            </a:r>
          </a:p>
        </p:txBody>
      </p:sp>
      <p:grpSp>
        <p:nvGrpSpPr>
          <p:cNvPr id="36" name="Diğer Soru">
            <a:extLst>
              <a:ext uri="{FF2B5EF4-FFF2-40B4-BE49-F238E27FC236}">
                <a16:creationId xmlns:a16="http://schemas.microsoft.com/office/drawing/2014/main" id="{114FC770-38E5-4733-B81F-4B3FD62126F5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43" name="Dikdörtgen: Yuvarlatılmış Çapraz Köşeler 42">
              <a:extLst>
                <a:ext uri="{FF2B5EF4-FFF2-40B4-BE49-F238E27FC236}">
                  <a16:creationId xmlns:a16="http://schemas.microsoft.com/office/drawing/2014/main" id="{BE3336AF-E6F1-49CD-B77B-129BEC1ADE06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8567619E-A9C2-4EF4-922E-4F80790F717F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84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3.7037E-6 C -0.01029 -0.01899 -0.02409 -0.03704 -0.05118 -0.03704 C -0.0819 -0.03704 -0.09206 -0.01899 -0.10235 3.7037E-6 C -0.11602 0.02106 -0.12631 0.04189 -0.16055 0.04189 C -0.19115 0.04189 -0.20144 0.02106 -0.21524 3.7037E-6 C -0.22188 -0.01899 -0.23568 -0.03704 -0.26628 -0.03704 C -0.29336 -0.03704 -0.30716 -0.01899 -0.31745 3.7037E-6 C -0.32761 0.02106 -0.34141 0.04189 -0.37214 0.04189 C -0.40274 0.04189 -0.4267 3.7037E-6 -0.4267 0.00023 C -0.43698 -0.01899 -0.44727 -0.03704 -0.47787 -0.03704 C -0.5086 -0.03704 -0.51875 -0.01899 -0.52904 3.7037E-6 C -0.54271 0.02106 -0.553 0.04189 -0.58724 0.04189 C -0.61784 0.04189 -0.62813 0.02106 -0.63828 3.7037E-6 C -0.65209 -0.01899 -0.66237 -0.03704 -0.69297 -0.03704 C -0.72006 -0.03704 -0.73386 -0.01899 -0.74414 3.7037E-6 C -0.7543 0.02106 -0.7681 0.04189 -0.79883 0.04189 C -0.8293 0.04189 -0.83959 0.02106 -0.85339 3.703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10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BB74D0-B9FF-48AF-B42E-08F02A93169B}"/>
              </a:ext>
            </a:extLst>
          </p:cNvPr>
          <p:cNvSpPr/>
          <p:nvPr/>
        </p:nvSpPr>
        <p:spPr>
          <a:xfrm>
            <a:off x="732408" y="1340768"/>
            <a:ext cx="831591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Maddeler doğada katı, sıvı veya ………… hallerinde bulunurlar.</a:t>
            </a:r>
          </a:p>
        </p:txBody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79983" y="1612118"/>
            <a:ext cx="659864" cy="1362961"/>
            <a:chOff x="10908744" y="4077072"/>
            <a:chExt cx="659864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4"/>
              <a:chOff x="2923503" y="1474630"/>
              <a:chExt cx="2910629" cy="126213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0" y="1474632"/>
                <a:ext cx="604012" cy="1262128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08744" y="4155468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749289" y="3330870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1475549" y="3399180"/>
            <a:ext cx="7328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4079776" y="33357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4796671" y="3404075"/>
            <a:ext cx="7328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7500113" y="3313816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8252146" y="3382126"/>
            <a:ext cx="7328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409" y="4529603"/>
            <a:ext cx="1338389" cy="1778907"/>
          </a:xfrm>
          <a:prstGeom prst="rect">
            <a:avLst/>
          </a:prstGeom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5B34E6AF-89CB-45E5-918A-20E72A1E7338}"/>
              </a:ext>
            </a:extLst>
          </p:cNvPr>
          <p:cNvSpPr/>
          <p:nvPr/>
        </p:nvSpPr>
        <p:spPr>
          <a:xfrm>
            <a:off x="732408" y="1831934"/>
            <a:ext cx="70197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…………… maddelere şekil verilerek eşya yapılır.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778607" y="2859494"/>
            <a:ext cx="100593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Yukarıdaki cümlelerin doğru olması için sırasıyla hangi sözcükler gelmelidir ?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8A5BB865-0E8D-4387-9D52-072712712A61}"/>
              </a:ext>
            </a:extLst>
          </p:cNvPr>
          <p:cNvSpPr/>
          <p:nvPr/>
        </p:nvSpPr>
        <p:spPr>
          <a:xfrm>
            <a:off x="2259471" y="3389002"/>
            <a:ext cx="7328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CD7011E4-3A49-491E-AF55-58D95764E81C}"/>
              </a:ext>
            </a:extLst>
          </p:cNvPr>
          <p:cNvSpPr/>
          <p:nvPr/>
        </p:nvSpPr>
        <p:spPr>
          <a:xfrm>
            <a:off x="5605792" y="3404075"/>
            <a:ext cx="755335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3CE27F9A-65C6-4614-84C9-20BCD1CB8A3B}"/>
              </a:ext>
            </a:extLst>
          </p:cNvPr>
          <p:cNvSpPr/>
          <p:nvPr/>
        </p:nvSpPr>
        <p:spPr>
          <a:xfrm>
            <a:off x="9105564" y="3374943"/>
            <a:ext cx="755335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FDDD9002-45A1-4C86-8B09-40689FB7092E}"/>
              </a:ext>
            </a:extLst>
          </p:cNvPr>
          <p:cNvSpPr/>
          <p:nvPr/>
        </p:nvSpPr>
        <p:spPr>
          <a:xfrm>
            <a:off x="727467" y="2333214"/>
            <a:ext cx="70197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…………… maddeler bulunduğu ortama yayılır.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80F3BC28-0811-4C07-945D-EB145E5C94DB}"/>
              </a:ext>
            </a:extLst>
          </p:cNvPr>
          <p:cNvSpPr/>
          <p:nvPr/>
        </p:nvSpPr>
        <p:spPr>
          <a:xfrm>
            <a:off x="3052465" y="3389002"/>
            <a:ext cx="688009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62E4FB3C-8A24-48CF-AC5D-36F763C9C10E}"/>
              </a:ext>
            </a:extLst>
          </p:cNvPr>
          <p:cNvSpPr/>
          <p:nvPr/>
        </p:nvSpPr>
        <p:spPr>
          <a:xfrm>
            <a:off x="6437306" y="3393253"/>
            <a:ext cx="7328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</a:t>
            </a: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12E7673E-71D1-4ADD-B4CB-102E2BE55F93}"/>
              </a:ext>
            </a:extLst>
          </p:cNvPr>
          <p:cNvSpPr/>
          <p:nvPr/>
        </p:nvSpPr>
        <p:spPr>
          <a:xfrm>
            <a:off x="9981424" y="3363834"/>
            <a:ext cx="688009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</a:t>
            </a:r>
          </a:p>
        </p:txBody>
      </p:sp>
      <p:grpSp>
        <p:nvGrpSpPr>
          <p:cNvPr id="47" name="Diğer Soru">
            <a:extLst>
              <a:ext uri="{FF2B5EF4-FFF2-40B4-BE49-F238E27FC236}">
                <a16:creationId xmlns:a16="http://schemas.microsoft.com/office/drawing/2014/main" id="{4889A43E-1F41-4C88-9992-542EE2B29F08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48" name="Dikdörtgen: Yuvarlatılmış Çapraz Köşeler 47">
              <a:extLst>
                <a:ext uri="{FF2B5EF4-FFF2-40B4-BE49-F238E27FC236}">
                  <a16:creationId xmlns:a16="http://schemas.microsoft.com/office/drawing/2014/main" id="{20DB42CB-090D-41DB-B503-20578F64E9C1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D83EC6B2-A969-4A07-955B-746213760821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86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3.7037E-6 C -0.01029 -0.01899 -0.02409 -0.03704 -0.05118 -0.03704 C -0.0819 -0.03704 -0.09206 -0.01899 -0.10235 3.7037E-6 C -0.11602 0.02106 -0.12631 0.04189 -0.16055 0.04189 C -0.19115 0.04189 -0.20144 0.02106 -0.21524 3.7037E-6 C -0.22188 -0.01899 -0.23568 -0.03704 -0.26628 -0.03704 C -0.29336 -0.03704 -0.30716 -0.01899 -0.31745 3.7037E-6 C -0.32761 0.02106 -0.34141 0.04189 -0.37214 0.04189 C -0.40274 0.04189 -0.4267 3.7037E-6 -0.4267 0.00023 C -0.43698 -0.01899 -0.44727 -0.03704 -0.47787 -0.03704 C -0.5086 -0.03704 -0.51875 -0.01899 -0.52904 3.7037E-6 C -0.54271 0.02106 -0.553 0.04189 -0.58724 0.04189 C -0.61784 0.04189 -0.62813 0.02106 -0.63828 3.7037E-6 C -0.65209 -0.01899 -0.66237 -0.03704 -0.69297 -0.03704 C -0.72006 -0.03704 -0.73386 -0.01899 -0.74414 3.7037E-6 C -0.7543 0.02106 -0.7681 0.04189 -0.79883 0.04189 C -0.8293 0.04189 -0.83959 0.02106 -0.85339 3.703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2.70833E-6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2.70833E-6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3392" y="476672"/>
            <a:ext cx="7322051" cy="1521037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479376" y="491028"/>
            <a:ext cx="0" cy="1794713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Düz Bağlayıcı 5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8112224" y="455130"/>
            <a:ext cx="0" cy="1794713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7" name="Grup 66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896893" y="2285741"/>
            <a:ext cx="1155279" cy="701243"/>
            <a:chOff x="184085" y="432048"/>
            <a:chExt cx="2425079" cy="485015"/>
          </a:xfrm>
        </p:grpSpPr>
        <p:sp>
          <p:nvSpPr>
            <p:cNvPr id="68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Dikdörtgen: Yuvarlatılmış Çapraz Köşeler 4">
              <a:hlinkClick r:id="rId3" action="ppaction://hlinksldjump"/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: c</a:t>
              </a:r>
            </a:p>
          </p:txBody>
        </p:sp>
      </p:grpSp>
      <p:sp>
        <p:nvSpPr>
          <p:cNvPr id="6" name="Dikdörtgen 5"/>
          <p:cNvSpPr/>
          <p:nvPr/>
        </p:nvSpPr>
        <p:spPr>
          <a:xfrm>
            <a:off x="2767671" y="937538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Cevap Anahtarı</a:t>
            </a:r>
          </a:p>
        </p:txBody>
      </p:sp>
      <p:sp>
        <p:nvSpPr>
          <p:cNvPr id="74" name="Dikdörtgen 73"/>
          <p:cNvSpPr/>
          <p:nvPr/>
        </p:nvSpPr>
        <p:spPr>
          <a:xfrm>
            <a:off x="569368" y="5874389"/>
            <a:ext cx="7635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Cevaplara tıklayarak ilgili sorulara gidebilirsiniz.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0C49DF74-CD3D-4ECD-A0CB-0E3B0E519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04" y="2639516"/>
            <a:ext cx="2633873" cy="3210735"/>
          </a:xfrm>
          <a:prstGeom prst="rect">
            <a:avLst/>
          </a:prstGeom>
        </p:spPr>
      </p:pic>
      <p:grpSp>
        <p:nvGrpSpPr>
          <p:cNvPr id="16" name="Grup 15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9753876" y="5805264"/>
            <a:ext cx="1512168" cy="701243"/>
            <a:chOff x="184085" y="432048"/>
            <a:chExt cx="2425079" cy="485015"/>
          </a:xfrm>
        </p:grpSpPr>
        <p:sp>
          <p:nvSpPr>
            <p:cNvPr id="17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grpSp>
        <p:nvGrpSpPr>
          <p:cNvPr id="20" name="Grup 19">
            <a:extLst>
              <a:ext uri="{FF2B5EF4-FFF2-40B4-BE49-F238E27FC236}">
                <a16:creationId xmlns:a16="http://schemas.microsoft.com/office/drawing/2014/main" id="{1B48D145-AC2C-440C-BA07-86FF05897C0A}"/>
              </a:ext>
            </a:extLst>
          </p:cNvPr>
          <p:cNvGrpSpPr/>
          <p:nvPr/>
        </p:nvGrpSpPr>
        <p:grpSpPr>
          <a:xfrm>
            <a:off x="2267672" y="2285740"/>
            <a:ext cx="1155279" cy="701243"/>
            <a:chOff x="184085" y="432048"/>
            <a:chExt cx="2425079" cy="485015"/>
          </a:xfrm>
        </p:grpSpPr>
        <p:sp>
          <p:nvSpPr>
            <p:cNvPr id="21" name="Dikdörtgen: Yuvarlatılmış Çapraz Köşeler 3">
              <a:extLst>
                <a:ext uri="{FF2B5EF4-FFF2-40B4-BE49-F238E27FC236}">
                  <a16:creationId xmlns:a16="http://schemas.microsoft.com/office/drawing/2014/main" id="{8F264EA3-8025-470A-BB46-32F7D49FA408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Dikdörtgen: Yuvarlatılmış Çapraz Köşeler 4">
              <a:hlinkClick r:id="rId5" action="ppaction://hlinksldjump"/>
              <a:extLst>
                <a:ext uri="{FF2B5EF4-FFF2-40B4-BE49-F238E27FC236}">
                  <a16:creationId xmlns:a16="http://schemas.microsoft.com/office/drawing/2014/main" id="{35AC46A1-0951-4161-B59D-179DDBB4D0E5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: a</a:t>
              </a:r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4DC11400-F05D-4A7D-8706-B9B6D7FCDC73}"/>
              </a:ext>
            </a:extLst>
          </p:cNvPr>
          <p:cNvGrpSpPr/>
          <p:nvPr/>
        </p:nvGrpSpPr>
        <p:grpSpPr>
          <a:xfrm>
            <a:off x="3638451" y="2285740"/>
            <a:ext cx="1155279" cy="701243"/>
            <a:chOff x="184085" y="432048"/>
            <a:chExt cx="2425079" cy="485015"/>
          </a:xfrm>
        </p:grpSpPr>
        <p:sp>
          <p:nvSpPr>
            <p:cNvPr id="25" name="Dikdörtgen: Yuvarlatılmış Çapraz Köşeler 3">
              <a:extLst>
                <a:ext uri="{FF2B5EF4-FFF2-40B4-BE49-F238E27FC236}">
                  <a16:creationId xmlns:a16="http://schemas.microsoft.com/office/drawing/2014/main" id="{E9E8C517-4885-48A4-8661-169EF73A2D55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Dikdörtgen: Yuvarlatılmış Çapraz Köşeler 4">
              <a:hlinkClick r:id="rId6" action="ppaction://hlinksldjump"/>
              <a:extLst>
                <a:ext uri="{FF2B5EF4-FFF2-40B4-BE49-F238E27FC236}">
                  <a16:creationId xmlns:a16="http://schemas.microsoft.com/office/drawing/2014/main" id="{000ADCF5-7B70-4D68-BFBE-2BA705F50132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: a</a:t>
              </a:r>
            </a:p>
          </p:txBody>
        </p:sp>
      </p:grpSp>
      <p:grpSp>
        <p:nvGrpSpPr>
          <p:cNvPr id="27" name="Grup 26">
            <a:extLst>
              <a:ext uri="{FF2B5EF4-FFF2-40B4-BE49-F238E27FC236}">
                <a16:creationId xmlns:a16="http://schemas.microsoft.com/office/drawing/2014/main" id="{93945FB9-534A-4F5F-9D2D-8C47520A711A}"/>
              </a:ext>
            </a:extLst>
          </p:cNvPr>
          <p:cNvGrpSpPr/>
          <p:nvPr/>
        </p:nvGrpSpPr>
        <p:grpSpPr>
          <a:xfrm>
            <a:off x="5009230" y="2253199"/>
            <a:ext cx="1155279" cy="701243"/>
            <a:chOff x="184085" y="432048"/>
            <a:chExt cx="2425079" cy="485015"/>
          </a:xfrm>
        </p:grpSpPr>
        <p:sp>
          <p:nvSpPr>
            <p:cNvPr id="28" name="Dikdörtgen: Yuvarlatılmış Çapraz Köşeler 3">
              <a:extLst>
                <a:ext uri="{FF2B5EF4-FFF2-40B4-BE49-F238E27FC236}">
                  <a16:creationId xmlns:a16="http://schemas.microsoft.com/office/drawing/2014/main" id="{DD92CEB3-D3C0-4522-98F5-89AF36C83C55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Dikdörtgen: Yuvarlatılmış Çapraz Köşeler 4">
              <a:hlinkClick r:id="rId7" action="ppaction://hlinksldjump"/>
              <a:extLst>
                <a:ext uri="{FF2B5EF4-FFF2-40B4-BE49-F238E27FC236}">
                  <a16:creationId xmlns:a16="http://schemas.microsoft.com/office/drawing/2014/main" id="{4415024B-F0AE-431B-AA66-5E9C0AB6A14D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: b</a:t>
              </a: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id="{D74EFAE6-2929-4950-B9D4-2271E32E015D}"/>
              </a:ext>
            </a:extLst>
          </p:cNvPr>
          <p:cNvGrpSpPr/>
          <p:nvPr/>
        </p:nvGrpSpPr>
        <p:grpSpPr>
          <a:xfrm>
            <a:off x="6380881" y="2249843"/>
            <a:ext cx="1155279" cy="701243"/>
            <a:chOff x="184085" y="432048"/>
            <a:chExt cx="2425079" cy="485015"/>
          </a:xfrm>
        </p:grpSpPr>
        <p:sp>
          <p:nvSpPr>
            <p:cNvPr id="31" name="Dikdörtgen: Yuvarlatılmış Çapraz Köşeler 3">
              <a:extLst>
                <a:ext uri="{FF2B5EF4-FFF2-40B4-BE49-F238E27FC236}">
                  <a16:creationId xmlns:a16="http://schemas.microsoft.com/office/drawing/2014/main" id="{4B8A9E6B-E943-463C-ABFC-644D24B9354A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Dikdörtgen: Yuvarlatılmış Çapraz Köşeler 4">
              <a:hlinkClick r:id="rId8" action="ppaction://hlinksldjump"/>
              <a:extLst>
                <a:ext uri="{FF2B5EF4-FFF2-40B4-BE49-F238E27FC236}">
                  <a16:creationId xmlns:a16="http://schemas.microsoft.com/office/drawing/2014/main" id="{9443A82D-922C-4A8E-8571-5913F0014C67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: c</a:t>
              </a: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AA90709A-B9E9-44FA-B6E8-C1995B5E30F9}"/>
              </a:ext>
            </a:extLst>
          </p:cNvPr>
          <p:cNvGrpSpPr/>
          <p:nvPr/>
        </p:nvGrpSpPr>
        <p:grpSpPr>
          <a:xfrm>
            <a:off x="908172" y="3279594"/>
            <a:ext cx="1155279" cy="701243"/>
            <a:chOff x="184085" y="432048"/>
            <a:chExt cx="2425079" cy="485015"/>
          </a:xfrm>
        </p:grpSpPr>
        <p:sp>
          <p:nvSpPr>
            <p:cNvPr id="34" name="Dikdörtgen: Yuvarlatılmış Çapraz Köşeler 3">
              <a:extLst>
                <a:ext uri="{FF2B5EF4-FFF2-40B4-BE49-F238E27FC236}">
                  <a16:creationId xmlns:a16="http://schemas.microsoft.com/office/drawing/2014/main" id="{3111D929-CC6B-4E8A-89D6-E9C65A62DBCD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Dikdörtgen: Yuvarlatılmış Çapraz Köşeler 4">
              <a:hlinkClick r:id="rId9" action="ppaction://hlinksldjump"/>
              <a:extLst>
                <a:ext uri="{FF2B5EF4-FFF2-40B4-BE49-F238E27FC236}">
                  <a16:creationId xmlns:a16="http://schemas.microsoft.com/office/drawing/2014/main" id="{8814D969-18E0-4E2E-BB3B-F48E48EF00C4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: b</a:t>
              </a:r>
            </a:p>
          </p:txBody>
        </p:sp>
      </p:grpSp>
      <p:grpSp>
        <p:nvGrpSpPr>
          <p:cNvPr id="36" name="Grup 35">
            <a:extLst>
              <a:ext uri="{FF2B5EF4-FFF2-40B4-BE49-F238E27FC236}">
                <a16:creationId xmlns:a16="http://schemas.microsoft.com/office/drawing/2014/main" id="{0EB61F88-7D01-4B87-AEE6-B12C7645C18C}"/>
              </a:ext>
            </a:extLst>
          </p:cNvPr>
          <p:cNvGrpSpPr/>
          <p:nvPr/>
        </p:nvGrpSpPr>
        <p:grpSpPr>
          <a:xfrm>
            <a:off x="2278951" y="3279593"/>
            <a:ext cx="1155279" cy="701243"/>
            <a:chOff x="184085" y="432048"/>
            <a:chExt cx="2425079" cy="485015"/>
          </a:xfrm>
        </p:grpSpPr>
        <p:sp>
          <p:nvSpPr>
            <p:cNvPr id="37" name="Dikdörtgen: Yuvarlatılmış Çapraz Köşeler 3">
              <a:extLst>
                <a:ext uri="{FF2B5EF4-FFF2-40B4-BE49-F238E27FC236}">
                  <a16:creationId xmlns:a16="http://schemas.microsoft.com/office/drawing/2014/main" id="{4DAA37EF-6E69-4F40-AA12-0B9DBF8261BF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Dikdörtgen: Yuvarlatılmış Çapraz Köşeler 4">
              <a:hlinkClick r:id="rId10" action="ppaction://hlinksldjump"/>
              <a:extLst>
                <a:ext uri="{FF2B5EF4-FFF2-40B4-BE49-F238E27FC236}">
                  <a16:creationId xmlns:a16="http://schemas.microsoft.com/office/drawing/2014/main" id="{D1E53FB2-F14C-4731-ACE6-E6AE401E0FA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: c</a:t>
              </a:r>
            </a:p>
          </p:txBody>
        </p:sp>
      </p:grpSp>
      <p:grpSp>
        <p:nvGrpSpPr>
          <p:cNvPr id="39" name="Grup 38">
            <a:extLst>
              <a:ext uri="{FF2B5EF4-FFF2-40B4-BE49-F238E27FC236}">
                <a16:creationId xmlns:a16="http://schemas.microsoft.com/office/drawing/2014/main" id="{5339A84C-592D-4A32-A75E-1DE866620BAC}"/>
              </a:ext>
            </a:extLst>
          </p:cNvPr>
          <p:cNvGrpSpPr/>
          <p:nvPr/>
        </p:nvGrpSpPr>
        <p:grpSpPr>
          <a:xfrm>
            <a:off x="3649730" y="3279593"/>
            <a:ext cx="1155279" cy="701243"/>
            <a:chOff x="184085" y="432048"/>
            <a:chExt cx="2425079" cy="485015"/>
          </a:xfrm>
        </p:grpSpPr>
        <p:sp>
          <p:nvSpPr>
            <p:cNvPr id="40" name="Dikdörtgen: Yuvarlatılmış Çapraz Köşeler 3">
              <a:extLst>
                <a:ext uri="{FF2B5EF4-FFF2-40B4-BE49-F238E27FC236}">
                  <a16:creationId xmlns:a16="http://schemas.microsoft.com/office/drawing/2014/main" id="{546146C0-CB00-4FE7-969D-3072C56878C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Dikdörtgen: Yuvarlatılmış Çapraz Köşeler 4">
              <a:hlinkClick r:id="rId11" action="ppaction://hlinksldjump"/>
              <a:extLst>
                <a:ext uri="{FF2B5EF4-FFF2-40B4-BE49-F238E27FC236}">
                  <a16:creationId xmlns:a16="http://schemas.microsoft.com/office/drawing/2014/main" id="{C8816B5D-AF7C-4337-9B77-98E56B3D52EA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: a</a:t>
              </a:r>
            </a:p>
          </p:txBody>
        </p:sp>
      </p:grpSp>
      <p:grpSp>
        <p:nvGrpSpPr>
          <p:cNvPr id="42" name="Grup 41">
            <a:extLst>
              <a:ext uri="{FF2B5EF4-FFF2-40B4-BE49-F238E27FC236}">
                <a16:creationId xmlns:a16="http://schemas.microsoft.com/office/drawing/2014/main" id="{001FEF1B-D1C7-4FBC-88F8-7544CCE97A22}"/>
              </a:ext>
            </a:extLst>
          </p:cNvPr>
          <p:cNvGrpSpPr/>
          <p:nvPr/>
        </p:nvGrpSpPr>
        <p:grpSpPr>
          <a:xfrm>
            <a:off x="5020509" y="3247052"/>
            <a:ext cx="1155279" cy="701243"/>
            <a:chOff x="184085" y="432048"/>
            <a:chExt cx="2425079" cy="485015"/>
          </a:xfrm>
        </p:grpSpPr>
        <p:sp>
          <p:nvSpPr>
            <p:cNvPr id="43" name="Dikdörtgen: Yuvarlatılmış Çapraz Köşeler 3">
              <a:extLst>
                <a:ext uri="{FF2B5EF4-FFF2-40B4-BE49-F238E27FC236}">
                  <a16:creationId xmlns:a16="http://schemas.microsoft.com/office/drawing/2014/main" id="{6CF3C475-039A-4063-86A0-3B4DFCDEE533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Dikdörtgen: Yuvarlatılmış Çapraz Köşeler 4">
              <a:hlinkClick r:id="rId12" action="ppaction://hlinksldjump"/>
              <a:extLst>
                <a:ext uri="{FF2B5EF4-FFF2-40B4-BE49-F238E27FC236}">
                  <a16:creationId xmlns:a16="http://schemas.microsoft.com/office/drawing/2014/main" id="{46690D90-3341-4E4F-AEE1-3BDDB95BC054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: a</a:t>
              </a:r>
            </a:p>
          </p:txBody>
        </p:sp>
      </p:grpSp>
      <p:grpSp>
        <p:nvGrpSpPr>
          <p:cNvPr id="45" name="Grup 44">
            <a:extLst>
              <a:ext uri="{FF2B5EF4-FFF2-40B4-BE49-F238E27FC236}">
                <a16:creationId xmlns:a16="http://schemas.microsoft.com/office/drawing/2014/main" id="{F29C482A-4D3D-4F73-9690-CE04C6C17598}"/>
              </a:ext>
            </a:extLst>
          </p:cNvPr>
          <p:cNvGrpSpPr/>
          <p:nvPr/>
        </p:nvGrpSpPr>
        <p:grpSpPr>
          <a:xfrm>
            <a:off x="6392160" y="3243696"/>
            <a:ext cx="1155279" cy="701243"/>
            <a:chOff x="184085" y="432048"/>
            <a:chExt cx="2425079" cy="485015"/>
          </a:xfrm>
        </p:grpSpPr>
        <p:sp>
          <p:nvSpPr>
            <p:cNvPr id="46" name="Dikdörtgen: Yuvarlatılmış Çapraz Köşeler 3">
              <a:extLst>
                <a:ext uri="{FF2B5EF4-FFF2-40B4-BE49-F238E27FC236}">
                  <a16:creationId xmlns:a16="http://schemas.microsoft.com/office/drawing/2014/main" id="{BFA8CB42-CE69-45BB-B87F-E02F8DB96E43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Dikdörtgen: Yuvarlatılmış Çapraz Köşeler 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F5F49F7-60BC-4321-B406-8A8917BC0147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: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30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767408" y="2051979"/>
            <a:ext cx="7322051" cy="1521037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3392" y="2066335"/>
            <a:ext cx="0" cy="1794713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Düz Bağlayıcı 5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8256240" y="2030437"/>
            <a:ext cx="0" cy="1794713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7" name="Grup 66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836263" y="3861048"/>
            <a:ext cx="6555881" cy="701243"/>
            <a:chOff x="184085" y="432048"/>
            <a:chExt cx="2425079" cy="485015"/>
          </a:xfrm>
        </p:grpSpPr>
        <p:sp>
          <p:nvSpPr>
            <p:cNvPr id="68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>
            <a:off x="964036" y="2512845"/>
            <a:ext cx="6835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Çözümlü Toplama İşlemi Problemleri</a:t>
            </a:r>
          </a:p>
        </p:txBody>
      </p:sp>
      <p:sp>
        <p:nvSpPr>
          <p:cNvPr id="70" name="Dikdörtgen 69"/>
          <p:cNvSpPr/>
          <p:nvPr/>
        </p:nvSpPr>
        <p:spPr>
          <a:xfrm>
            <a:off x="856681" y="3950059"/>
            <a:ext cx="6332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Hazırlayan : Muhammet BOZKURT</a:t>
            </a:r>
          </a:p>
        </p:txBody>
      </p:sp>
      <p:grpSp>
        <p:nvGrpSpPr>
          <p:cNvPr id="71" name="Grup 70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856681" y="4850323"/>
            <a:ext cx="3223095" cy="701243"/>
            <a:chOff x="184085" y="432048"/>
            <a:chExt cx="2425079" cy="485015"/>
          </a:xfrm>
        </p:grpSpPr>
        <p:sp>
          <p:nvSpPr>
            <p:cNvPr id="72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" name="Dikdörtgen 73"/>
          <p:cNvSpPr/>
          <p:nvPr/>
        </p:nvSpPr>
        <p:spPr>
          <a:xfrm>
            <a:off x="856681" y="4970111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www.mebders.com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0C49DF74-CD3D-4ECD-A0CB-0E3B0E519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04" y="2639516"/>
            <a:ext cx="2633873" cy="3210735"/>
          </a:xfrm>
          <a:prstGeom prst="rect">
            <a:avLst/>
          </a:prstGeom>
        </p:spPr>
      </p:pic>
      <p:grpSp>
        <p:nvGrpSpPr>
          <p:cNvPr id="16" name="Grup 15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9753876" y="5805264"/>
            <a:ext cx="1512168" cy="701243"/>
            <a:chOff x="184085" y="432048"/>
            <a:chExt cx="2425079" cy="485015"/>
          </a:xfrm>
        </p:grpSpPr>
        <p:sp>
          <p:nvSpPr>
            <p:cNvPr id="17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Dikdörtgen: Yuvarlatılmış Çapraz Köşeler 4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Kapat</a:t>
              </a:r>
            </a:p>
          </p:txBody>
        </p:sp>
      </p:grpSp>
      <p:grpSp>
        <p:nvGrpSpPr>
          <p:cNvPr id="20" name="Grup 19">
            <a:extLst>
              <a:ext uri="{FF2B5EF4-FFF2-40B4-BE49-F238E27FC236}">
                <a16:creationId xmlns:a16="http://schemas.microsoft.com/office/drawing/2014/main" id="{42F126C7-6441-42FF-9F28-0D20C5DC13F7}"/>
              </a:ext>
            </a:extLst>
          </p:cNvPr>
          <p:cNvGrpSpPr/>
          <p:nvPr/>
        </p:nvGrpSpPr>
        <p:grpSpPr>
          <a:xfrm>
            <a:off x="841186" y="5839495"/>
            <a:ext cx="3223095" cy="701243"/>
            <a:chOff x="184085" y="432048"/>
            <a:chExt cx="2425079" cy="485015"/>
          </a:xfrm>
        </p:grpSpPr>
        <p:sp>
          <p:nvSpPr>
            <p:cNvPr id="21" name="Dikdörtgen: Yuvarlatılmış Çapraz Köşeler 3">
              <a:extLst>
                <a:ext uri="{FF2B5EF4-FFF2-40B4-BE49-F238E27FC236}">
                  <a16:creationId xmlns:a16="http://schemas.microsoft.com/office/drawing/2014/main" id="{D64B4DA7-C1F2-4054-AD3F-407161625A73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Dikdörtgen: Yuvarlatılmış Çapraz Köşeler 4">
              <a:extLst>
                <a:ext uri="{FF2B5EF4-FFF2-40B4-BE49-F238E27FC236}">
                  <a16:creationId xmlns:a16="http://schemas.microsoft.com/office/drawing/2014/main" id="{62387427-C3BA-46C6-89CF-9AB68FB97D65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www.egitimhane.com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56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1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BB74D0-B9FF-48AF-B42E-08F02A93169B}"/>
              </a:ext>
            </a:extLst>
          </p:cNvPr>
          <p:cNvSpPr/>
          <p:nvPr/>
        </p:nvSpPr>
        <p:spPr>
          <a:xfrm>
            <a:off x="732409" y="1484784"/>
            <a:ext cx="81658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Aşağıdakilerden hangisi maddenin sıvı haline örnektir ?</a:t>
            </a:r>
          </a:p>
        </p:txBody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403" y="1715616"/>
            <a:ext cx="659234" cy="1362961"/>
            <a:chOff x="10909374" y="4077072"/>
            <a:chExt cx="659234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4"/>
              <a:chOff x="2923503" y="1474630"/>
              <a:chExt cx="2910629" cy="126213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0" y="1474632"/>
                <a:ext cx="604012" cy="1262128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44811" y="4155468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749652" y="28129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2475912" y="2881275"/>
            <a:ext cx="1003801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tahta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4261761" y="28129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4978656" y="2881275"/>
            <a:ext cx="933589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6762456" y="28129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7514489" y="2881275"/>
            <a:ext cx="1544334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limonata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04" y="4468916"/>
            <a:ext cx="1345400" cy="1900282"/>
          </a:xfrm>
          <a:prstGeom prst="rect">
            <a:avLst/>
          </a:prstGeom>
        </p:spPr>
      </p:pic>
      <p:grpSp>
        <p:nvGrpSpPr>
          <p:cNvPr id="55" name="Diğer Soru">
            <a:extLst>
              <a:ext uri="{FF2B5EF4-FFF2-40B4-BE49-F238E27FC236}">
                <a16:creationId xmlns:a16="http://schemas.microsoft.com/office/drawing/2014/main" id="{EDBFAADB-1750-42B0-90B6-F423815FE537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56" name="Dikdörtgen: Yuvarlatılmış Çapraz Köşeler 55">
              <a:extLst>
                <a:ext uri="{FF2B5EF4-FFF2-40B4-BE49-F238E27FC236}">
                  <a16:creationId xmlns:a16="http://schemas.microsoft.com/office/drawing/2014/main" id="{F23BED19-F74D-43F9-A01D-C17EC7B732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6E6DA9E4-B8E7-4128-8F12-A42816097D9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16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3.7037E-6 C -0.01029 -0.01899 -0.02409 -0.03704 -0.05118 -0.03704 C -0.0819 -0.03704 -0.09206 -0.01899 -0.10235 3.7037E-6 C -0.11602 0.02106 -0.12631 0.04189 -0.16055 0.04189 C -0.19115 0.04189 -0.20144 0.02106 -0.21524 3.7037E-6 C -0.22188 -0.01899 -0.23568 -0.03704 -0.26628 -0.03704 C -0.29336 -0.03704 -0.30716 -0.01899 -0.31745 3.7037E-6 C -0.32761 0.02106 -0.34141 0.04189 -0.37214 0.04189 C -0.40274 0.04189 -0.4267 3.7037E-6 -0.4267 0.00023 C -0.43698 -0.01899 -0.44727 -0.03704 -0.47787 -0.03704 C -0.5086 -0.03704 -0.51875 -0.01899 -0.52904 3.7037E-6 C -0.54271 0.02106 -0.553 0.04189 -0.58724 0.04189 C -0.61784 0.04189 -0.62813 0.02106 -0.63828 3.7037E-6 C -0.65209 -0.01899 -0.66237 -0.03704 -0.69297 -0.03704 C -0.72006 -0.03704 -0.73386 -0.01899 -0.74414 3.7037E-6 C -0.7543 0.02106 -0.7681 0.04189 -0.79883 0.04189 C -0.8293 0.04189 -0.83959 0.02106 -0.85339 3.703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2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BB74D0-B9FF-48AF-B42E-08F02A93169B}"/>
              </a:ext>
            </a:extLst>
          </p:cNvPr>
          <p:cNvSpPr/>
          <p:nvPr/>
        </p:nvSpPr>
        <p:spPr>
          <a:xfrm>
            <a:off x="732409" y="1484784"/>
            <a:ext cx="44274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Bulunduğu kabın şeklini almaz.</a:t>
            </a:r>
          </a:p>
        </p:txBody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403" y="1596798"/>
            <a:ext cx="659234" cy="1362961"/>
            <a:chOff x="10909374" y="4077072"/>
            <a:chExt cx="659234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4"/>
              <a:chOff x="2923503" y="1474630"/>
              <a:chExt cx="2910629" cy="126213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0" y="1474632"/>
                <a:ext cx="604012" cy="1262128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19965" y="4155468"/>
              <a:ext cx="5998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283820" y="3325427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2010080" y="3393737"/>
            <a:ext cx="1968937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 madde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4282277" y="33357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4999172" y="3404075"/>
            <a:ext cx="191751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 madde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7241366" y="3311546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7993399" y="3379856"/>
            <a:ext cx="1963999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 madde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04" y="4529603"/>
            <a:ext cx="1345400" cy="1778907"/>
          </a:xfrm>
          <a:prstGeom prst="rect">
            <a:avLst/>
          </a:prstGeom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5B34E6AF-89CB-45E5-918A-20E72A1E7338}"/>
              </a:ext>
            </a:extLst>
          </p:cNvPr>
          <p:cNvSpPr/>
          <p:nvPr/>
        </p:nvSpPr>
        <p:spPr>
          <a:xfrm>
            <a:off x="732408" y="1975950"/>
            <a:ext cx="51508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Elle tutulabilir ve belli bir şekli vardır.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1365213" y="2564904"/>
            <a:ext cx="77233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Yukarıdaki özellikler hangi maddelerin özelliklerindendir ?</a:t>
            </a:r>
          </a:p>
        </p:txBody>
      </p:sp>
      <p:grpSp>
        <p:nvGrpSpPr>
          <p:cNvPr id="34" name="Diğer Soru">
            <a:extLst>
              <a:ext uri="{FF2B5EF4-FFF2-40B4-BE49-F238E27FC236}">
                <a16:creationId xmlns:a16="http://schemas.microsoft.com/office/drawing/2014/main" id="{21F30114-4B5E-408F-B6B3-A7713CA20D55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35" name="Dikdörtgen: Yuvarlatılmış Çapraz Köşeler 34">
              <a:extLst>
                <a:ext uri="{FF2B5EF4-FFF2-40B4-BE49-F238E27FC236}">
                  <a16:creationId xmlns:a16="http://schemas.microsoft.com/office/drawing/2014/main" id="{84F54E3F-3580-47CE-832B-72069B52B8CA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13AC9AF5-3811-4E55-AEFB-095C642CEA07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20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3.7037E-6 C -0.01029 -0.01899 -0.02409 -0.03704 -0.05118 -0.03704 C -0.0819 -0.03704 -0.09206 -0.01899 -0.10235 3.7037E-6 C -0.11602 0.02106 -0.12631 0.04189 -0.16055 0.04189 C -0.19115 0.04189 -0.20144 0.02106 -0.21524 3.7037E-6 C -0.22188 -0.01899 -0.23568 -0.03704 -0.26628 -0.03704 C -0.29336 -0.03704 -0.30716 -0.01899 -0.31745 3.7037E-6 C -0.32761 0.02106 -0.34141 0.04189 -0.37214 0.04189 C -0.40274 0.04189 -0.4267 3.7037E-6 -0.4267 0.00023 C -0.43698 -0.01899 -0.44727 -0.03704 -0.47787 -0.03704 C -0.5086 -0.03704 -0.51875 -0.01899 -0.52904 3.7037E-6 C -0.54271 0.02106 -0.553 0.04189 -0.58724 0.04189 C -0.61784 0.04189 -0.62813 0.02106 -0.63828 3.7037E-6 C -0.65209 -0.01899 -0.66237 -0.03704 -0.69297 -0.03704 C -0.72006 -0.03704 -0.73386 -0.01899 -0.74414 3.7037E-6 C -0.7543 0.02106 -0.7681 0.04189 -0.79883 0.04189 C -0.8293 0.04189 -0.83959 0.02106 -0.85339 3.703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3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BB74D0-B9FF-48AF-B42E-08F02A93169B}"/>
              </a:ext>
            </a:extLst>
          </p:cNvPr>
          <p:cNvSpPr/>
          <p:nvPr/>
        </p:nvSpPr>
        <p:spPr>
          <a:xfrm>
            <a:off x="732409" y="1484784"/>
            <a:ext cx="35498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Süt ……….. bir maddedir.</a:t>
            </a:r>
          </a:p>
        </p:txBody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403" y="1596798"/>
            <a:ext cx="659234" cy="1362961"/>
            <a:chOff x="10909374" y="4077072"/>
            <a:chExt cx="659234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4"/>
              <a:chOff x="2923503" y="1474630"/>
              <a:chExt cx="2910629" cy="126213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0" y="1474632"/>
                <a:ext cx="604012" cy="1262128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19965" y="4155468"/>
              <a:ext cx="5998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283820" y="3325427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2010080" y="3393737"/>
            <a:ext cx="688009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4282277" y="33357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4999172" y="3404075"/>
            <a:ext cx="688009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7241366" y="3311546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7993399" y="3379856"/>
            <a:ext cx="755335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409" y="4529603"/>
            <a:ext cx="1338389" cy="1778907"/>
          </a:xfrm>
          <a:prstGeom prst="rect">
            <a:avLst/>
          </a:prstGeom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5B34E6AF-89CB-45E5-918A-20E72A1E7338}"/>
              </a:ext>
            </a:extLst>
          </p:cNvPr>
          <p:cNvSpPr/>
          <p:nvPr/>
        </p:nvSpPr>
        <p:spPr>
          <a:xfrm>
            <a:off x="732409" y="1975950"/>
            <a:ext cx="39234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Buhar ………… bir maddedir.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695476" y="2630510"/>
            <a:ext cx="100593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Yukarıdaki cümlelerin doğru olması için sırasıyla hangi sözcükler gelmelidir ?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8A5BB865-0E8D-4387-9D52-072712712A61}"/>
              </a:ext>
            </a:extLst>
          </p:cNvPr>
          <p:cNvSpPr/>
          <p:nvPr/>
        </p:nvSpPr>
        <p:spPr>
          <a:xfrm>
            <a:off x="2794002" y="3383559"/>
            <a:ext cx="7328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CD7011E4-3A49-491E-AF55-58D95764E81C}"/>
              </a:ext>
            </a:extLst>
          </p:cNvPr>
          <p:cNvSpPr/>
          <p:nvPr/>
        </p:nvSpPr>
        <p:spPr>
          <a:xfrm>
            <a:off x="5808293" y="3404075"/>
            <a:ext cx="755335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3CE27F9A-65C6-4614-84C9-20BCD1CB8A3B}"/>
              </a:ext>
            </a:extLst>
          </p:cNvPr>
          <p:cNvSpPr/>
          <p:nvPr/>
        </p:nvSpPr>
        <p:spPr>
          <a:xfrm>
            <a:off x="8846817" y="3372673"/>
            <a:ext cx="7328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</a:t>
            </a:r>
          </a:p>
        </p:txBody>
      </p:sp>
      <p:grpSp>
        <p:nvGrpSpPr>
          <p:cNvPr id="43" name="Diğer Soru">
            <a:extLst>
              <a:ext uri="{FF2B5EF4-FFF2-40B4-BE49-F238E27FC236}">
                <a16:creationId xmlns:a16="http://schemas.microsoft.com/office/drawing/2014/main" id="{C5AE1AFA-BCC6-4345-A33C-AC36D98040F2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44" name="Dikdörtgen: Yuvarlatılmış Çapraz Köşeler 43">
              <a:extLst>
                <a:ext uri="{FF2B5EF4-FFF2-40B4-BE49-F238E27FC236}">
                  <a16:creationId xmlns:a16="http://schemas.microsoft.com/office/drawing/2014/main" id="{F66F105F-EDAE-4680-9BFB-48232B5256B8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D02D5AF6-8309-4E30-BF0C-834E008C7CF2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86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3.7037E-6 C -0.01029 -0.01899 -0.02409 -0.03704 -0.05118 -0.03704 C -0.0819 -0.03704 -0.09206 -0.01899 -0.10235 3.7037E-6 C -0.11602 0.02106 -0.12631 0.04189 -0.16055 0.04189 C -0.19115 0.04189 -0.20144 0.02106 -0.21524 3.7037E-6 C -0.22188 -0.01899 -0.23568 -0.03704 -0.26628 -0.03704 C -0.29336 -0.03704 -0.30716 -0.01899 -0.31745 3.7037E-6 C -0.32761 0.02106 -0.34141 0.04189 -0.37214 0.04189 C -0.40274 0.04189 -0.4267 3.7037E-6 -0.4267 0.00023 C -0.43698 -0.01899 -0.44727 -0.03704 -0.47787 -0.03704 C -0.5086 -0.03704 -0.51875 -0.01899 -0.52904 3.7037E-6 C -0.54271 0.02106 -0.553 0.04189 -0.58724 0.04189 C -0.61784 0.04189 -0.62813 0.02106 -0.63828 3.7037E-6 C -0.65209 -0.01899 -0.66237 -0.03704 -0.69297 -0.03704 C -0.72006 -0.03704 -0.73386 -0.01899 -0.74414 3.7037E-6 C -0.7543 0.02106 -0.7681 0.04189 -0.79883 0.04189 C -0.8293 0.04189 -0.83959 0.02106 -0.85339 3.703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4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088" y="1566169"/>
            <a:ext cx="659864" cy="1362961"/>
            <a:chOff x="10908744" y="4077072"/>
            <a:chExt cx="659864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4"/>
              <a:chOff x="2923503" y="1474630"/>
              <a:chExt cx="2910629" cy="126213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0" y="1474632"/>
                <a:ext cx="604012" cy="1262128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08744" y="4155468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176970" y="2316951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1903230" y="2385261"/>
            <a:ext cx="5080814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 maddelerin belli bir şekli yoktur.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1176970" y="3175927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1893865" y="3244237"/>
            <a:ext cx="6663876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Bazı katı maddeler kuvvet uygulanarak ezilebilir.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1164993" y="3941409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1917026" y="4009719"/>
            <a:ext cx="6476645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 maddeler bulundukları kabın şeklini alırlar.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81" y="4890453"/>
            <a:ext cx="1235572" cy="1778907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725671" y="1495217"/>
            <a:ext cx="58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Aşağıdaki cümlelerden hangisi doğrudur ?</a:t>
            </a:r>
          </a:p>
        </p:txBody>
      </p:sp>
      <p:grpSp>
        <p:nvGrpSpPr>
          <p:cNvPr id="43" name="Diğer Soru">
            <a:extLst>
              <a:ext uri="{FF2B5EF4-FFF2-40B4-BE49-F238E27FC236}">
                <a16:creationId xmlns:a16="http://schemas.microsoft.com/office/drawing/2014/main" id="{E2A5E414-6DE4-41F9-9B37-6690169C3AF3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44" name="Dikdörtgen: Yuvarlatılmış Çapraz Köşeler 43">
              <a:extLst>
                <a:ext uri="{FF2B5EF4-FFF2-40B4-BE49-F238E27FC236}">
                  <a16:creationId xmlns:a16="http://schemas.microsoft.com/office/drawing/2014/main" id="{1F9A2E6E-1ED3-4245-84DA-1FFD53EA1C49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80D9FA4C-B7B7-46E9-8103-6696B1C8329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99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-4.07407E-6 C -0.01029 -0.01898 -0.02409 -0.03703 -0.05118 -0.03703 C -0.08191 -0.03703 -0.09206 -0.01898 -0.10235 -4.07407E-6 C -0.11602 0.02107 -0.12631 0.0419 -0.16055 0.0419 C -0.19115 0.0419 -0.20144 0.02107 -0.21524 -4.07407E-6 C -0.22188 -0.01898 -0.23568 -0.03703 -0.26628 -0.03703 C -0.29336 -0.03703 -0.30717 -0.01898 -0.31745 -4.07407E-6 C -0.32761 0.02107 -0.34154 0.0419 -0.37214 0.0419 C -0.40287 0.0419 -0.4267 -4.07407E-6 -0.4267 0.00024 C -0.43698 -0.01898 -0.44727 -0.03703 -0.47787 -0.03703 C -0.5086 -0.03703 -0.51875 -0.01898 -0.52904 -4.07407E-6 C -0.54271 0.02107 -0.553 0.0419 -0.58737 0.0419 C -0.61797 0.0419 -0.62813 0.02107 -0.63829 -4.07407E-6 C -0.65209 -0.01898 -0.66237 -0.03703 -0.69297 -0.03703 C -0.72006 -0.03703 -0.73399 -0.01898 -0.74441 -4.07407E-6 C -0.7543 0.02107 -0.7681 0.0419 -0.79896 0.0419 C -0.8293 0.0419 -0.83959 0.02107 -0.85339 -4.0740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5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BB74D0-B9FF-48AF-B42E-08F02A93169B}"/>
              </a:ext>
            </a:extLst>
          </p:cNvPr>
          <p:cNvSpPr/>
          <p:nvPr/>
        </p:nvSpPr>
        <p:spPr>
          <a:xfrm>
            <a:off x="732409" y="1484784"/>
            <a:ext cx="14031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peynir</a:t>
            </a:r>
          </a:p>
        </p:txBody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403" y="1596798"/>
            <a:ext cx="659233" cy="1362961"/>
            <a:chOff x="10909374" y="4077072"/>
            <a:chExt cx="659233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3"/>
              <a:chOff x="2923503" y="1474630"/>
              <a:chExt cx="2910630" cy="126212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1" y="1474630"/>
                <a:ext cx="604012" cy="1262127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44811" y="4155468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283820" y="3325427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2010080" y="3393737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4282277" y="33357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4999172" y="3404075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7241366" y="3311546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7993399" y="3379856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04" y="4529603"/>
            <a:ext cx="1345400" cy="1778907"/>
          </a:xfrm>
          <a:prstGeom prst="rect">
            <a:avLst/>
          </a:prstGeom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5B34E6AF-89CB-45E5-918A-20E72A1E7338}"/>
              </a:ext>
            </a:extLst>
          </p:cNvPr>
          <p:cNvSpPr/>
          <p:nvPr/>
        </p:nvSpPr>
        <p:spPr>
          <a:xfrm>
            <a:off x="2473166" y="1484784"/>
            <a:ext cx="17631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zeytinyağı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1365213" y="2564904"/>
            <a:ext cx="77233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Yukarıdaki maddelerin kaç tanesi sıvı maddedir ?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4DD5ED37-6280-44FC-A70E-3E0D40066586}"/>
              </a:ext>
            </a:extLst>
          </p:cNvPr>
          <p:cNvSpPr/>
          <p:nvPr/>
        </p:nvSpPr>
        <p:spPr>
          <a:xfrm>
            <a:off x="4573964" y="1485106"/>
            <a:ext cx="152203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hamur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3C15C63B-CD9A-4E8A-9B02-7081D6AC520F}"/>
              </a:ext>
            </a:extLst>
          </p:cNvPr>
          <p:cNvSpPr/>
          <p:nvPr/>
        </p:nvSpPr>
        <p:spPr>
          <a:xfrm>
            <a:off x="6433601" y="1484784"/>
            <a:ext cx="152203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sirke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80A04794-76BA-4A22-8338-FC29403AE5A2}"/>
              </a:ext>
            </a:extLst>
          </p:cNvPr>
          <p:cNvSpPr/>
          <p:nvPr/>
        </p:nvSpPr>
        <p:spPr>
          <a:xfrm>
            <a:off x="8278950" y="1484784"/>
            <a:ext cx="152203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kolonya</a:t>
            </a:r>
          </a:p>
        </p:txBody>
      </p:sp>
      <p:grpSp>
        <p:nvGrpSpPr>
          <p:cNvPr id="43" name="Diğer Soru">
            <a:extLst>
              <a:ext uri="{FF2B5EF4-FFF2-40B4-BE49-F238E27FC236}">
                <a16:creationId xmlns:a16="http://schemas.microsoft.com/office/drawing/2014/main" id="{63341771-6800-43E0-BAA0-F6D08C3ADC2E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44" name="Dikdörtgen: Yuvarlatılmış Çapraz Köşeler 43">
              <a:extLst>
                <a:ext uri="{FF2B5EF4-FFF2-40B4-BE49-F238E27FC236}">
                  <a16:creationId xmlns:a16="http://schemas.microsoft.com/office/drawing/2014/main" id="{DBDD4CEA-ADBF-448C-9F9B-9AD2930FF98D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4C7D8328-815D-4A76-A2FA-6DB7E42D85BB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93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3.7037E-6 C -0.01029 -0.01899 -0.02409 -0.03704 -0.05118 -0.03704 C -0.0819 -0.03704 -0.09206 -0.01899 -0.10235 3.7037E-6 C -0.11602 0.02106 -0.12631 0.04189 -0.16055 0.04189 C -0.19115 0.04189 -0.20144 0.02106 -0.21524 3.7037E-6 C -0.22188 -0.01899 -0.23568 -0.03704 -0.26628 -0.03704 C -0.29336 -0.03704 -0.30716 -0.01899 -0.31745 3.7037E-6 C -0.32761 0.02106 -0.34141 0.04189 -0.37214 0.04189 C -0.40274 0.04189 -0.4267 3.7037E-6 -0.4267 0.00023 C -0.43698 -0.01899 -0.44727 -0.03704 -0.47787 -0.03704 C -0.5086 -0.03704 -0.51875 -0.01899 -0.52904 3.7037E-6 C -0.54271 0.02106 -0.553 0.04189 -0.58724 0.04189 C -0.61784 0.04189 -0.62813 0.02106 -0.63828 3.7037E-6 C -0.65209 -0.01899 -0.66237 -0.03704 -0.69297 -0.03704 C -0.72006 -0.03704 -0.73386 -0.01899 -0.74414 3.7037E-6 C -0.7543 0.02106 -0.7681 0.04189 -0.79883 0.04189 C -0.8293 0.04189 -0.83959 0.02106 -0.85339 3.703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6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088" y="1596798"/>
            <a:ext cx="659863" cy="1362961"/>
            <a:chOff x="10908744" y="4077072"/>
            <a:chExt cx="659863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3"/>
              <a:chOff x="2923503" y="1474630"/>
              <a:chExt cx="2910630" cy="126212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1" y="1474630"/>
                <a:ext cx="604012" cy="1262127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08744" y="4155468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353990" y="3021762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2080250" y="3090072"/>
            <a:ext cx="3933321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Sıvıların belli bir şekli vardır.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1360539" y="373738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2077434" y="3805695"/>
            <a:ext cx="5584093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Sıvılar bulundukları kabın şeklini alırlar.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1360539" y="4452636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2112571" y="4520946"/>
            <a:ext cx="6215671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Sıvılar gazlara göre daha fazla yer kaplar.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9595" y="5129042"/>
            <a:ext cx="1307710" cy="1267993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3833491" y="1762308"/>
            <a:ext cx="66438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Yandaki görsellere bakarak nasıl bir çıkarımda bulunabiliriz ?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7F7E47D-83D0-4DC5-94FA-CE6FBB195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7" y="1861547"/>
            <a:ext cx="616697" cy="616697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B809342-64A7-49C0-9C17-072D81362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50" y="793353"/>
            <a:ext cx="1316850" cy="1767993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36544670-DE0C-4E33-BC47-46BDA43C2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7" y="1110031"/>
            <a:ext cx="3075806" cy="1447438"/>
          </a:xfrm>
          <a:prstGeom prst="rect">
            <a:avLst/>
          </a:prstGeom>
        </p:spPr>
      </p:pic>
      <p:sp>
        <p:nvSpPr>
          <p:cNvPr id="43" name="Dikdörtgen 42">
            <a:extLst>
              <a:ext uri="{FF2B5EF4-FFF2-40B4-BE49-F238E27FC236}">
                <a16:creationId xmlns:a16="http://schemas.microsoft.com/office/drawing/2014/main" id="{C7390955-2275-4082-BECD-6BA857B95123}"/>
              </a:ext>
            </a:extLst>
          </p:cNvPr>
          <p:cNvSpPr/>
          <p:nvPr/>
        </p:nvSpPr>
        <p:spPr>
          <a:xfrm>
            <a:off x="1196048" y="2434506"/>
            <a:ext cx="8842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02BF3B38-58C0-4B70-BB7C-965996F413D5}"/>
              </a:ext>
            </a:extLst>
          </p:cNvPr>
          <p:cNvSpPr/>
          <p:nvPr/>
        </p:nvSpPr>
        <p:spPr>
          <a:xfrm>
            <a:off x="2098923" y="2420853"/>
            <a:ext cx="8842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F5DA8978-FFFC-42E2-8613-63AF9299AE61}"/>
              </a:ext>
            </a:extLst>
          </p:cNvPr>
          <p:cNvSpPr/>
          <p:nvPr/>
        </p:nvSpPr>
        <p:spPr>
          <a:xfrm>
            <a:off x="3076138" y="2440936"/>
            <a:ext cx="8842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</a:t>
            </a:r>
          </a:p>
        </p:txBody>
      </p:sp>
      <p:grpSp>
        <p:nvGrpSpPr>
          <p:cNvPr id="46" name="Diğer Soru">
            <a:extLst>
              <a:ext uri="{FF2B5EF4-FFF2-40B4-BE49-F238E27FC236}">
                <a16:creationId xmlns:a16="http://schemas.microsoft.com/office/drawing/2014/main" id="{CCEA06A5-12B5-45D9-93F8-E46C8FF12E41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47" name="Dikdörtgen: Yuvarlatılmış Çapraz Köşeler 46">
              <a:extLst>
                <a:ext uri="{FF2B5EF4-FFF2-40B4-BE49-F238E27FC236}">
                  <a16:creationId xmlns:a16="http://schemas.microsoft.com/office/drawing/2014/main" id="{1E5B6F7C-0843-4D9E-9CCD-E7504B7E75C2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Dikdörtgen: Yuvarlatılmış Çapraz Köşeler 4">
              <a:hlinkClick r:id="rId7" action="ppaction://hlinksldjump"/>
              <a:extLst>
                <a:ext uri="{FF2B5EF4-FFF2-40B4-BE49-F238E27FC236}">
                  <a16:creationId xmlns:a16="http://schemas.microsoft.com/office/drawing/2014/main" id="{5A566EB4-90AB-4E3E-AF7A-FAC1F4C1AB51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8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2.22222E-6 C -0.01029 -0.01898 -0.02409 -0.03704 -0.05117 -0.03704 C -0.0819 -0.03704 -0.09206 -0.01898 -0.10234 2.22222E-6 C -0.11602 0.02106 -0.1263 0.0419 -0.16055 0.0419 C -0.19115 0.0419 -0.20143 0.02106 -0.21524 2.22222E-6 C -0.22188 -0.01898 -0.23568 -0.03704 -0.26628 -0.03704 C -0.29336 -0.03704 -0.30716 -0.01898 -0.31745 2.22222E-6 C -0.3276 0.02106 -0.34154 0.0419 -0.37214 0.0419 C -0.40287 0.0419 -0.42669 2.22222E-6 -0.42669 0.00023 C -0.43698 -0.01898 -0.44727 -0.03704 -0.47787 -0.03704 C -0.50859 -0.03704 -0.51875 -0.01898 -0.52904 2.22222E-6 C -0.54271 0.02106 -0.553 0.0419 -0.58737 0.0419 C -0.61797 0.0419 -0.62813 0.02106 -0.63828 2.22222E-6 C -0.65208 -0.01898 -0.66237 -0.03704 -0.69297 -0.03704 C -0.72005 -0.03704 -0.73399 -0.01898 -0.7444 2.22222E-6 C -0.7543 0.02106 -0.7681 0.0419 -0.79896 0.0419 C -0.8293 0.0419 -0.83958 0.02106 -0.85339 2.22222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7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99403" y="1596798"/>
            <a:ext cx="659233" cy="1362961"/>
            <a:chOff x="10909374" y="4077072"/>
            <a:chExt cx="659233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3"/>
              <a:chOff x="2923503" y="1474630"/>
              <a:chExt cx="2910630" cy="126212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1" y="1474630"/>
                <a:ext cx="604012" cy="1262127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44811" y="4155468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283820" y="3325427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2010080" y="3393737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4282277" y="3335765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4999172" y="3404075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7241366" y="3311546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7993399" y="3379856"/>
            <a:ext cx="38023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8739" y="4529603"/>
            <a:ext cx="1313062" cy="1778907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1365213" y="2564904"/>
            <a:ext cx="77233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Yukarıdaki maddelerin kaç tanesi katı madde değildir ?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78A00CC-E515-4479-8EDA-5C363F64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20" y="1437713"/>
            <a:ext cx="1160537" cy="84917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2F9FB0BA-7EF7-46CE-B563-4D3F5EAB1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4" y="1410599"/>
            <a:ext cx="1207129" cy="90339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0C5666EA-2928-4564-A493-FDD31AD6A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35" y="1410599"/>
            <a:ext cx="907860" cy="907860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99BC3A2C-98F0-4DA9-8B3A-5F423FB581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40412" y="1420745"/>
            <a:ext cx="1207126" cy="905345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D50037BE-C6F8-42D4-A6CE-CC2C24592D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57" y="1042852"/>
            <a:ext cx="1672050" cy="1445498"/>
          </a:xfrm>
          <a:prstGeom prst="rect">
            <a:avLst/>
          </a:prstGeom>
        </p:spPr>
      </p:pic>
      <p:grpSp>
        <p:nvGrpSpPr>
          <p:cNvPr id="46" name="Diğer Soru">
            <a:extLst>
              <a:ext uri="{FF2B5EF4-FFF2-40B4-BE49-F238E27FC236}">
                <a16:creationId xmlns:a16="http://schemas.microsoft.com/office/drawing/2014/main" id="{C82CDF64-D126-49A5-9569-8E8F77E541D7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47" name="Dikdörtgen: Yuvarlatılmış Çapraz Köşeler 46">
              <a:extLst>
                <a:ext uri="{FF2B5EF4-FFF2-40B4-BE49-F238E27FC236}">
                  <a16:creationId xmlns:a16="http://schemas.microsoft.com/office/drawing/2014/main" id="{D8C8EC3E-130B-4625-A1EB-0A9F78C0CE62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Dikdörtgen: Yuvarlatılmış Çapraz Köşeler 4">
              <a:hlinkClick r:id="rId9" action="ppaction://hlinksldjump"/>
              <a:extLst>
                <a:ext uri="{FF2B5EF4-FFF2-40B4-BE49-F238E27FC236}">
                  <a16:creationId xmlns:a16="http://schemas.microsoft.com/office/drawing/2014/main" id="{1E25AF10-E3AB-42C3-BCA4-F0AB764F569F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48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91667E-6 3.7037E-6 C -0.01029 -0.01899 -0.02409 -0.03704 -0.05117 -0.03704 C -0.0819 -0.03704 -0.09206 -0.01899 -0.10235 3.7037E-6 C -0.11602 0.02106 -0.1263 0.04189 -0.16055 0.04189 C -0.19115 0.04189 -0.20144 0.02106 -0.21524 3.7037E-6 C -0.22188 -0.01899 -0.23568 -0.03704 -0.26628 -0.03704 C -0.29336 -0.03704 -0.30716 -0.01899 -0.31745 3.7037E-6 C -0.32761 0.02106 -0.34154 0.04189 -0.37214 0.04189 C -0.40287 0.04189 -0.4267 3.7037E-6 -0.4267 0.00023 C -0.43698 -0.01899 -0.44727 -0.03704 -0.47787 -0.03704 C -0.5086 -0.03704 -0.51875 -0.01899 -0.52904 3.7037E-6 C -0.54271 0.02106 -0.553 0.04189 -0.58737 0.04189 C -0.61797 0.04189 -0.62813 0.02106 -0.63828 3.7037E-6 C -0.65209 -0.01899 -0.66237 -0.03704 -0.69297 -0.03704 C -0.72005 -0.03704 -0.73399 -0.01899 -0.74427 3.7037E-6 C -0.7543 0.02106 -0.7681 0.04189 -0.79883 0.04189 C -0.8293 0.04189 -0.83959 0.02106 -0.85339 3.7037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3937"/>
            </a:gs>
            <a:gs pos="50000">
              <a:srgbClr val="722A28"/>
            </a:gs>
            <a:gs pos="100000">
              <a:srgbClr val="280F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0E38C2A-DE1C-446E-A309-4D7867DCBA95}"/>
              </a:ext>
            </a:extLst>
          </p:cNvPr>
          <p:cNvGrpSpPr/>
          <p:nvPr/>
        </p:nvGrpSpPr>
        <p:grpSpPr>
          <a:xfrm>
            <a:off x="622688" y="764704"/>
            <a:ext cx="3312368" cy="485015"/>
            <a:chOff x="184085" y="432048"/>
            <a:chExt cx="2425079" cy="485015"/>
          </a:xfrm>
        </p:grpSpPr>
        <p:sp>
          <p:nvSpPr>
            <p:cNvPr id="4" name="Dikdörtgen: Yuvarlatılmış Çapraz Köşeler 3">
              <a:extLst>
                <a:ext uri="{FF2B5EF4-FFF2-40B4-BE49-F238E27FC236}">
                  <a16:creationId xmlns:a16="http://schemas.microsoft.com/office/drawing/2014/main" id="{0FD1EB71-CB96-46DC-AB9C-826D60E8BA47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Dikdörtgen: Yuvarlatılmış Çapraz Köşeler 4">
              <a:extLst>
                <a:ext uri="{FF2B5EF4-FFF2-40B4-BE49-F238E27FC236}">
                  <a16:creationId xmlns:a16="http://schemas.microsoft.com/office/drawing/2014/main" id="{995164D3-4A68-4E3C-8750-4E9942C54D80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Soru 8</a:t>
              </a:r>
            </a:p>
          </p:txBody>
        </p:sp>
      </p:grpSp>
      <p:sp>
        <p:nvSpPr>
          <p:cNvPr id="7" name="Düz Bağlayıcı 6">
            <a:extLst>
              <a:ext uri="{FF2B5EF4-FFF2-40B4-BE49-F238E27FC236}">
                <a16:creationId xmlns:a16="http://schemas.microsoft.com/office/drawing/2014/main" id="{09EE2740-ABBF-495F-857A-77568FE1AC19}"/>
              </a:ext>
            </a:extLst>
          </p:cNvPr>
          <p:cNvSpPr/>
          <p:nvPr/>
        </p:nvSpPr>
        <p:spPr>
          <a:xfrm flipH="1">
            <a:off x="622688" y="1249719"/>
            <a:ext cx="0" cy="4968552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Cevap Sütunu">
            <a:extLst>
              <a:ext uri="{FF2B5EF4-FFF2-40B4-BE49-F238E27FC236}">
                <a16:creationId xmlns:a16="http://schemas.microsoft.com/office/drawing/2014/main" id="{8B35D63C-848B-4265-BD3E-7CA3192FFD1F}"/>
              </a:ext>
            </a:extLst>
          </p:cNvPr>
          <p:cNvGrpSpPr/>
          <p:nvPr/>
        </p:nvGrpSpPr>
        <p:grpSpPr>
          <a:xfrm>
            <a:off x="11079983" y="1596798"/>
            <a:ext cx="659864" cy="1362961"/>
            <a:chOff x="10908744" y="4077072"/>
            <a:chExt cx="659864" cy="1362961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064E7A48-D453-47C4-B776-47C856776279}"/>
                </a:ext>
              </a:extLst>
            </p:cNvPr>
            <p:cNvGrpSpPr/>
            <p:nvPr/>
          </p:nvGrpSpPr>
          <p:grpSpPr>
            <a:xfrm rot="5400000">
              <a:off x="10557510" y="4428936"/>
              <a:ext cx="1362961" cy="659234"/>
              <a:chOff x="2923503" y="1474630"/>
              <a:chExt cx="2910629" cy="126213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Yuvarlatılmış Dikdörtgen 5">
                <a:extLst>
                  <a:ext uri="{FF2B5EF4-FFF2-40B4-BE49-F238E27FC236}">
                    <a16:creationId xmlns:a16="http://schemas.microsoft.com/office/drawing/2014/main" id="{BFD2810E-4476-4E5C-BCAB-85BCC820EAA2}"/>
                  </a:ext>
                </a:extLst>
              </p:cNvPr>
              <p:cNvSpPr/>
              <p:nvPr/>
            </p:nvSpPr>
            <p:spPr>
              <a:xfrm>
                <a:off x="2923503" y="1474630"/>
                <a:ext cx="2897746" cy="1262126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Yuvarlatılmış Dikdörtgen 6">
                <a:extLst>
                  <a:ext uri="{FF2B5EF4-FFF2-40B4-BE49-F238E27FC236}">
                    <a16:creationId xmlns:a16="http://schemas.microsoft.com/office/drawing/2014/main" id="{50B7EF03-759F-4059-90DE-0A7898D5D118}"/>
                  </a:ext>
                </a:extLst>
              </p:cNvPr>
              <p:cNvSpPr/>
              <p:nvPr/>
            </p:nvSpPr>
            <p:spPr>
              <a:xfrm>
                <a:off x="5230120" y="1474632"/>
                <a:ext cx="604012" cy="1262128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3398624-1C9E-4D31-A20C-B1C8AC2BB6CB}"/>
                </a:ext>
              </a:extLst>
            </p:cNvPr>
            <p:cNvSpPr/>
            <p:nvPr/>
          </p:nvSpPr>
          <p:spPr>
            <a:xfrm>
              <a:off x="10908744" y="4155468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5" name="Akış Çizelgesi: Depolanmış Veri 14">
            <a:extLst>
              <a:ext uri="{FF2B5EF4-FFF2-40B4-BE49-F238E27FC236}">
                <a16:creationId xmlns:a16="http://schemas.microsoft.com/office/drawing/2014/main" id="{728E6420-D353-4DCC-954B-BE9C5EF645F1}"/>
              </a:ext>
            </a:extLst>
          </p:cNvPr>
          <p:cNvSpPr/>
          <p:nvPr/>
        </p:nvSpPr>
        <p:spPr>
          <a:xfrm rot="5400000">
            <a:off x="10626267" y="1636114"/>
            <a:ext cx="1605507" cy="761511"/>
          </a:xfrm>
          <a:prstGeom prst="flowChartOnlineStorage">
            <a:avLst/>
          </a:prstGeom>
          <a:solidFill>
            <a:srgbClr val="43191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Cevap">
            <a:extLst>
              <a:ext uri="{FF2B5EF4-FFF2-40B4-BE49-F238E27FC236}">
                <a16:creationId xmlns:a16="http://schemas.microsoft.com/office/drawing/2014/main" id="{CE76CEAE-08A6-4F7B-9891-B213929D0061}"/>
              </a:ext>
            </a:extLst>
          </p:cNvPr>
          <p:cNvGrpSpPr/>
          <p:nvPr/>
        </p:nvGrpSpPr>
        <p:grpSpPr>
          <a:xfrm>
            <a:off x="10879566" y="705425"/>
            <a:ext cx="1060699" cy="485015"/>
            <a:chOff x="184085" y="432048"/>
            <a:chExt cx="2425079" cy="485015"/>
          </a:xfrm>
        </p:grpSpPr>
        <p:sp>
          <p:nvSpPr>
            <p:cNvPr id="10" name="Dikdörtgen: Yuvarlatılmış Çapraz Köşeler 9">
              <a:extLst>
                <a:ext uri="{FF2B5EF4-FFF2-40B4-BE49-F238E27FC236}">
                  <a16:creationId xmlns:a16="http://schemas.microsoft.com/office/drawing/2014/main" id="{9F8E8E6F-D010-460D-9DF7-0D4B2654C60B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Dikdörtgen: Yuvarlatılmış Çapraz Köşeler 4">
              <a:extLst>
                <a:ext uri="{FF2B5EF4-FFF2-40B4-BE49-F238E27FC236}">
                  <a16:creationId xmlns:a16="http://schemas.microsoft.com/office/drawing/2014/main" id="{4333BD68-3458-470C-BC8A-8F4D2382A94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Cevap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C25FC68-294E-4396-920D-95B976B4C3AF}"/>
              </a:ext>
            </a:extLst>
          </p:cNvPr>
          <p:cNvSpPr/>
          <p:nvPr/>
        </p:nvSpPr>
        <p:spPr>
          <a:xfrm>
            <a:off x="1176970" y="2316951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E476D65-404A-4182-B72F-CCE316974DCF}"/>
              </a:ext>
            </a:extLst>
          </p:cNvPr>
          <p:cNvSpPr/>
          <p:nvPr/>
        </p:nvSpPr>
        <p:spPr>
          <a:xfrm>
            <a:off x="1903230" y="2385261"/>
            <a:ext cx="523015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 maddelerinin belli bir şekli vardır.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4DCE87-DC35-4953-B14A-7E7B0E59AC1C}"/>
              </a:ext>
            </a:extLst>
          </p:cNvPr>
          <p:cNvSpPr/>
          <p:nvPr/>
        </p:nvSpPr>
        <p:spPr>
          <a:xfrm>
            <a:off x="1176970" y="3175927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F35821-F204-41BA-866D-C33C651062A0}"/>
              </a:ext>
            </a:extLst>
          </p:cNvPr>
          <p:cNvSpPr/>
          <p:nvPr/>
        </p:nvSpPr>
        <p:spPr>
          <a:xfrm>
            <a:off x="1893865" y="3244237"/>
            <a:ext cx="6419065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 maddeler bulundukları kabın şeklini alırlar.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6C63A3-4CE2-442B-A86C-BC5638068C62}"/>
              </a:ext>
            </a:extLst>
          </p:cNvPr>
          <p:cNvSpPr/>
          <p:nvPr/>
        </p:nvSpPr>
        <p:spPr>
          <a:xfrm>
            <a:off x="1164993" y="3941409"/>
            <a:ext cx="659840" cy="6598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E63BF4-7F10-4869-AF01-F5C783E4FBD9}"/>
              </a:ext>
            </a:extLst>
          </p:cNvPr>
          <p:cNvSpPr/>
          <p:nvPr/>
        </p:nvSpPr>
        <p:spPr>
          <a:xfrm>
            <a:off x="1917026" y="4009719"/>
            <a:ext cx="6260112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 maddeler bulundukları ortamda yayılırlar.</a:t>
            </a:r>
          </a:p>
        </p:txBody>
      </p:sp>
      <p:sp>
        <p:nvSpPr>
          <p:cNvPr id="33" name="Düz Bağlayıcı 32">
            <a:extLst>
              <a:ext uri="{FF2B5EF4-FFF2-40B4-BE49-F238E27FC236}">
                <a16:creationId xmlns:a16="http://schemas.microsoft.com/office/drawing/2014/main" id="{5246203E-088A-4670-8CD8-1B15BAAFBCB8}"/>
              </a:ext>
            </a:extLst>
          </p:cNvPr>
          <p:cNvSpPr/>
          <p:nvPr/>
        </p:nvSpPr>
        <p:spPr>
          <a:xfrm flipH="1">
            <a:off x="10685109" y="980940"/>
            <a:ext cx="0" cy="568842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Diğer Soru">
            <a:extLst>
              <a:ext uri="{FF2B5EF4-FFF2-40B4-BE49-F238E27FC236}">
                <a16:creationId xmlns:a16="http://schemas.microsoft.com/office/drawing/2014/main" id="{D2331BD4-BD89-44E5-8B91-7A45967F6910}"/>
              </a:ext>
            </a:extLst>
          </p:cNvPr>
          <p:cNvGrpSpPr/>
          <p:nvPr/>
        </p:nvGrpSpPr>
        <p:grpSpPr>
          <a:xfrm>
            <a:off x="10741685" y="4934042"/>
            <a:ext cx="1348252" cy="485015"/>
            <a:chOff x="184085" y="432048"/>
            <a:chExt cx="2425079" cy="485015"/>
          </a:xfrm>
        </p:grpSpPr>
        <p:sp>
          <p:nvSpPr>
            <p:cNvPr id="38" name="Dikdörtgen: Yuvarlatılmış Çapraz Köşeler 37">
              <a:extLst>
                <a:ext uri="{FF2B5EF4-FFF2-40B4-BE49-F238E27FC236}">
                  <a16:creationId xmlns:a16="http://schemas.microsoft.com/office/drawing/2014/main" id="{CB1FD48D-8CEE-4F8C-9540-C18698640A54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Dikdörtgen: Yuvarlatılmış Çapraz Köşeler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733A0E-CB20-412B-B1AB-4BA23EDB9A68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Soru</a:t>
              </a:r>
            </a:p>
          </p:txBody>
        </p:sp>
      </p:grpSp>
      <p:grpSp>
        <p:nvGrpSpPr>
          <p:cNvPr id="40" name="Çıkış">
            <a:extLst>
              <a:ext uri="{FF2B5EF4-FFF2-40B4-BE49-F238E27FC236}">
                <a16:creationId xmlns:a16="http://schemas.microsoft.com/office/drawing/2014/main" id="{F89BACF5-58CA-4341-98F5-159693C508CC}"/>
              </a:ext>
            </a:extLst>
          </p:cNvPr>
          <p:cNvGrpSpPr/>
          <p:nvPr/>
        </p:nvGrpSpPr>
        <p:grpSpPr>
          <a:xfrm>
            <a:off x="10741684" y="5559193"/>
            <a:ext cx="1348249" cy="485015"/>
            <a:chOff x="184085" y="432048"/>
            <a:chExt cx="2425079" cy="485015"/>
          </a:xfrm>
        </p:grpSpPr>
        <p:sp>
          <p:nvSpPr>
            <p:cNvPr id="41" name="Dikdörtgen: Yuvarlatılmış Çapraz Köşeler 40">
              <a:extLst>
                <a:ext uri="{FF2B5EF4-FFF2-40B4-BE49-F238E27FC236}">
                  <a16:creationId xmlns:a16="http://schemas.microsoft.com/office/drawing/2014/main" id="{049C51F2-B5DE-4157-823B-E441D729A240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Dikdörtgen: Yuvarlatılmış Çapraz Köşeler 4">
              <a:hlinkClick r:id="" action="ppaction://hlinkshowjump?jump=lastslide"/>
              <a:extLst>
                <a:ext uri="{FF2B5EF4-FFF2-40B4-BE49-F238E27FC236}">
                  <a16:creationId xmlns:a16="http://schemas.microsoft.com/office/drawing/2014/main" id="{44E6B737-33E6-4027-A30E-D82D895A53CC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Çıkış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34332" y="75456"/>
            <a:ext cx="6728124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Maddenin Halleri Konu Tarama Testi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D83083-C33B-4955-AB45-5D36D318A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2554" y="5135623"/>
            <a:ext cx="1430888" cy="1332153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:a16="http://schemas.microsoft.com/office/drawing/2014/main" id="{FF2091C6-8F76-4EDF-A44B-11D1B1C4EBA3}"/>
              </a:ext>
            </a:extLst>
          </p:cNvPr>
          <p:cNvSpPr/>
          <p:nvPr/>
        </p:nvSpPr>
        <p:spPr>
          <a:xfrm>
            <a:off x="725671" y="1495217"/>
            <a:ext cx="58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Aşağıdaki cümlelerden hangisi yanlıştır ?</a:t>
            </a:r>
          </a:p>
        </p:txBody>
      </p:sp>
      <p:grpSp>
        <p:nvGrpSpPr>
          <p:cNvPr id="31" name="Diğer Soru">
            <a:extLst>
              <a:ext uri="{FF2B5EF4-FFF2-40B4-BE49-F238E27FC236}">
                <a16:creationId xmlns:a16="http://schemas.microsoft.com/office/drawing/2014/main" id="{140EBA9A-268D-439E-A592-86AC3B34D7A3}"/>
              </a:ext>
            </a:extLst>
          </p:cNvPr>
          <p:cNvGrpSpPr/>
          <p:nvPr/>
        </p:nvGrpSpPr>
        <p:grpSpPr>
          <a:xfrm>
            <a:off x="10759851" y="4298963"/>
            <a:ext cx="1348252" cy="485015"/>
            <a:chOff x="184085" y="432048"/>
            <a:chExt cx="2425079" cy="485015"/>
          </a:xfrm>
        </p:grpSpPr>
        <p:sp>
          <p:nvSpPr>
            <p:cNvPr id="34" name="Dikdörtgen: Yuvarlatılmış Çapraz Köşeler 33">
              <a:extLst>
                <a:ext uri="{FF2B5EF4-FFF2-40B4-BE49-F238E27FC236}">
                  <a16:creationId xmlns:a16="http://schemas.microsoft.com/office/drawing/2014/main" id="{5F2EDEE6-7B00-4D1D-8924-365037D6EC2D}"/>
                </a:ext>
              </a:extLst>
            </p:cNvPr>
            <p:cNvSpPr/>
            <p:nvPr/>
          </p:nvSpPr>
          <p:spPr>
            <a:xfrm>
              <a:off x="184085" y="432048"/>
              <a:ext cx="2425079" cy="485015"/>
            </a:xfrm>
            <a:prstGeom prst="round2DiagRect">
              <a:avLst/>
            </a:prstGeom>
            <a:gradFill flip="none" rotWithShape="1">
              <a:gsLst>
                <a:gs pos="0">
                  <a:srgbClr val="4D1C1B"/>
                </a:gs>
                <a:gs pos="50000">
                  <a:srgbClr val="883230"/>
                </a:gs>
                <a:gs pos="100000">
                  <a:srgbClr val="4D1C1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Dikdörtgen: Yuvarlatılmış Çapraz Köşeler 4">
              <a:hlinkClick r:id="rId4" action="ppaction://hlinksldjump"/>
              <a:extLst>
                <a:ext uri="{FF2B5EF4-FFF2-40B4-BE49-F238E27FC236}">
                  <a16:creationId xmlns:a16="http://schemas.microsoft.com/office/drawing/2014/main" id="{A0B9C633-94D0-4A68-A221-F807D4CD6693}"/>
                </a:ext>
              </a:extLst>
            </p:cNvPr>
            <p:cNvSpPr txBox="1"/>
            <p:nvPr/>
          </p:nvSpPr>
          <p:spPr>
            <a:xfrm>
              <a:off x="207761" y="455724"/>
              <a:ext cx="2377727" cy="437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Tüm Cevaplar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19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-3.33333E-6 C -0.01029 -0.01898 -0.02409 -0.03703 -0.05117 -0.03703 C -0.0819 -0.03703 -0.09206 -0.01898 -0.10234 -3.33333E-6 C -0.11601 0.02107 -0.1263 0.0419 -0.16055 0.0419 C -0.19114 0.0419 -0.20143 0.02107 -0.21523 -3.33333E-6 C -0.22187 -0.01898 -0.23568 -0.03703 -0.26628 -0.03703 C -0.29336 -0.03703 -0.30716 -0.01898 -0.31745 -3.33333E-6 C -0.3276 0.02107 -0.34154 0.0419 -0.37213 0.0419 C -0.40286 0.0419 -0.42669 -3.33333E-6 -0.42669 0.00023 C -0.43698 -0.01898 -0.44726 -0.03703 -0.47786 -0.03703 C -0.50859 -0.03703 -0.51875 -0.01898 -0.52904 -3.33333E-6 C -0.54271 0.02107 -0.55299 0.0419 -0.58737 0.0419 C -0.61797 0.0419 -0.62812 0.02107 -0.63828 -3.33333E-6 C -0.65208 -0.01898 -0.66237 -0.03703 -0.69297 -0.03703 C -0.72005 -0.03703 -0.73398 -0.01898 -0.7444 -3.33333E-6 C -0.7543 0.02107 -0.7681 0.0419 -0.79896 0.0419 C -0.8293 0.0419 -0.83958 0.02107 -0.85338 -3.33333E-6 " pathEditMode="relative" rAng="0" ptsTypes="AAAAAAAAAAAAAAAAA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2.70833E-6 0.13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2.70833E-6 0.1361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640E6D-46F4-4B0A-9B94-6FB268B041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623</Words>
  <Application>Microsoft Office PowerPoint</Application>
  <PresentationFormat>Geniş ekran</PresentationFormat>
  <Paragraphs>1100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2017-12-11T21:41:44Z</dcterms:created>
  <dcterms:modified xsi:type="dcterms:W3CDTF">2017-12-17T20:46:02Z</dcterms:modified>
  <cp:contentStatus>Tamamlandı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TC020116369991</vt:lpwstr>
  </property>
  <property fmtid="{D5CDD505-2E9C-101B-9397-08002B2CF9AE}" pid="3" name="_MarkAsFinal">
    <vt:bool>true</vt:bool>
  </property>
</Properties>
</file>