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9" r:id="rId2"/>
    <p:sldId id="282" r:id="rId3"/>
    <p:sldId id="349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52" r:id="rId22"/>
    <p:sldId id="267" r:id="rId23"/>
  </p:sldIdLst>
  <p:sldSz cx="12192000" cy="6858000"/>
  <p:notesSz cx="6858000" cy="9144000"/>
  <p:custDataLst>
    <p:tags r:id="rId2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B300"/>
    <a:srgbClr val="946C5D"/>
    <a:srgbClr val="D84315"/>
    <a:srgbClr val="F57C00"/>
    <a:srgbClr val="EFEFEF"/>
    <a:srgbClr val="75757D"/>
    <a:srgbClr val="D1D1D1"/>
    <a:srgbClr val="6565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4" autoAdjust="0"/>
    <p:restoredTop sz="94660"/>
  </p:normalViewPr>
  <p:slideViewPr>
    <p:cSldViewPr snapToGrid="0">
      <p:cViewPr>
        <p:scale>
          <a:sx n="70" d="100"/>
          <a:sy n="70" d="100"/>
        </p:scale>
        <p:origin x="56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11/30/2017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9282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11/30/2017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478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11/30/2017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hyperlink" Target="http://www.mebders.com/" TargetMode="External"/><Relationship Id="rId4" Type="http://schemas.openxmlformats.org/officeDocument/2006/relationships/hyperlink" Target="mailto:info@mebder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220946" y="776563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220946" y="1223543"/>
            <a:ext cx="44021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FEN BİLİMLERİ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220946" y="2144772"/>
            <a:ext cx="6504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BÖLÜM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MADDEYİ NİTELEYEN    		  ÖZELLİKLER 2</a:t>
            </a:r>
          </a:p>
        </p:txBody>
      </p:sp>
      <p:sp>
        <p:nvSpPr>
          <p:cNvPr id="33" name="Yuvarlatılmış Dikdörtgen 32">
            <a:hlinkClick r:id="rId5" action="ppaction://hlinksldjump"/>
          </p:cNvPr>
          <p:cNvSpPr/>
          <p:nvPr/>
        </p:nvSpPr>
        <p:spPr>
          <a:xfrm>
            <a:off x="10232782" y="5484590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220946" y="1699195"/>
            <a:ext cx="52939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MADDEYİ TANIYALIM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220945" y="3412276"/>
            <a:ext cx="65040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3.1.1. Beş duyu organını kullanarak maddeyi niteleyen temel özellikleri açıklar.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220946" y="2951998"/>
            <a:ext cx="3397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8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5840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Pürüzlülük - Pürüzsüzlük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6" y="793531"/>
            <a:ext cx="11488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Varlıkların pürüzlü olup olmadığını dokunma ve görme duyumuzla algılayabiliriz.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4" y="1602368"/>
            <a:ext cx="5061165" cy="413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920"/>
            <a:ext cx="1555030" cy="1516154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5965079" y="1870749"/>
            <a:ext cx="5914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Yüzeyleri düz olan, dokunduğunuzda kayma hissi veren maddeler az pürüzlü maddelerdir. Ayna, cam, kâğıt gibi maddelerin yüzeyleri az pürüzlüdür.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6616835" y="625741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08B3A37-02BD-46F1-8FB7-24E3C39D29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96" y="1358866"/>
            <a:ext cx="1555030" cy="151615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7932233-ECBC-44C8-B36A-B3E5AB54B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87" y="3440409"/>
            <a:ext cx="3139712" cy="2095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20F7052-C03F-4A77-A4FB-DEB1879053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46" y="1535100"/>
            <a:ext cx="2760067" cy="1893900"/>
          </a:xfrm>
          <a:prstGeom prst="rect">
            <a:avLst/>
          </a:prstGeom>
        </p:spPr>
      </p:pic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5840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Pürüzlülük - Pürüzsüzlük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6" y="793531"/>
            <a:ext cx="11488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Varlıkların pürüzlü olup olmadığını dokunma ve görme duyumuzla algılayabiliriz.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45" y="5278910"/>
            <a:ext cx="1353910" cy="1320062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5965078" y="1870749"/>
            <a:ext cx="6050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Yüzeyleri düz olmayan dokunduğunuzda girintiler çıkıntılar hissettiren maddeler pürüzlü maddelerdir. Ceviz kabuğu, araba lastikleri, sünger, ağaç gövdesi pürüzlüdür.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6616835" y="625741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08B3A37-02BD-46F1-8FB7-24E3C39D29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96" y="1358866"/>
            <a:ext cx="1555030" cy="151615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8804852-96A5-4B59-90A1-3B0BA7EE3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39" y="4000396"/>
            <a:ext cx="2137327" cy="25647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23855" y="4979843"/>
            <a:ext cx="11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(11 – 19)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FCD9040-105A-41F2-995F-0B44A281160B}"/>
              </a:ext>
            </a:extLst>
          </p:cNvPr>
          <p:cNvSpPr/>
          <p:nvPr/>
        </p:nvSpPr>
        <p:spPr>
          <a:xfrm>
            <a:off x="2228217" y="1293610"/>
            <a:ext cx="37798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Birlikte Yapalım 4.2.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Pürüzlülük Pürüzsüzlük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040230" y="1797335"/>
            <a:ext cx="7346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Kitabınızdaki pürüzlü pürüzsüz etkinliğini yapalım.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838351"/>
      </p:ext>
    </p:extLst>
  </p:cSld>
  <p:clrMapOvr>
    <a:masterClrMapping/>
  </p:clrMapOvr>
  <p:transition spd="med" advClick="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288248" y="4969838"/>
            <a:ext cx="122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(12 – 19)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Pürüzlülük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523100"/>
                </a:solidFill>
                <a:latin typeface="Tahoma"/>
              </a:rPr>
              <a:t>Pürüzsüzlük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5231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212381" y="2253326"/>
            <a:ext cx="69306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Maddelerin az pürüzlü veya çok pürüzlü olması ne gibi avantaj sağlar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1409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5840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Pürüzlülük - Pürüzsüzlük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6" y="793531"/>
            <a:ext cx="11488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Avantajları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91" y="1251181"/>
            <a:ext cx="5036401" cy="487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3" y="5757942"/>
            <a:ext cx="892292" cy="869985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467436" y="1607438"/>
            <a:ext cx="5914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Karlı ve buzlu havalarda arabalara kışlık lastik takılır. Kış aylarında altı kalın ve tabanı pürüzlü ayakkabılar tercih edilir. Bunların sebebi karlı ve buzlu yollarda kaymayı engellemektir.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6616835" y="625741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08B3A37-02BD-46F1-8FB7-24E3C39D29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85" y="5757942"/>
            <a:ext cx="977290" cy="9528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0B15770-0CE5-485F-B717-37E659238C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5" y="3977317"/>
            <a:ext cx="2689592" cy="2587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1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5840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Pürüzlülük - Pürüzsüzlük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6" y="793531"/>
            <a:ext cx="11488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Varlıkların pürüzlü olup olmadığını dokunma ve görme duyumuzla algılayabiliriz.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9" y="1378126"/>
            <a:ext cx="3706891" cy="414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92" y="4575358"/>
            <a:ext cx="892292" cy="869985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6965178" y="1378126"/>
            <a:ext cx="52268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Bazı durumlarda yüzeylerin daha az pürüzlü hâle getirilmesi gerekir.</a:t>
            </a:r>
          </a:p>
          <a:p>
            <a:pPr lvl="0"/>
            <a:r>
              <a:rPr lang="tr-TR" sz="2400" dirty="0">
                <a:solidFill>
                  <a:srgbClr val="000000"/>
                </a:solidFill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Zımpara; ahşap, metal, mermer, duvar gibi yüzeylerin pürüzlülüğünü azaltmak için kullanılır.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Sıva işlemi duvarların yüzeylerinin pürüzlülüğünü azaltmak için yapılır.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6616835" y="625741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08B3A37-02BD-46F1-8FB7-24E3C39D29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1378126"/>
            <a:ext cx="977290" cy="9528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0B15770-0CE5-485F-B717-37E659238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80" y="1789101"/>
            <a:ext cx="2969337" cy="3336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8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20F7052-C03F-4A77-A4FB-DEB187905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5" y="1358866"/>
            <a:ext cx="11962783" cy="4457925"/>
          </a:xfrm>
          <a:prstGeom prst="rect">
            <a:avLst/>
          </a:prstGeom>
        </p:spPr>
      </p:pic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1886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Renk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6" y="793531"/>
            <a:ext cx="11488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Gökkuşağındaki renkleri, boya kalemlerimizi, meyveleri renklerine bakarak ayırt edebiliriz.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4363478" y="6488905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08B3A37-02BD-46F1-8FB7-24E3C39D29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55" y="1447420"/>
            <a:ext cx="1173233" cy="1143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9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1886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Renk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0" y="1339863"/>
            <a:ext cx="3706891" cy="108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4569193" y="1097676"/>
            <a:ext cx="7371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Çevremizde aynı renklerde maddeler de vardır.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Un, tuz, şeker beyaz renklidir ve renklerine göre ayıramayız.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6616835" y="625741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08B3A37-02BD-46F1-8FB7-24E3C39D29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91" y="35019"/>
            <a:ext cx="977290" cy="9528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0B15770-0CE5-485F-B717-37E659238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6" y="3515295"/>
            <a:ext cx="2969337" cy="1349699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06358E5A-ACD9-48F1-9052-597AD760ABE1}"/>
              </a:ext>
            </a:extLst>
          </p:cNvPr>
          <p:cNvSpPr/>
          <p:nvPr/>
        </p:nvSpPr>
        <p:spPr>
          <a:xfrm>
            <a:off x="4569193" y="3774645"/>
            <a:ext cx="7371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Bazen aynı meyve farklı renklerde olabilir. Örneğin farklı renkte elmalar vardır.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5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1872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Koku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9" y="1173895"/>
            <a:ext cx="3706891" cy="407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4187209" y="1611552"/>
            <a:ext cx="522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Pek çok maddenin kendine özgü kokusu vardır.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 Koklama duyumuzla maddeleri birbirinden ayırt edebiliriz. Nane, gül, vanilya, tarçın, soğan, sarımsak ve pek çok madde kokulu maddelerdir.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6616835" y="625741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B15770-0CE5-485F-B717-37E659238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59" y="1018618"/>
            <a:ext cx="2139686" cy="423285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34A17A1-765C-429E-B830-DB6678F890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4579113"/>
            <a:ext cx="1598519" cy="1558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4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1491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Tat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9" y="784813"/>
            <a:ext cx="3706891" cy="247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5939808" y="793531"/>
            <a:ext cx="5226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Çikolata tatlıdır, limon ekşidir, biber acıdır. Yemeklerin tuzunu tadına bakarak anlarız.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Şeker, tuz gibi maddelerin ise renk ve şekilleri benzer olduğu halde tatları farklıdır.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870640" y="6410748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B15770-0CE5-485F-B717-37E659238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5" y="2952666"/>
            <a:ext cx="3589188" cy="2584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EE08D66-4A60-4FBD-B784-36DAE74908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86" y="4557186"/>
            <a:ext cx="3381375" cy="245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B44D610-477D-4FEF-BDD4-A3640A4740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7" y="4715894"/>
            <a:ext cx="1290174" cy="1257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4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470011" y="4979843"/>
            <a:ext cx="10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(1 – 19)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4592753" y="6516551"/>
            <a:ext cx="327602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: Klavyede </a:t>
            </a:r>
            <a:r>
              <a:rPr lang="tr-TR" sz="1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</a:t>
            </a:r>
            <a:r>
              <a:rPr lang="tr-TR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tuşuyla ilerleyiniz.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MADDEYİ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NİTELEYEN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ÖZELLİKLER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FCD9040-105A-41F2-995F-0B44A281160B}"/>
              </a:ext>
            </a:extLst>
          </p:cNvPr>
          <p:cNvSpPr/>
          <p:nvPr/>
        </p:nvSpPr>
        <p:spPr>
          <a:xfrm>
            <a:off x="2319096" y="1293610"/>
            <a:ext cx="5082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Maddeyi Niteleyen Özellikler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C61E248A-F0C9-4B12-90B0-E469F7B336F0}"/>
              </a:ext>
            </a:extLst>
          </p:cNvPr>
          <p:cNvSpPr/>
          <p:nvPr/>
        </p:nvSpPr>
        <p:spPr>
          <a:xfrm>
            <a:off x="3207673" y="1816830"/>
            <a:ext cx="33053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Sertlik - Yumuşaklık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137290F7-F168-40AF-938D-6309279E490B}"/>
              </a:ext>
            </a:extLst>
          </p:cNvPr>
          <p:cNvSpPr/>
          <p:nvPr/>
        </p:nvSpPr>
        <p:spPr>
          <a:xfrm>
            <a:off x="3207673" y="2278495"/>
            <a:ext cx="17399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Esneklik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74F40885-DC97-4465-A2A1-8AD8E7982C11}"/>
              </a:ext>
            </a:extLst>
          </p:cNvPr>
          <p:cNvSpPr/>
          <p:nvPr/>
        </p:nvSpPr>
        <p:spPr>
          <a:xfrm>
            <a:off x="3207673" y="2740160"/>
            <a:ext cx="19479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Kırılganlık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0C99B830-1C32-495D-BE73-9A3B4A04905E}"/>
              </a:ext>
            </a:extLst>
          </p:cNvPr>
          <p:cNvSpPr/>
          <p:nvPr/>
        </p:nvSpPr>
        <p:spPr>
          <a:xfrm>
            <a:off x="3207672" y="3175487"/>
            <a:ext cx="13188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Renk</a:t>
            </a:r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1E3BB0F3-BB7B-4B40-A271-C8200103E255}"/>
              </a:ext>
            </a:extLst>
          </p:cNvPr>
          <p:cNvSpPr/>
          <p:nvPr/>
        </p:nvSpPr>
        <p:spPr>
          <a:xfrm>
            <a:off x="3201197" y="3610814"/>
            <a:ext cx="1311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Koku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BE6CB06F-ACBD-4BA4-8252-FA63F22DCB6B}"/>
              </a:ext>
            </a:extLst>
          </p:cNvPr>
          <p:cNvSpPr/>
          <p:nvPr/>
        </p:nvSpPr>
        <p:spPr>
          <a:xfrm>
            <a:off x="3207672" y="4046474"/>
            <a:ext cx="10562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Tat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ED51BBD1-D22D-43AF-8C69-24A08E9C32D6}"/>
              </a:ext>
            </a:extLst>
          </p:cNvPr>
          <p:cNvSpPr/>
          <p:nvPr/>
        </p:nvSpPr>
        <p:spPr>
          <a:xfrm>
            <a:off x="3207672" y="4478188"/>
            <a:ext cx="39501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Pürüzlülük - Pürüzsüzlük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48653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84971" y="4979843"/>
            <a:ext cx="11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(19 – 19)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FCD9040-105A-41F2-995F-0B44A281160B}"/>
              </a:ext>
            </a:extLst>
          </p:cNvPr>
          <p:cNvSpPr/>
          <p:nvPr/>
        </p:nvSpPr>
        <p:spPr>
          <a:xfrm>
            <a:off x="2228217" y="1293610"/>
            <a:ext cx="37798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Birlikte Yapalım 4.3.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Etkinlik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479790" y="1878385"/>
            <a:ext cx="6930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Kitabımızdaki maddeleri özelliklerine göre ayıralım etkinliğini yapalım.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577772"/>
      </p:ext>
    </p:extLst>
  </p:cSld>
  <p:clrMapOvr>
    <a:masterClrMapping/>
  </p:clrMapOvr>
  <p:transition spd="med" advClick="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Yuvarlatılmış Dikdörtgen 15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605F7DB-8EF3-4375-A63F-7B9C48095E50}"/>
              </a:ext>
            </a:extLst>
          </p:cNvPr>
          <p:cNvSpPr/>
          <p:nvPr/>
        </p:nvSpPr>
        <p:spPr>
          <a:xfrm>
            <a:off x="3492334" y="2197788"/>
            <a:ext cx="52073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5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edecek..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79AD0B54-5CAA-4CD1-812E-244DFA91CBFD}"/>
              </a:ext>
            </a:extLst>
          </p:cNvPr>
          <p:cNvSpPr/>
          <p:nvPr/>
        </p:nvSpPr>
        <p:spPr>
          <a:xfrm>
            <a:off x="1011914" y="3429000"/>
            <a:ext cx="1016817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Bazı Maddeler Zarar Verebilir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/>
            </a:endParaRPr>
          </a:p>
          <a:p>
            <a:pPr lvl="0" algn="ctr">
              <a:defRPr/>
            </a:pPr>
            <a:r>
              <a:rPr lang="tr-TR" sz="2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Maddelerle Çalışırken Alınması Gereken Güvenlik Önlemleri</a:t>
            </a:r>
            <a:endParaRPr lang="tr-TR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50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3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843575" y="567362"/>
            <a:ext cx="45923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©mebders.com</a:t>
            </a: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202454" y="565699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299552"/>
      </p:ext>
    </p:extLst>
  </p:cSld>
  <p:clrMapOvr>
    <a:masterClrMapping/>
  </p:clrMapOvr>
  <p:transition spd="med" advClick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4862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Sertlik - Yumuşaklık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5" y="793531"/>
            <a:ext cx="11683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Varlıkların sert veya yumuşak olduğunu dokunma duyumuzla algılayabiliriz.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5" y="1820513"/>
            <a:ext cx="6192897" cy="424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5" y="1820513"/>
            <a:ext cx="1555030" cy="1516154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6450192" y="2182505"/>
            <a:ext cx="5914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Metaller sert maddelerdir ve elle şekil vermek çok zordur.</a:t>
            </a:r>
          </a:p>
          <a:p>
            <a:r>
              <a:rPr lang="tr-TR" sz="2400" dirty="0"/>
              <a:t>Bir maddenin şeklini kolaylıkla değiştiremiyorsak o madde sert maddedir.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1565863" y="641262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5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4862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Sertlik - Yumuşaklık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5" y="793531"/>
            <a:ext cx="11683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Varlıkların sert veya yumuşak olduğunu dokunma duyumuzla algılayabiliriz.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08" y="1602368"/>
            <a:ext cx="6192897" cy="413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66" y="1602368"/>
            <a:ext cx="1555030" cy="1516154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125019" y="2883996"/>
            <a:ext cx="5914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>
                <a:solidFill>
                  <a:srgbClr val="000000"/>
                </a:solidFill>
              </a:rPr>
              <a:t>Sert maddeler kolaylıkla bükülemez, sıkılamaz, ezilemez ve çizilemez.</a:t>
            </a:r>
          </a:p>
          <a:p>
            <a:pPr lvl="0"/>
            <a:r>
              <a:rPr lang="tr-TR" sz="2400" dirty="0">
                <a:solidFill>
                  <a:srgbClr val="000000"/>
                </a:solidFill>
              </a:rPr>
              <a:t>Sağlam olması gereken eşyalar sert maddelerden yapılır..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6616835" y="625741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8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4862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Sertlik - Yumuşaklık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5" y="793531"/>
            <a:ext cx="11683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Varlıkların sert veya yumuşak olduğunu dokunma duyumuzla algılayabiliriz.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0" y="1820513"/>
            <a:ext cx="2980324" cy="204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7" y="4289469"/>
            <a:ext cx="1555030" cy="1516154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6450192" y="2182505"/>
            <a:ext cx="5914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>
                <a:solidFill>
                  <a:srgbClr val="000000"/>
                </a:solidFill>
              </a:rPr>
              <a:t>Kolaylıkla şekli değiştirilebilen maddeler ise yumuşak maddelerdir.</a:t>
            </a:r>
          </a:p>
          <a:p>
            <a:pPr lvl="0"/>
            <a:r>
              <a:rPr lang="tr-TR" sz="2400" dirty="0">
                <a:solidFill>
                  <a:srgbClr val="000000"/>
                </a:solidFill>
              </a:rPr>
              <a:t>Bu maddelere az bir kuvvet uygulandığında çok çabuk şekli değişebilir.</a:t>
            </a:r>
          </a:p>
          <a:p>
            <a:pPr lvl="0"/>
            <a:endParaRPr lang="tr-TR" sz="2400" dirty="0">
              <a:solidFill>
                <a:srgbClr val="000000"/>
              </a:solidFill>
            </a:endParaRPr>
          </a:p>
          <a:p>
            <a:pPr lvl="0"/>
            <a:r>
              <a:rPr lang="tr-TR" sz="2400" dirty="0">
                <a:solidFill>
                  <a:srgbClr val="000000"/>
                </a:solidFill>
              </a:rPr>
              <a:t>Bazı maddeler uygulanan kuvvet kaldırıldığında eski şekillerine döner. Bu durum maddenin özelliğiyle ilgilidir.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1565863" y="641262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60055F8-6648-4761-B7E5-BE3060D6E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88" y="1888171"/>
            <a:ext cx="3192703" cy="179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2F03C6B-47D6-4B2E-BAB8-34F2936705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77" y="3954570"/>
            <a:ext cx="2289087" cy="167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3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470011" y="4979843"/>
            <a:ext cx="10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(5 – 19)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FCD9040-105A-41F2-995F-0B44A281160B}"/>
              </a:ext>
            </a:extLst>
          </p:cNvPr>
          <p:cNvSpPr/>
          <p:nvPr/>
        </p:nvSpPr>
        <p:spPr>
          <a:xfrm>
            <a:off x="2644193" y="1293610"/>
            <a:ext cx="29478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Göster Kendini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Sertlik Yumuşaklık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3044173" y="1941882"/>
            <a:ext cx="4705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Kitabınızdaki etkinliği yapalım.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715836"/>
      </p:ext>
    </p:extLst>
  </p:cSld>
  <p:clrMapOvr>
    <a:masterClrMapping/>
  </p:clrMapOvr>
  <p:transition spd="med" advClick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470011" y="4979843"/>
            <a:ext cx="10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(6 – 19)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4592753" y="6516551"/>
            <a:ext cx="327602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Sertlik Yumuşaklık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644193" y="1711049"/>
            <a:ext cx="6138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Yeryüzündeki en sert madde hangisidir ?</a:t>
            </a: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3DC4BA51-7DBE-4CF9-ADCD-A6A6929C3BDE}"/>
              </a:ext>
            </a:extLst>
          </p:cNvPr>
          <p:cNvGrpSpPr/>
          <p:nvPr/>
        </p:nvGrpSpPr>
        <p:grpSpPr>
          <a:xfrm>
            <a:off x="3483808" y="2324925"/>
            <a:ext cx="4014794" cy="2279666"/>
            <a:chOff x="3483808" y="2324925"/>
            <a:chExt cx="4014794" cy="2279666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63E3D17E-0C24-4D0E-845D-CB75EEE6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808" y="2324925"/>
              <a:ext cx="2072423" cy="22796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5E9CB403-602C-41B2-B7D7-014790FAA769}"/>
                </a:ext>
              </a:extLst>
            </p:cNvPr>
            <p:cNvSpPr/>
            <p:nvPr/>
          </p:nvSpPr>
          <p:spPr>
            <a:xfrm>
              <a:off x="5536205" y="2812706"/>
              <a:ext cx="19623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elmas</a:t>
              </a:r>
            </a:p>
          </p:txBody>
        </p:sp>
      </p:grpSp>
      <p:sp>
        <p:nvSpPr>
          <p:cNvPr id="8" name="Dikdörtgen 7">
            <a:extLst>
              <a:ext uri="{FF2B5EF4-FFF2-40B4-BE49-F238E27FC236}">
                <a16:creationId xmlns:a16="http://schemas.microsoft.com/office/drawing/2014/main" id="{F45AA78E-8993-48CD-A667-015224316AA7}"/>
              </a:ext>
            </a:extLst>
          </p:cNvPr>
          <p:cNvSpPr/>
          <p:nvPr/>
        </p:nvSpPr>
        <p:spPr>
          <a:xfrm>
            <a:off x="2503566" y="4829084"/>
            <a:ext cx="68524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Elmas yeryüzündeki en sert maddedir. </a:t>
            </a:r>
          </a:p>
          <a:p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 elması ancak başka bir elmasla çizebilirsiniz.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10721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5019" y="147200"/>
            <a:ext cx="25158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Esneklik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5" y="793531"/>
            <a:ext cx="11683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Varlıkların esnek olup olmadığını dokunma ve görme duyumuzla algılayabiliriz.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496" y="1305031"/>
            <a:ext cx="1032516" cy="1006703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40823" y="5366181"/>
            <a:ext cx="1286106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00"/>
                </a:solidFill>
              </a:rPr>
              <a:t>Lastik, sünger gibi birçok maddeyi eğebilir, bükebilir, uzatabilir veya sıkıştırabiliriz.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00"/>
                </a:solidFill>
              </a:rPr>
              <a:t>Bu şekilde maddenin şeklini değiştirebiliriz. Şekli kolaylıkla değişebilen maddeler esnek maddelerdir.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00"/>
                </a:solidFill>
              </a:rPr>
              <a:t>Esnek maddelere uygulanan kuvvet kaldırıldığında tekrar eski şekline döner.</a:t>
            </a: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7331906" y="652162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6E48EE8-AC15-4AE3-91BC-C17D5F5C22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17" y="1265569"/>
            <a:ext cx="1113465" cy="1085628"/>
          </a:xfrm>
          <a:prstGeom prst="rect">
            <a:avLst/>
          </a:prstGeom>
        </p:spPr>
      </p:pic>
      <p:grpSp>
        <p:nvGrpSpPr>
          <p:cNvPr id="16" name="Grup 15">
            <a:extLst>
              <a:ext uri="{FF2B5EF4-FFF2-40B4-BE49-F238E27FC236}">
                <a16:creationId xmlns:a16="http://schemas.microsoft.com/office/drawing/2014/main" id="{0DD06559-0C45-42DA-9057-911D0BF709C3}"/>
              </a:ext>
            </a:extLst>
          </p:cNvPr>
          <p:cNvGrpSpPr/>
          <p:nvPr/>
        </p:nvGrpSpPr>
        <p:grpSpPr>
          <a:xfrm>
            <a:off x="1249338" y="1892966"/>
            <a:ext cx="1966130" cy="3417458"/>
            <a:chOff x="1064276" y="1892966"/>
            <a:chExt cx="1966130" cy="3417458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3AE1DF81-567E-4896-970C-345E93DBE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76" y="1892966"/>
              <a:ext cx="1966130" cy="2926334"/>
            </a:xfrm>
            <a:prstGeom prst="rect">
              <a:avLst/>
            </a:prstGeom>
          </p:spPr>
        </p:pic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EAE86BB7-55D7-40FF-A06D-135DF5434586}"/>
                </a:ext>
              </a:extLst>
            </p:cNvPr>
            <p:cNvSpPr/>
            <p:nvPr/>
          </p:nvSpPr>
          <p:spPr>
            <a:xfrm>
              <a:off x="1385461" y="4848759"/>
              <a:ext cx="132375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Eğilebilir</a:t>
              </a: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7E5AF670-8005-4639-97BC-6214B63CFAED}"/>
              </a:ext>
            </a:extLst>
          </p:cNvPr>
          <p:cNvGrpSpPr/>
          <p:nvPr/>
        </p:nvGrpSpPr>
        <p:grpSpPr>
          <a:xfrm>
            <a:off x="3783924" y="1186314"/>
            <a:ext cx="1966130" cy="3479053"/>
            <a:chOff x="3598862" y="1186314"/>
            <a:chExt cx="1966130" cy="3479053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53344176-D557-48DC-BE5A-726DD74B2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862" y="1186314"/>
              <a:ext cx="1966130" cy="2949196"/>
            </a:xfrm>
            <a:prstGeom prst="rect">
              <a:avLst/>
            </a:prstGeom>
          </p:spPr>
        </p:pic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027FE75-558F-4784-9F09-625E1BB8F8E0}"/>
                </a:ext>
              </a:extLst>
            </p:cNvPr>
            <p:cNvSpPr/>
            <p:nvPr/>
          </p:nvSpPr>
          <p:spPr>
            <a:xfrm>
              <a:off x="3790365" y="4203702"/>
              <a:ext cx="158312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Uzatılabilir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003BF064-A201-456D-AEFC-82AD49D38ACE}"/>
              </a:ext>
            </a:extLst>
          </p:cNvPr>
          <p:cNvGrpSpPr/>
          <p:nvPr/>
        </p:nvGrpSpPr>
        <p:grpSpPr>
          <a:xfrm>
            <a:off x="6318510" y="1870104"/>
            <a:ext cx="1966130" cy="3440320"/>
            <a:chOff x="6133448" y="1870104"/>
            <a:chExt cx="1966130" cy="3440320"/>
          </a:xfrm>
        </p:grpSpPr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FBF63FBC-8EAA-45D6-9DFE-23071639E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448" y="1870104"/>
              <a:ext cx="1966130" cy="2949196"/>
            </a:xfrm>
            <a:prstGeom prst="rect">
              <a:avLst/>
            </a:prstGeom>
          </p:spPr>
        </p:pic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234E8BBB-B392-48B2-B197-755D12ADFAE4}"/>
                </a:ext>
              </a:extLst>
            </p:cNvPr>
            <p:cNvSpPr/>
            <p:nvPr/>
          </p:nvSpPr>
          <p:spPr>
            <a:xfrm>
              <a:off x="6322546" y="4848759"/>
              <a:ext cx="1587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Bükülebilir</a:t>
              </a:r>
            </a:p>
          </p:txBody>
        </p:sp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id="{5ED78BF4-197D-4648-A0EA-2557F63592E1}"/>
              </a:ext>
            </a:extLst>
          </p:cNvPr>
          <p:cNvGrpSpPr/>
          <p:nvPr/>
        </p:nvGrpSpPr>
        <p:grpSpPr>
          <a:xfrm>
            <a:off x="8853096" y="1224418"/>
            <a:ext cx="1973751" cy="3416235"/>
            <a:chOff x="8668034" y="1224418"/>
            <a:chExt cx="1973751" cy="3416235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F7C3D13D-988F-4C14-9E7E-C6E8E0BB4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034" y="1224418"/>
              <a:ext cx="1973751" cy="2911092"/>
            </a:xfrm>
            <a:prstGeom prst="rect">
              <a:avLst/>
            </a:prstGeom>
          </p:spPr>
        </p:pic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EEB7680E-2E51-4FB0-8E8D-9A1E372C21DD}"/>
                </a:ext>
              </a:extLst>
            </p:cNvPr>
            <p:cNvSpPr/>
            <p:nvPr/>
          </p:nvSpPr>
          <p:spPr>
            <a:xfrm>
              <a:off x="8720681" y="4178988"/>
              <a:ext cx="186846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Sıkıştırılabilir</a:t>
              </a:r>
            </a:p>
          </p:txBody>
        </p:sp>
      </p:grp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9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2828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Kırılganlık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6" y="793531"/>
            <a:ext cx="11488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Varlıkların kırılgan olup olmadığını dokunma ve görme duyumuzla algılayabiliriz.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BCF833-FDEE-4552-B995-65860D04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80" y="1602368"/>
            <a:ext cx="5608153" cy="413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02B66B-89FC-4F95-8EBC-DBC2940D2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66" y="1602368"/>
            <a:ext cx="1555030" cy="1516154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181850" y="2208644"/>
            <a:ext cx="5914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Cam, porselen gibi sert maddelerin esneklik özelliği yoktur. Herhangi bir etki sonucu kırılabilir. Böyle maddeler kırılgan maddelerdir.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Kırılgan maddelerin kırılganlık özellikleri aynı olmayabilir. Bazılarına az bir kuvvet uygulandığında çabucak kırılabilirken bazılarının kırılması için fazla kuvvet gerekir.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6616835" y="625741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08B3A37-02BD-46F1-8FB7-24E3C39D29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61" y="4219130"/>
            <a:ext cx="1555030" cy="1516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9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e31731513074f1495b7d14dba499e11638b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785</Words>
  <Application>Microsoft Office PowerPoint</Application>
  <PresentationFormat>Geniş ekran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Cisimleri Hareket Ettirme ve Durdurma</dc:title>
  <dc:creator>www.mebders.com</dc:creator>
  <cp:lastModifiedBy>Muhammet Bozkurt</cp:lastModifiedBy>
  <cp:revision>283</cp:revision>
  <dcterms:created xsi:type="dcterms:W3CDTF">2015-08-20T10:50:29Z</dcterms:created>
  <dcterms:modified xsi:type="dcterms:W3CDTF">2017-11-30T23:00:12Z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27D8F80A-C582-4DAC-B379-E8F2E3EB8B34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