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69" r:id="rId2"/>
    <p:sldId id="282" r:id="rId3"/>
    <p:sldId id="349" r:id="rId4"/>
    <p:sldId id="353" r:id="rId5"/>
    <p:sldId id="354" r:id="rId6"/>
    <p:sldId id="355" r:id="rId7"/>
    <p:sldId id="356" r:id="rId8"/>
    <p:sldId id="357" r:id="rId9"/>
    <p:sldId id="358" r:id="rId10"/>
    <p:sldId id="359" r:id="rId11"/>
    <p:sldId id="360" r:id="rId12"/>
    <p:sldId id="361" r:id="rId13"/>
    <p:sldId id="362" r:id="rId14"/>
    <p:sldId id="363" r:id="rId15"/>
    <p:sldId id="364" r:id="rId16"/>
    <p:sldId id="365" r:id="rId17"/>
    <p:sldId id="366" r:id="rId18"/>
    <p:sldId id="367" r:id="rId19"/>
    <p:sldId id="368" r:id="rId20"/>
    <p:sldId id="369" r:id="rId21"/>
    <p:sldId id="352" r:id="rId22"/>
    <p:sldId id="267" r:id="rId23"/>
  </p:sldIdLst>
  <p:sldSz cx="12192000" cy="6858000"/>
  <p:notesSz cx="6858000" cy="9144000"/>
  <p:custDataLst>
    <p:tags r:id="rId24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B300"/>
    <a:srgbClr val="946C5D"/>
    <a:srgbClr val="D84315"/>
    <a:srgbClr val="F57C00"/>
    <a:srgbClr val="EFEFEF"/>
    <a:srgbClr val="75757D"/>
    <a:srgbClr val="D1D1D1"/>
    <a:srgbClr val="65656B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44" autoAdjust="0"/>
    <p:restoredTop sz="94660"/>
  </p:normalViewPr>
  <p:slideViewPr>
    <p:cSldViewPr snapToGrid="0">
      <p:cViewPr>
        <p:scale>
          <a:sx n="70" d="100"/>
          <a:sy n="70" d="100"/>
        </p:scale>
        <p:origin x="562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81001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7CD7D-0373-438D-A611-2B18760BCCA2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11/30/2017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9F62D-FC13-4409-A200-9F9225F350D0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92829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ed_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 userDrawn="1"/>
        </p:nvSpPr>
        <p:spPr>
          <a:xfrm>
            <a:off x="342901" y="-533400"/>
            <a:ext cx="11544300" cy="7325784"/>
          </a:xfrm>
          <a:prstGeom prst="ellipse">
            <a:avLst/>
          </a:prstGeom>
          <a:gradFill flip="none" rotWithShape="1">
            <a:gsLst>
              <a:gs pos="37000">
                <a:schemeClr val="accent5">
                  <a:lumMod val="76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/>
          <p:nvPr userDrawn="1"/>
        </p:nvSpPr>
        <p:spPr>
          <a:xfrm>
            <a:off x="0" y="4191000"/>
            <a:ext cx="12192000" cy="266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 userDrawn="1"/>
        </p:nvSpPr>
        <p:spPr>
          <a:xfrm>
            <a:off x="0" y="4343400"/>
            <a:ext cx="12192000" cy="2514600"/>
          </a:xfrm>
          <a:prstGeom prst="ellipse">
            <a:avLst/>
          </a:prstGeom>
          <a:gradFill flip="none" rotWithShape="1">
            <a:gsLst>
              <a:gs pos="40000">
                <a:schemeClr val="accent5">
                  <a:lumMod val="68000"/>
                </a:schemeClr>
              </a:gs>
              <a:gs pos="0">
                <a:schemeClr val="accent5"/>
              </a:gs>
              <a:gs pos="100000">
                <a:schemeClr val="tx1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5CDFB-02A4-4794-A347-70471386EC81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11/30/2017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B282FE-E361-4CEC-A72F-9E53845330A7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664785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141B20"/>
            </a:gs>
            <a:gs pos="19000">
              <a:srgbClr val="141B20"/>
            </a:gs>
            <a:gs pos="39999">
              <a:srgbClr val="27343F"/>
            </a:gs>
            <a:gs pos="67000">
              <a:srgbClr val="000000"/>
            </a:gs>
            <a:gs pos="100000">
              <a:srgbClr val="485F74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5167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/>
              <a:t>Click to edit Master text styles</a:t>
            </a:r>
          </a:p>
          <a:p>
            <a:pPr lvl="1"/>
            <a:r>
              <a:rPr lang="en-US" altLang="tr-TR"/>
              <a:t>Second level</a:t>
            </a:r>
          </a:p>
          <a:p>
            <a:pPr lvl="2"/>
            <a:r>
              <a:rPr lang="en-US" altLang="tr-TR"/>
              <a:t>Third level</a:t>
            </a:r>
          </a:p>
          <a:p>
            <a:pPr lvl="3"/>
            <a:r>
              <a:rPr lang="en-US" altLang="tr-TR"/>
              <a:t>Fourth level</a:t>
            </a:r>
          </a:p>
          <a:p>
            <a:pPr lvl="4"/>
            <a:r>
              <a:rPr lang="en-US" altLang="tr-TR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6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46347-80BD-4281-9A7D-0AED6FAD8E00}" type="datetimeFigureOut">
              <a:rPr lang="en-US">
                <a:solidFill>
                  <a:srgbClr val="000000">
                    <a:tint val="75000"/>
                  </a:srgbClr>
                </a:solidFill>
              </a:rPr>
              <a:pPr>
                <a:defRPr/>
              </a:pPr>
              <a:t>11/30/2017</a:t>
            </a:fld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6681F1F-4A5D-4C37-BE75-A4938DB575D2}" type="slidenum">
              <a:rPr lang="en-US" altLang="tr-TR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0998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fontAlgn="base">
        <a:spcBef>
          <a:spcPct val="0"/>
        </a:spcBef>
        <a:spcAft>
          <a:spcPct val="0"/>
        </a:spcAft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5pPr>
      <a:lvl6pPr marL="609585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6pPr>
      <a:lvl7pPr marL="1219170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7pPr>
      <a:lvl8pPr marL="1828754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8pPr>
      <a:lvl9pPr marL="2438339" algn="ctr" rtl="0" fontAlgn="base">
        <a:spcBef>
          <a:spcPct val="0"/>
        </a:spcBef>
        <a:spcAft>
          <a:spcPct val="0"/>
        </a:spcAft>
        <a:defRPr sz="58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457189" indent="-457189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slide" Target="slide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22.png"/><Relationship Id="rId5" Type="http://schemas.openxmlformats.org/officeDocument/2006/relationships/image" Target="../media/image15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image" Target="../media/image24.png"/><Relationship Id="rId5" Type="http://schemas.openxmlformats.org/officeDocument/2006/relationships/image" Target="../media/image15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30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5" Type="http://schemas.openxmlformats.org/officeDocument/2006/relationships/image" Target="../media/image34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Relationship Id="rId5" Type="http://schemas.openxmlformats.org/officeDocument/2006/relationships/hyperlink" Target="http://www.mebders.com/" TargetMode="External"/><Relationship Id="rId4" Type="http://schemas.openxmlformats.org/officeDocument/2006/relationships/hyperlink" Target="mailto:info@mebders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5" Type="http://schemas.openxmlformats.org/officeDocument/2006/relationships/image" Target="../media/image15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32" name="Resim 3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53" y="3524008"/>
            <a:ext cx="1589676" cy="2836296"/>
          </a:xfrm>
          <a:prstGeom prst="rect">
            <a:avLst/>
          </a:prstGeom>
        </p:spPr>
      </p:pic>
      <p:pic>
        <p:nvPicPr>
          <p:cNvPr id="2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473" y="-121626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Metin kutusu 28"/>
          <p:cNvSpPr txBox="1"/>
          <p:nvPr/>
        </p:nvSpPr>
        <p:spPr>
          <a:xfrm>
            <a:off x="3220946" y="776563"/>
            <a:ext cx="242085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SINIF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</p:txBody>
      </p:sp>
      <p:sp>
        <p:nvSpPr>
          <p:cNvPr id="30" name="Metin kutusu 29"/>
          <p:cNvSpPr txBox="1"/>
          <p:nvPr/>
        </p:nvSpPr>
        <p:spPr>
          <a:xfrm>
            <a:off x="3220946" y="1223543"/>
            <a:ext cx="4402167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FEN BİLİMLERİ</a:t>
            </a:r>
          </a:p>
        </p:txBody>
      </p:sp>
      <p:sp>
        <p:nvSpPr>
          <p:cNvPr id="31" name="Metin kutusu 30"/>
          <p:cNvSpPr txBox="1"/>
          <p:nvPr/>
        </p:nvSpPr>
        <p:spPr>
          <a:xfrm>
            <a:off x="3220946" y="2144772"/>
            <a:ext cx="650407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BÖLÜM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MADDEYİ NİTELEYEN    		  ÖZELLİKLER 2</a:t>
            </a:r>
          </a:p>
        </p:txBody>
      </p:sp>
      <p:sp>
        <p:nvSpPr>
          <p:cNvPr id="33" name="Yuvarlatılmış Dikdörtgen 32">
            <a:hlinkClick r:id="rId5" action="ppaction://hlinksldjump"/>
          </p:cNvPr>
          <p:cNvSpPr/>
          <p:nvPr/>
        </p:nvSpPr>
        <p:spPr>
          <a:xfrm>
            <a:off x="10232782" y="5484590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Derse Geç</a:t>
            </a:r>
          </a:p>
        </p:txBody>
      </p:sp>
      <p:sp>
        <p:nvSpPr>
          <p:cNvPr id="36" name="Metin kutusu 35"/>
          <p:cNvSpPr txBox="1"/>
          <p:nvPr/>
        </p:nvSpPr>
        <p:spPr>
          <a:xfrm>
            <a:off x="3220946" y="1699195"/>
            <a:ext cx="529395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ÜNİTE		: </a:t>
            </a:r>
            <a:r>
              <a:rPr lang="tr-TR" sz="2500" dirty="0">
                <a:solidFill>
                  <a:srgbClr val="F0F3FB">
                    <a:lumMod val="25000"/>
                  </a:srgbClr>
                </a:solidFill>
                <a:ea typeface="Tahoma" panose="020B0604030504040204" pitchFamily="34" charset="0"/>
                <a:cs typeface="Tahoma" panose="020B0604030504040204" pitchFamily="34" charset="0"/>
              </a:rPr>
              <a:t>MADDEYİ TANIYALIM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3220945" y="3412276"/>
            <a:ext cx="6504079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dirty="0">
                <a:solidFill>
                  <a:srgbClr val="6C0000">
                    <a:lumMod val="50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KAZANIM	: </a:t>
            </a:r>
            <a:r>
              <a:rPr lang="tr-TR" dirty="0">
                <a:solidFill>
                  <a:srgbClr val="F0F3FB">
                    <a:lumMod val="25000"/>
                  </a:srgb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3.1.1. Beş duyu organını kullanarak maddeyi niteleyen temel özellikleri açıklar.</a:t>
            </a:r>
          </a:p>
        </p:txBody>
      </p:sp>
      <p:sp>
        <p:nvSpPr>
          <p:cNvPr id="12" name="Metin kutusu 11"/>
          <p:cNvSpPr txBox="1"/>
          <p:nvPr/>
        </p:nvSpPr>
        <p:spPr>
          <a:xfrm>
            <a:off x="3220946" y="2951998"/>
            <a:ext cx="339708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SÜRE		: </a:t>
            </a:r>
            <a:r>
              <a:rPr lang="tr-TR" sz="2500" dirty="0">
                <a:solidFill>
                  <a:schemeClr val="bg2">
                    <a:lumMod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DERS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481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25019" y="147200"/>
            <a:ext cx="584006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Pürüzlülük - Pürüzsüzlük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57296" y="793531"/>
            <a:ext cx="1148839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2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Varlıkların pürüzlü olup olmadığını dokunma ve görme duyumuzla algılayabiliriz.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CBCF833-FDEE-4552-B995-65860D041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74" y="1602368"/>
            <a:ext cx="5061165" cy="4132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6A02B66B-89FC-4F95-8EBC-DBC2940D277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67920"/>
            <a:ext cx="1555030" cy="1516154"/>
          </a:xfrm>
          <a:prstGeom prst="rect">
            <a:avLst/>
          </a:prstGeom>
        </p:spPr>
      </p:pic>
      <p:sp>
        <p:nvSpPr>
          <p:cNvPr id="18" name="Dikdörtgen 17">
            <a:extLst>
              <a:ext uri="{FF2B5EF4-FFF2-40B4-BE49-F238E27FC236}">
                <a16:creationId xmlns:a16="http://schemas.microsoft.com/office/drawing/2014/main" id="{519F71A7-E6DB-403F-A3D2-5BCD8EF66F07}"/>
              </a:ext>
            </a:extLst>
          </p:cNvPr>
          <p:cNvSpPr/>
          <p:nvPr/>
        </p:nvSpPr>
        <p:spPr>
          <a:xfrm>
            <a:off x="5965079" y="1870749"/>
            <a:ext cx="59141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rgbClr val="000000"/>
                </a:solidFill>
              </a:rPr>
              <a:t>Yüzeyleri düz olan, dokunduğunuzda kayma hissi veren maddeler az pürüzlü maddelerdir. Ayna, cam, kâğıt gibi maddelerin yüzeyleri az pürüzlüdür.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A576F022-5F1D-4841-94C0-89AD72C473C6}"/>
              </a:ext>
            </a:extLst>
          </p:cNvPr>
          <p:cNvSpPr/>
          <p:nvPr/>
        </p:nvSpPr>
        <p:spPr>
          <a:xfrm>
            <a:off x="6616835" y="6257412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008B3A37-02BD-46F1-8FB7-24E3C39D298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596" y="1358866"/>
            <a:ext cx="1555030" cy="1516154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27932233-ECBC-44C8-B36A-B3E5AB54BA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487" y="3440409"/>
            <a:ext cx="3139712" cy="20956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9542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7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8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D20F7052-C03F-4A77-A4FB-DEB1879053C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46" y="1535100"/>
            <a:ext cx="2760067" cy="1893900"/>
          </a:xfrm>
          <a:prstGeom prst="rect">
            <a:avLst/>
          </a:prstGeom>
        </p:spPr>
      </p:pic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25019" y="147200"/>
            <a:ext cx="584006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Pürüzlülük - Pürüzsüzlük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57296" y="793531"/>
            <a:ext cx="1148839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2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Varlıkların pürüzlü olup olmadığını dokunma ve görme duyumuzla algılayabiliriz.</a:t>
            </a:r>
          </a:p>
        </p:txBody>
      </p:sp>
      <p:pic>
        <p:nvPicPr>
          <p:cNvPr id="14" name="Resim 13">
            <a:extLst>
              <a:ext uri="{FF2B5EF4-FFF2-40B4-BE49-F238E27FC236}">
                <a16:creationId xmlns:a16="http://schemas.microsoft.com/office/drawing/2014/main" id="{6A02B66B-89FC-4F95-8EBC-DBC2940D277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545" y="5278910"/>
            <a:ext cx="1353910" cy="1320062"/>
          </a:xfrm>
          <a:prstGeom prst="rect">
            <a:avLst/>
          </a:prstGeom>
        </p:spPr>
      </p:pic>
      <p:sp>
        <p:nvSpPr>
          <p:cNvPr id="18" name="Dikdörtgen 17">
            <a:extLst>
              <a:ext uri="{FF2B5EF4-FFF2-40B4-BE49-F238E27FC236}">
                <a16:creationId xmlns:a16="http://schemas.microsoft.com/office/drawing/2014/main" id="{519F71A7-E6DB-403F-A3D2-5BCD8EF66F07}"/>
              </a:ext>
            </a:extLst>
          </p:cNvPr>
          <p:cNvSpPr/>
          <p:nvPr/>
        </p:nvSpPr>
        <p:spPr>
          <a:xfrm>
            <a:off x="5965078" y="1870749"/>
            <a:ext cx="605061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rgbClr val="000000"/>
                </a:solidFill>
              </a:rPr>
              <a:t>Yüzeyleri düz olmayan dokunduğunuzda girintiler çıkıntılar hissettiren maddeler pürüzlü maddelerdir. Ceviz kabuğu, araba lastikleri, sünger, ağaç gövdesi pürüzlüdür.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A576F022-5F1D-4841-94C0-89AD72C473C6}"/>
              </a:ext>
            </a:extLst>
          </p:cNvPr>
          <p:cNvSpPr/>
          <p:nvPr/>
        </p:nvSpPr>
        <p:spPr>
          <a:xfrm>
            <a:off x="6616835" y="6257412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008B3A37-02BD-46F1-8FB7-24E3C39D298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596" y="1358866"/>
            <a:ext cx="1555030" cy="1516154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88804852-96A5-4B59-90A1-3B0BA7EE3D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839" y="4000396"/>
            <a:ext cx="2137327" cy="256479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1132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35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" accel="10000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7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323855" y="4979843"/>
            <a:ext cx="11576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(11 – 19)</a:t>
            </a:r>
          </a:p>
        </p:txBody>
      </p:sp>
      <p:pic>
        <p:nvPicPr>
          <p:cNvPr id="34" name="Resim 33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212380" y="1355165"/>
            <a:ext cx="69306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1172"/>
            <a:ext cx="2479790" cy="3650776"/>
          </a:xfrm>
          <a:prstGeom prst="rect">
            <a:avLst/>
          </a:prstGeom>
        </p:spPr>
      </p:pic>
      <p:sp>
        <p:nvSpPr>
          <p:cNvPr id="42" name="Metin kutusu 41"/>
          <p:cNvSpPr txBox="1"/>
          <p:nvPr/>
        </p:nvSpPr>
        <p:spPr>
          <a:xfrm>
            <a:off x="10071526" y="2848140"/>
            <a:ext cx="16273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MADDEYİ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NİTELEYEN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ÖZELLİKLER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8FCD9040-105A-41F2-995F-0B44A281160B}"/>
              </a:ext>
            </a:extLst>
          </p:cNvPr>
          <p:cNvSpPr/>
          <p:nvPr/>
        </p:nvSpPr>
        <p:spPr>
          <a:xfrm>
            <a:off x="2228217" y="1293610"/>
            <a:ext cx="377981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Birlikte Yapalım 4.2.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A389D235-58EF-4319-80DD-7990180E004A}"/>
              </a:ext>
            </a:extLst>
          </p:cNvPr>
          <p:cNvSpPr txBox="1"/>
          <p:nvPr/>
        </p:nvSpPr>
        <p:spPr>
          <a:xfrm>
            <a:off x="9960668" y="3999988"/>
            <a:ext cx="1884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Pürüzlülük Pürüzsüzlük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D6B7BA8F-19DE-43D3-A56C-8E3CBE79B46E}"/>
              </a:ext>
            </a:extLst>
          </p:cNvPr>
          <p:cNvSpPr/>
          <p:nvPr/>
        </p:nvSpPr>
        <p:spPr>
          <a:xfrm>
            <a:off x="2040230" y="1797335"/>
            <a:ext cx="734688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Kitabınızdaki pürüzlü pürüzsüz etkinliğini yapalım.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5838351"/>
      </p:ext>
    </p:extLst>
  </p:cSld>
  <p:clrMapOvr>
    <a:masterClrMapping/>
  </p:clrMapOvr>
  <p:transition spd="med" advClick="0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288248" y="4969838"/>
            <a:ext cx="1228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(12 – 19)</a:t>
            </a:r>
          </a:p>
        </p:txBody>
      </p:sp>
      <p:pic>
        <p:nvPicPr>
          <p:cNvPr id="34" name="Resim 33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212380" y="1355165"/>
            <a:ext cx="69306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1172"/>
            <a:ext cx="2479790" cy="3650776"/>
          </a:xfrm>
          <a:prstGeom prst="rect">
            <a:avLst/>
          </a:prstGeom>
        </p:spPr>
      </p:pic>
      <p:sp>
        <p:nvSpPr>
          <p:cNvPr id="42" name="Metin kutusu 41"/>
          <p:cNvSpPr txBox="1"/>
          <p:nvPr/>
        </p:nvSpPr>
        <p:spPr>
          <a:xfrm>
            <a:off x="10071526" y="2848140"/>
            <a:ext cx="16273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MADDEYİ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NİTELEYEN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ÖZELLİKLER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A389D235-58EF-4319-80DD-7990180E004A}"/>
              </a:ext>
            </a:extLst>
          </p:cNvPr>
          <p:cNvSpPr txBox="1"/>
          <p:nvPr/>
        </p:nvSpPr>
        <p:spPr>
          <a:xfrm>
            <a:off x="9960668" y="3999988"/>
            <a:ext cx="1884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Pürüzlülük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>
                <a:solidFill>
                  <a:srgbClr val="523100"/>
                </a:solidFill>
                <a:latin typeface="Tahoma"/>
              </a:rPr>
              <a:t>Pürüzsüzlük</a:t>
            </a:r>
            <a:endParaRPr kumimoji="0" lang="tr-TR" sz="1800" b="0" i="0" u="none" strike="noStrike" kern="1200" cap="none" spc="0" normalizeH="0" baseline="0" noProof="0" dirty="0">
              <a:ln>
                <a:noFill/>
              </a:ln>
              <a:solidFill>
                <a:srgbClr val="5231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D6B7BA8F-19DE-43D3-A56C-8E3CBE79B46E}"/>
              </a:ext>
            </a:extLst>
          </p:cNvPr>
          <p:cNvSpPr/>
          <p:nvPr/>
        </p:nvSpPr>
        <p:spPr>
          <a:xfrm>
            <a:off x="2212381" y="2253326"/>
            <a:ext cx="693061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Maddelerin az pürüzlü veya çok pürüzlü olması ne gibi avantaj sağlar 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2140989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2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25019" y="147200"/>
            <a:ext cx="584006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Pürüzlülük - Pürüzsüzlük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57296" y="793531"/>
            <a:ext cx="1148839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2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Avantajları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CBCF833-FDEE-4552-B995-65860D041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191" y="1251181"/>
            <a:ext cx="5036401" cy="4879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6A02B66B-89FC-4F95-8EBC-DBC2940D277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953" y="5757942"/>
            <a:ext cx="892292" cy="869985"/>
          </a:xfrm>
          <a:prstGeom prst="rect">
            <a:avLst/>
          </a:prstGeom>
        </p:spPr>
      </p:pic>
      <p:sp>
        <p:nvSpPr>
          <p:cNvPr id="18" name="Dikdörtgen 17">
            <a:extLst>
              <a:ext uri="{FF2B5EF4-FFF2-40B4-BE49-F238E27FC236}">
                <a16:creationId xmlns:a16="http://schemas.microsoft.com/office/drawing/2014/main" id="{519F71A7-E6DB-403F-A3D2-5BCD8EF66F07}"/>
              </a:ext>
            </a:extLst>
          </p:cNvPr>
          <p:cNvSpPr/>
          <p:nvPr/>
        </p:nvSpPr>
        <p:spPr>
          <a:xfrm>
            <a:off x="467436" y="1607438"/>
            <a:ext cx="59141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rgbClr val="000000"/>
                </a:solidFill>
              </a:rPr>
              <a:t>Karlı ve buzlu havalarda arabalara kışlık lastik takılır. Kış aylarında altı kalın ve tabanı pürüzlü ayakkabılar tercih edilir. Bunların sebebi karlı ve buzlu yollarda kaymayı engellemektir.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A576F022-5F1D-4841-94C0-89AD72C473C6}"/>
              </a:ext>
            </a:extLst>
          </p:cNvPr>
          <p:cNvSpPr/>
          <p:nvPr/>
        </p:nvSpPr>
        <p:spPr>
          <a:xfrm>
            <a:off x="6616835" y="6257412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008B3A37-02BD-46F1-8FB7-24E3C39D298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285" y="5757942"/>
            <a:ext cx="977290" cy="952858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F0B15770-0CE5-485F-B717-37E659238C5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715" y="3977317"/>
            <a:ext cx="2689592" cy="258787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512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7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7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25019" y="147200"/>
            <a:ext cx="584006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Pürüzlülük - Pürüzsüzlük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57296" y="793531"/>
            <a:ext cx="1148839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2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Varlıkların pürüzlü olup olmadığını dokunma ve görme duyumuzla algılayabiliriz.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CBCF833-FDEE-4552-B995-65860D041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09" y="1378126"/>
            <a:ext cx="3706891" cy="4141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6A02B66B-89FC-4F95-8EBC-DBC2940D277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392" y="4575358"/>
            <a:ext cx="892292" cy="869985"/>
          </a:xfrm>
          <a:prstGeom prst="rect">
            <a:avLst/>
          </a:prstGeom>
        </p:spPr>
      </p:pic>
      <p:sp>
        <p:nvSpPr>
          <p:cNvPr id="18" name="Dikdörtgen 17">
            <a:extLst>
              <a:ext uri="{FF2B5EF4-FFF2-40B4-BE49-F238E27FC236}">
                <a16:creationId xmlns:a16="http://schemas.microsoft.com/office/drawing/2014/main" id="{519F71A7-E6DB-403F-A3D2-5BCD8EF66F07}"/>
              </a:ext>
            </a:extLst>
          </p:cNvPr>
          <p:cNvSpPr/>
          <p:nvPr/>
        </p:nvSpPr>
        <p:spPr>
          <a:xfrm>
            <a:off x="6965178" y="1378126"/>
            <a:ext cx="522682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rgbClr val="000000"/>
                </a:solidFill>
              </a:rPr>
              <a:t>Bazı durumlarda yüzeylerin daha az pürüzlü hâle getirilmesi gerekir.</a:t>
            </a:r>
          </a:p>
          <a:p>
            <a:pPr lvl="0"/>
            <a:r>
              <a:rPr lang="tr-TR" sz="2400" dirty="0">
                <a:solidFill>
                  <a:srgbClr val="000000"/>
                </a:solidFill>
              </a:rPr>
              <a:t> 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rgbClr val="000000"/>
                </a:solidFill>
              </a:rPr>
              <a:t>Zımpara; ahşap, metal, mermer, duvar gibi yüzeylerin pürüzlülüğünü azaltmak için kullanılır.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endParaRPr lang="tr-TR" sz="2400" dirty="0">
              <a:solidFill>
                <a:srgbClr val="000000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rgbClr val="000000"/>
                </a:solidFill>
              </a:rPr>
              <a:t>Sıva işlemi duvarların yüzeylerinin pürüzlülüğünü azaltmak için yapılır.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A576F022-5F1D-4841-94C0-89AD72C473C6}"/>
              </a:ext>
            </a:extLst>
          </p:cNvPr>
          <p:cNvSpPr/>
          <p:nvPr/>
        </p:nvSpPr>
        <p:spPr>
          <a:xfrm>
            <a:off x="6616835" y="6257412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008B3A37-02BD-46F1-8FB7-24E3C39D298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496" y="1378126"/>
            <a:ext cx="977290" cy="952858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F0B15770-0CE5-485F-B717-37E659238C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580" y="1789101"/>
            <a:ext cx="2969337" cy="333661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882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7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7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D20F7052-C03F-4A77-A4FB-DEB1879053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05" y="1358866"/>
            <a:ext cx="11962783" cy="4457925"/>
          </a:xfrm>
          <a:prstGeom prst="rect">
            <a:avLst/>
          </a:prstGeom>
        </p:spPr>
      </p:pic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25019" y="147200"/>
            <a:ext cx="188673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Renk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57296" y="793531"/>
            <a:ext cx="1148839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Gökkuşağındaki renkleri, boya kalemlerimizi, meyveleri renklerine bakarak ayırt edebiliriz.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A576F022-5F1D-4841-94C0-89AD72C473C6}"/>
              </a:ext>
            </a:extLst>
          </p:cNvPr>
          <p:cNvSpPr/>
          <p:nvPr/>
        </p:nvSpPr>
        <p:spPr>
          <a:xfrm>
            <a:off x="4363478" y="6488905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008B3A37-02BD-46F1-8FB7-24E3C39D29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5855" y="1447420"/>
            <a:ext cx="1173233" cy="11439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6497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7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25019" y="147200"/>
            <a:ext cx="188673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Renk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CBCF833-FDEE-4552-B995-65860D041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10" y="1339863"/>
            <a:ext cx="3706891" cy="1085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Dikdörtgen 17">
            <a:extLst>
              <a:ext uri="{FF2B5EF4-FFF2-40B4-BE49-F238E27FC236}">
                <a16:creationId xmlns:a16="http://schemas.microsoft.com/office/drawing/2014/main" id="{519F71A7-E6DB-403F-A3D2-5BCD8EF66F07}"/>
              </a:ext>
            </a:extLst>
          </p:cNvPr>
          <p:cNvSpPr/>
          <p:nvPr/>
        </p:nvSpPr>
        <p:spPr>
          <a:xfrm>
            <a:off x="4569193" y="1097676"/>
            <a:ext cx="73713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rgbClr val="000000"/>
                </a:solidFill>
              </a:rPr>
              <a:t>Çevremizde aynı renklerde maddeler de vardır. 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endParaRPr lang="tr-TR" sz="2400" dirty="0">
              <a:solidFill>
                <a:srgbClr val="000000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rgbClr val="000000"/>
                </a:solidFill>
              </a:rPr>
              <a:t>Un, tuz, şeker beyaz renklidir ve renklerine göre ayıramayız.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A576F022-5F1D-4841-94C0-89AD72C473C6}"/>
              </a:ext>
            </a:extLst>
          </p:cNvPr>
          <p:cNvSpPr/>
          <p:nvPr/>
        </p:nvSpPr>
        <p:spPr>
          <a:xfrm>
            <a:off x="6616835" y="6257412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008B3A37-02BD-46F1-8FB7-24E3C39D29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91" y="35019"/>
            <a:ext cx="977290" cy="952858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F0B15770-0CE5-485F-B717-37E659238C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86" y="3515295"/>
            <a:ext cx="2969337" cy="1349699"/>
          </a:xfrm>
          <a:prstGeom prst="rect">
            <a:avLst/>
          </a:prstGeom>
        </p:spPr>
      </p:pic>
      <p:sp>
        <p:nvSpPr>
          <p:cNvPr id="12" name="Dikdörtgen 11">
            <a:extLst>
              <a:ext uri="{FF2B5EF4-FFF2-40B4-BE49-F238E27FC236}">
                <a16:creationId xmlns:a16="http://schemas.microsoft.com/office/drawing/2014/main" id="{06358E5A-ACD9-48F1-9052-597AD760ABE1}"/>
              </a:ext>
            </a:extLst>
          </p:cNvPr>
          <p:cNvSpPr/>
          <p:nvPr/>
        </p:nvSpPr>
        <p:spPr>
          <a:xfrm>
            <a:off x="4569193" y="3774645"/>
            <a:ext cx="73713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rgbClr val="000000"/>
                </a:solidFill>
              </a:rPr>
              <a:t>Bazen aynı meyve farklı renklerde olabilir. Örneğin farklı renkte elmalar vardır.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250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7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18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25019" y="147200"/>
            <a:ext cx="187262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Koku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CBCF833-FDEE-4552-B995-65860D041D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2209" y="1173895"/>
            <a:ext cx="3706891" cy="4077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Dikdörtgen 17">
            <a:extLst>
              <a:ext uri="{FF2B5EF4-FFF2-40B4-BE49-F238E27FC236}">
                <a16:creationId xmlns:a16="http://schemas.microsoft.com/office/drawing/2014/main" id="{519F71A7-E6DB-403F-A3D2-5BCD8EF66F07}"/>
              </a:ext>
            </a:extLst>
          </p:cNvPr>
          <p:cNvSpPr/>
          <p:nvPr/>
        </p:nvSpPr>
        <p:spPr>
          <a:xfrm>
            <a:off x="4187209" y="1611552"/>
            <a:ext cx="522682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rgbClr val="000000"/>
                </a:solidFill>
              </a:rPr>
              <a:t>Pek çok maddenin kendine özgü kokusu vardır.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endParaRPr lang="tr-TR" sz="2400" dirty="0">
              <a:solidFill>
                <a:srgbClr val="000000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rgbClr val="000000"/>
                </a:solidFill>
              </a:rPr>
              <a:t> Koklama duyumuzla maddeleri birbirinden ayırt edebiliriz. Nane, gül, vanilya, tarçın, soğan, sarımsak ve pek çok madde kokulu maddelerdir. 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A576F022-5F1D-4841-94C0-89AD72C473C6}"/>
              </a:ext>
            </a:extLst>
          </p:cNvPr>
          <p:cNvSpPr/>
          <p:nvPr/>
        </p:nvSpPr>
        <p:spPr>
          <a:xfrm>
            <a:off x="6616835" y="6257412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0B15770-0CE5-485F-B717-37E659238C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6559" y="1018618"/>
            <a:ext cx="2139686" cy="4232857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034A17A1-765C-429E-B830-DB6678F890A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943" y="4579113"/>
            <a:ext cx="1598519" cy="15585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3540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7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25019" y="147200"/>
            <a:ext cx="149124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Tat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CBCF833-FDEE-4552-B995-65860D041D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19" y="784813"/>
            <a:ext cx="3706891" cy="2471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Dikdörtgen 17">
            <a:extLst>
              <a:ext uri="{FF2B5EF4-FFF2-40B4-BE49-F238E27FC236}">
                <a16:creationId xmlns:a16="http://schemas.microsoft.com/office/drawing/2014/main" id="{519F71A7-E6DB-403F-A3D2-5BCD8EF66F07}"/>
              </a:ext>
            </a:extLst>
          </p:cNvPr>
          <p:cNvSpPr/>
          <p:nvPr/>
        </p:nvSpPr>
        <p:spPr>
          <a:xfrm>
            <a:off x="5939808" y="793531"/>
            <a:ext cx="522682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rgbClr val="000000"/>
                </a:solidFill>
              </a:rPr>
              <a:t>Çikolata tatlıdır, limon ekşidir, biber acıdır. Yemeklerin tuzunu tadına bakarak anlarız. 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endParaRPr lang="tr-TR" sz="2400" dirty="0">
              <a:solidFill>
                <a:srgbClr val="000000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rgbClr val="000000"/>
                </a:solidFill>
              </a:rPr>
              <a:t>Şeker, tuz gibi maddelerin ise renk ve şekilleri benzer olduğu halde tatları farklıdır.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A576F022-5F1D-4841-94C0-89AD72C473C6}"/>
              </a:ext>
            </a:extLst>
          </p:cNvPr>
          <p:cNvSpPr/>
          <p:nvPr/>
        </p:nvSpPr>
        <p:spPr>
          <a:xfrm>
            <a:off x="870640" y="6410748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0B15770-0CE5-485F-B717-37E659238C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775" y="2952666"/>
            <a:ext cx="3589188" cy="258421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2EE08D66-4A60-4FBD-B784-36DAE749088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386" y="4557186"/>
            <a:ext cx="3381375" cy="24574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1B44D610-477D-4FEF-BDD4-A3640A4740C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087" y="4715894"/>
            <a:ext cx="1290174" cy="12579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35423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7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470011" y="4979843"/>
            <a:ext cx="108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>
                <a:solidFill>
                  <a:srgbClr val="523100"/>
                </a:solidFill>
              </a:rPr>
              <a:t>(1 – 19)</a:t>
            </a:r>
          </a:p>
        </p:txBody>
      </p:sp>
      <p:pic>
        <p:nvPicPr>
          <p:cNvPr id="34" name="Resim 33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212380" y="1355165"/>
            <a:ext cx="69306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tr-TR" sz="24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1172"/>
            <a:ext cx="2479790" cy="3650776"/>
          </a:xfrm>
          <a:prstGeom prst="rect">
            <a:avLst/>
          </a:prstGeom>
        </p:spPr>
      </p:pic>
      <p:sp>
        <p:nvSpPr>
          <p:cNvPr id="27" name="Dikdörtgen 26"/>
          <p:cNvSpPr/>
          <p:nvPr/>
        </p:nvSpPr>
        <p:spPr>
          <a:xfrm>
            <a:off x="4592753" y="6516551"/>
            <a:ext cx="3276026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1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Not : Klavyede </a:t>
            </a:r>
            <a:r>
              <a:rPr lang="tr-TR" sz="1400" b="0" cap="none" spc="0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enter</a:t>
            </a:r>
            <a:r>
              <a:rPr lang="tr-TR" sz="1400" b="0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tuşuyla ilerleyiniz.</a:t>
            </a:r>
          </a:p>
        </p:txBody>
      </p:sp>
      <p:sp>
        <p:nvSpPr>
          <p:cNvPr id="42" name="Metin kutusu 41"/>
          <p:cNvSpPr txBox="1"/>
          <p:nvPr/>
        </p:nvSpPr>
        <p:spPr>
          <a:xfrm>
            <a:off x="10071526" y="2848140"/>
            <a:ext cx="16273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MADDEYİ 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NİTELEYEN</a:t>
            </a:r>
          </a:p>
          <a:p>
            <a:pPr algn="ctr"/>
            <a:r>
              <a:rPr lang="tr-TR" b="1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</a:rPr>
              <a:t>ÖZELLİKLER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8FCD9040-105A-41F2-995F-0B44A281160B}"/>
              </a:ext>
            </a:extLst>
          </p:cNvPr>
          <p:cNvSpPr/>
          <p:nvPr/>
        </p:nvSpPr>
        <p:spPr>
          <a:xfrm>
            <a:off x="2319096" y="1293610"/>
            <a:ext cx="508254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tr-TR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Maddeyi Niteleyen Özellikler</a:t>
            </a:r>
          </a:p>
        </p:txBody>
      </p:sp>
      <p:sp>
        <p:nvSpPr>
          <p:cNvPr id="37" name="Dikdörtgen 36">
            <a:extLst>
              <a:ext uri="{FF2B5EF4-FFF2-40B4-BE49-F238E27FC236}">
                <a16:creationId xmlns:a16="http://schemas.microsoft.com/office/drawing/2014/main" id="{C61E248A-F0C9-4B12-90B0-E469F7B336F0}"/>
              </a:ext>
            </a:extLst>
          </p:cNvPr>
          <p:cNvSpPr/>
          <p:nvPr/>
        </p:nvSpPr>
        <p:spPr>
          <a:xfrm>
            <a:off x="3207673" y="1816830"/>
            <a:ext cx="3305392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Sertlik - Yumuşaklık</a:t>
            </a:r>
          </a:p>
        </p:txBody>
      </p:sp>
      <p:sp>
        <p:nvSpPr>
          <p:cNvPr id="38" name="Dikdörtgen 37">
            <a:extLst>
              <a:ext uri="{FF2B5EF4-FFF2-40B4-BE49-F238E27FC236}">
                <a16:creationId xmlns:a16="http://schemas.microsoft.com/office/drawing/2014/main" id="{137290F7-F168-40AF-938D-6309279E490B}"/>
              </a:ext>
            </a:extLst>
          </p:cNvPr>
          <p:cNvSpPr/>
          <p:nvPr/>
        </p:nvSpPr>
        <p:spPr>
          <a:xfrm>
            <a:off x="3207673" y="2278495"/>
            <a:ext cx="17399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Esneklik</a:t>
            </a:r>
          </a:p>
        </p:txBody>
      </p:sp>
      <p:sp>
        <p:nvSpPr>
          <p:cNvPr id="39" name="Dikdörtgen 38">
            <a:extLst>
              <a:ext uri="{FF2B5EF4-FFF2-40B4-BE49-F238E27FC236}">
                <a16:creationId xmlns:a16="http://schemas.microsoft.com/office/drawing/2014/main" id="{74F40885-DC97-4465-A2A1-8AD8E7982C11}"/>
              </a:ext>
            </a:extLst>
          </p:cNvPr>
          <p:cNvSpPr/>
          <p:nvPr/>
        </p:nvSpPr>
        <p:spPr>
          <a:xfrm>
            <a:off x="3207673" y="2740160"/>
            <a:ext cx="194796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Kırılganlık</a:t>
            </a:r>
          </a:p>
        </p:txBody>
      </p:sp>
      <p:sp>
        <p:nvSpPr>
          <p:cNvPr id="40" name="Dikdörtgen 39">
            <a:extLst>
              <a:ext uri="{FF2B5EF4-FFF2-40B4-BE49-F238E27FC236}">
                <a16:creationId xmlns:a16="http://schemas.microsoft.com/office/drawing/2014/main" id="{0C99B830-1C32-495D-BE73-9A3B4A04905E}"/>
              </a:ext>
            </a:extLst>
          </p:cNvPr>
          <p:cNvSpPr/>
          <p:nvPr/>
        </p:nvSpPr>
        <p:spPr>
          <a:xfrm>
            <a:off x="3207672" y="3175487"/>
            <a:ext cx="131882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Renk</a:t>
            </a:r>
          </a:p>
        </p:txBody>
      </p:sp>
      <p:sp>
        <p:nvSpPr>
          <p:cNvPr id="41" name="Dikdörtgen 40">
            <a:extLst>
              <a:ext uri="{FF2B5EF4-FFF2-40B4-BE49-F238E27FC236}">
                <a16:creationId xmlns:a16="http://schemas.microsoft.com/office/drawing/2014/main" id="{1E3BB0F3-BB7B-4B40-A271-C8200103E255}"/>
              </a:ext>
            </a:extLst>
          </p:cNvPr>
          <p:cNvSpPr/>
          <p:nvPr/>
        </p:nvSpPr>
        <p:spPr>
          <a:xfrm>
            <a:off x="3201197" y="3610814"/>
            <a:ext cx="131100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Koku</a:t>
            </a:r>
          </a:p>
        </p:txBody>
      </p:sp>
      <p:sp>
        <p:nvSpPr>
          <p:cNvPr id="43" name="Dikdörtgen 42">
            <a:extLst>
              <a:ext uri="{FF2B5EF4-FFF2-40B4-BE49-F238E27FC236}">
                <a16:creationId xmlns:a16="http://schemas.microsoft.com/office/drawing/2014/main" id="{BE6CB06F-ACBD-4BA4-8252-FA63F22DCB6B}"/>
              </a:ext>
            </a:extLst>
          </p:cNvPr>
          <p:cNvSpPr/>
          <p:nvPr/>
        </p:nvSpPr>
        <p:spPr>
          <a:xfrm>
            <a:off x="3207672" y="4046474"/>
            <a:ext cx="105625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Tat</a:t>
            </a:r>
          </a:p>
        </p:txBody>
      </p:sp>
      <p:sp>
        <p:nvSpPr>
          <p:cNvPr id="44" name="Dikdörtgen 43">
            <a:extLst>
              <a:ext uri="{FF2B5EF4-FFF2-40B4-BE49-F238E27FC236}">
                <a16:creationId xmlns:a16="http://schemas.microsoft.com/office/drawing/2014/main" id="{ED51BBD1-D22D-43AF-8C69-24A08E9C32D6}"/>
              </a:ext>
            </a:extLst>
          </p:cNvPr>
          <p:cNvSpPr/>
          <p:nvPr/>
        </p:nvSpPr>
        <p:spPr>
          <a:xfrm>
            <a:off x="3207672" y="4478188"/>
            <a:ext cx="395012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tr-TR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Pürüzlülük - Pürüzsüzlük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32486538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5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5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  <p:bldP spid="41" grpId="0"/>
      <p:bldP spid="43" grpId="0"/>
      <p:bldP spid="4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384971" y="4979843"/>
            <a:ext cx="1168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(19 – 19)</a:t>
            </a:r>
          </a:p>
        </p:txBody>
      </p:sp>
      <p:pic>
        <p:nvPicPr>
          <p:cNvPr id="34" name="Resim 33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212380" y="1355165"/>
            <a:ext cx="69306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1172"/>
            <a:ext cx="2479790" cy="3650776"/>
          </a:xfrm>
          <a:prstGeom prst="rect">
            <a:avLst/>
          </a:prstGeom>
        </p:spPr>
      </p:pic>
      <p:sp>
        <p:nvSpPr>
          <p:cNvPr id="42" name="Metin kutusu 41"/>
          <p:cNvSpPr txBox="1"/>
          <p:nvPr/>
        </p:nvSpPr>
        <p:spPr>
          <a:xfrm>
            <a:off x="10071526" y="2848140"/>
            <a:ext cx="16273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MADDEYİ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NİTELEYEN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ÖZELLİKLER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8FCD9040-105A-41F2-995F-0B44A281160B}"/>
              </a:ext>
            </a:extLst>
          </p:cNvPr>
          <p:cNvSpPr/>
          <p:nvPr/>
        </p:nvSpPr>
        <p:spPr>
          <a:xfrm>
            <a:off x="2228217" y="1293610"/>
            <a:ext cx="377981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Birlikte Yapalım 4.3.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A389D235-58EF-4319-80DD-7990180E004A}"/>
              </a:ext>
            </a:extLst>
          </p:cNvPr>
          <p:cNvSpPr txBox="1"/>
          <p:nvPr/>
        </p:nvSpPr>
        <p:spPr>
          <a:xfrm>
            <a:off x="9960668" y="3999988"/>
            <a:ext cx="1884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Etkinlik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D6B7BA8F-19DE-43D3-A56C-8E3CBE79B46E}"/>
              </a:ext>
            </a:extLst>
          </p:cNvPr>
          <p:cNvSpPr/>
          <p:nvPr/>
        </p:nvSpPr>
        <p:spPr>
          <a:xfrm>
            <a:off x="2479790" y="1878385"/>
            <a:ext cx="6930612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Kitabımızdaki maddeleri özelliklerine göre ayıralım etkinliğini yapalım.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3577772"/>
      </p:ext>
    </p:extLst>
  </p:cSld>
  <p:clrMapOvr>
    <a:masterClrMapping/>
  </p:clrMapOvr>
  <p:transition spd="med" advClick="0">
    <p:pul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Yuvarlatılmış Dikdörtgen 15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17" name="Dikdörtgen 16">
            <a:extLst>
              <a:ext uri="{FF2B5EF4-FFF2-40B4-BE49-F238E27FC236}">
                <a16:creationId xmlns:a16="http://schemas.microsoft.com/office/drawing/2014/main" id="{4605F7DB-8EF3-4375-A63F-7B9C48095E50}"/>
              </a:ext>
            </a:extLst>
          </p:cNvPr>
          <p:cNvSpPr/>
          <p:nvPr/>
        </p:nvSpPr>
        <p:spPr>
          <a:xfrm>
            <a:off x="3492334" y="2197788"/>
            <a:ext cx="520733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tr-TR" sz="50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Devam edecek..</a:t>
            </a:r>
          </a:p>
        </p:txBody>
      </p:sp>
      <p:sp>
        <p:nvSpPr>
          <p:cNvPr id="37" name="Dikdörtgen 36">
            <a:extLst>
              <a:ext uri="{FF2B5EF4-FFF2-40B4-BE49-F238E27FC236}">
                <a16:creationId xmlns:a16="http://schemas.microsoft.com/office/drawing/2014/main" id="{79AD0B54-5CAA-4CD1-812E-244DFA91CBFD}"/>
              </a:ext>
            </a:extLst>
          </p:cNvPr>
          <p:cNvSpPr/>
          <p:nvPr/>
        </p:nvSpPr>
        <p:spPr>
          <a:xfrm>
            <a:off x="1011914" y="3429000"/>
            <a:ext cx="10168172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tr-TR" sz="2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latin typeface="Tahoma"/>
              </a:rPr>
              <a:t>Bazı Maddeler Zarar Verebilir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tr-TR" sz="2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Tahoma"/>
            </a:endParaRPr>
          </a:p>
          <a:p>
            <a:pPr lvl="0" algn="ctr">
              <a:defRPr/>
            </a:pPr>
            <a:r>
              <a:rPr lang="tr-TR" sz="28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Maddelerle Çalışırken Alınması Gereken Güvenlik Önlemleri</a:t>
            </a:r>
            <a:endParaRPr lang="tr-TR" sz="280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latin typeface="Tahoma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tr-TR" sz="50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033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3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algn="r">
              <a:defRPr/>
            </a:pPr>
            <a:endParaRPr lang="en-US" sz="3733" b="1" dirty="0">
              <a:solidFill>
                <a:srgbClr val="FFFFFF"/>
              </a:solidFill>
            </a:endParaRP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5152" y="-191074"/>
            <a:ext cx="8548789" cy="665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Metin kutusu 14"/>
          <p:cNvSpPr txBox="1"/>
          <p:nvPr/>
        </p:nvSpPr>
        <p:spPr>
          <a:xfrm>
            <a:off x="3843575" y="567362"/>
            <a:ext cx="459234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sz="2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info@mebders.com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2500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www.mebders.com</a:t>
            </a:r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tr-TR" sz="2500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5252323" y="4884152"/>
            <a:ext cx="1774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©mebders.com</a:t>
            </a:r>
          </a:p>
        </p:txBody>
      </p:sp>
      <p:sp>
        <p:nvSpPr>
          <p:cNvPr id="7" name="Yuvarlatılmış Dikdörtgen 6">
            <a:hlinkClick r:id="" action="ppaction://hlinkshowjump?jump=endshow"/>
          </p:cNvPr>
          <p:cNvSpPr/>
          <p:nvPr/>
        </p:nvSpPr>
        <p:spPr>
          <a:xfrm>
            <a:off x="10202454" y="5656997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0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8299552"/>
      </p:ext>
    </p:extLst>
  </p:cSld>
  <p:clrMapOvr>
    <a:masterClrMapping/>
  </p:clrMapOvr>
  <p:transition spd="med" advClick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25019" y="147200"/>
            <a:ext cx="48625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Sertlik - Yumuşaklık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57295" y="793531"/>
            <a:ext cx="1168349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tr-TR" sz="220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</a:rPr>
              <a:t>Varlıkların sert veya yumuşak olduğunu dokunma duyumuzla algılayabiliriz.</a:t>
            </a:r>
            <a:endParaRPr kumimoji="0" lang="tr-TR" sz="2200" b="0" i="0" u="none" strike="noStrike" kern="1200" cap="none" spc="0" normalizeH="0" baseline="0" noProof="0" dirty="0">
              <a:ln w="0"/>
              <a:solidFill>
                <a:srgbClr val="00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CBCF833-FDEE-4552-B995-65860D041D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95" y="1820513"/>
            <a:ext cx="6192897" cy="42439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6A02B66B-89FC-4F95-8EBC-DBC2940D277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95" y="1820513"/>
            <a:ext cx="1555030" cy="1516154"/>
          </a:xfrm>
          <a:prstGeom prst="rect">
            <a:avLst/>
          </a:prstGeom>
        </p:spPr>
      </p:pic>
      <p:sp>
        <p:nvSpPr>
          <p:cNvPr id="18" name="Dikdörtgen 17">
            <a:extLst>
              <a:ext uri="{FF2B5EF4-FFF2-40B4-BE49-F238E27FC236}">
                <a16:creationId xmlns:a16="http://schemas.microsoft.com/office/drawing/2014/main" id="{519F71A7-E6DB-403F-A3D2-5BCD8EF66F07}"/>
              </a:ext>
            </a:extLst>
          </p:cNvPr>
          <p:cNvSpPr/>
          <p:nvPr/>
        </p:nvSpPr>
        <p:spPr>
          <a:xfrm>
            <a:off x="6450192" y="2182505"/>
            <a:ext cx="59141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Metaller sert maddelerdir ve elle şekil vermek çok zordur.</a:t>
            </a:r>
          </a:p>
          <a:p>
            <a:r>
              <a:rPr lang="tr-TR" sz="2400" dirty="0"/>
              <a:t>Bir maddenin şeklini kolaylıkla değiştiremiyorsak o madde sert maddedir.</a:t>
            </a: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A576F022-5F1D-4841-94C0-89AD72C473C6}"/>
              </a:ext>
            </a:extLst>
          </p:cNvPr>
          <p:cNvSpPr/>
          <p:nvPr/>
        </p:nvSpPr>
        <p:spPr>
          <a:xfrm>
            <a:off x="1565863" y="6412622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9567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7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8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25019" y="147200"/>
            <a:ext cx="48625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Sertlik - Yumuşaklık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57295" y="793531"/>
            <a:ext cx="1168349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2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Varlıkların sert veya yumuşak olduğunu dokunma duyumuzla algılayabiliriz.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CBCF833-FDEE-4552-B995-65860D041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1808" y="1602368"/>
            <a:ext cx="6192897" cy="4132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6A02B66B-89FC-4F95-8EBC-DBC2940D277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666" y="1602368"/>
            <a:ext cx="1555030" cy="1516154"/>
          </a:xfrm>
          <a:prstGeom prst="rect">
            <a:avLst/>
          </a:prstGeom>
        </p:spPr>
      </p:pic>
      <p:sp>
        <p:nvSpPr>
          <p:cNvPr id="18" name="Dikdörtgen 17">
            <a:extLst>
              <a:ext uri="{FF2B5EF4-FFF2-40B4-BE49-F238E27FC236}">
                <a16:creationId xmlns:a16="http://schemas.microsoft.com/office/drawing/2014/main" id="{519F71A7-E6DB-403F-A3D2-5BCD8EF66F07}"/>
              </a:ext>
            </a:extLst>
          </p:cNvPr>
          <p:cNvSpPr/>
          <p:nvPr/>
        </p:nvSpPr>
        <p:spPr>
          <a:xfrm>
            <a:off x="125019" y="2883996"/>
            <a:ext cx="59141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400" dirty="0">
                <a:solidFill>
                  <a:srgbClr val="000000"/>
                </a:solidFill>
              </a:rPr>
              <a:t>Sert maddeler kolaylıkla bükülemez, sıkılamaz, ezilemez ve çizilemez.</a:t>
            </a:r>
          </a:p>
          <a:p>
            <a:pPr lvl="0"/>
            <a:r>
              <a:rPr lang="tr-TR" sz="2400" dirty="0">
                <a:solidFill>
                  <a:srgbClr val="000000"/>
                </a:solidFill>
              </a:rPr>
              <a:t>Sağlam olması gereken eşyalar sert maddelerden yapılır..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A576F022-5F1D-4841-94C0-89AD72C473C6}"/>
              </a:ext>
            </a:extLst>
          </p:cNvPr>
          <p:cNvSpPr/>
          <p:nvPr/>
        </p:nvSpPr>
        <p:spPr>
          <a:xfrm>
            <a:off x="6616835" y="6257412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089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25019" y="147200"/>
            <a:ext cx="48625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Sertlik - Yumuşaklık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57295" y="793531"/>
            <a:ext cx="1168349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2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Varlıkların sert veya yumuşak olduğunu dokunma duyumuzla algılayabiliriz.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CBCF833-FDEE-4552-B995-65860D041D4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30" y="1820513"/>
            <a:ext cx="2980324" cy="20489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6A02B66B-89FC-4F95-8EBC-DBC2940D277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77" y="4289469"/>
            <a:ext cx="1555030" cy="1516154"/>
          </a:xfrm>
          <a:prstGeom prst="rect">
            <a:avLst/>
          </a:prstGeom>
        </p:spPr>
      </p:pic>
      <p:sp>
        <p:nvSpPr>
          <p:cNvPr id="18" name="Dikdörtgen 17">
            <a:extLst>
              <a:ext uri="{FF2B5EF4-FFF2-40B4-BE49-F238E27FC236}">
                <a16:creationId xmlns:a16="http://schemas.microsoft.com/office/drawing/2014/main" id="{519F71A7-E6DB-403F-A3D2-5BCD8EF66F07}"/>
              </a:ext>
            </a:extLst>
          </p:cNvPr>
          <p:cNvSpPr/>
          <p:nvPr/>
        </p:nvSpPr>
        <p:spPr>
          <a:xfrm>
            <a:off x="6450192" y="2182505"/>
            <a:ext cx="591415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2400" dirty="0">
                <a:solidFill>
                  <a:srgbClr val="000000"/>
                </a:solidFill>
              </a:rPr>
              <a:t>Kolaylıkla şekli değiştirilebilen maddeler ise yumuşak maddelerdir.</a:t>
            </a:r>
          </a:p>
          <a:p>
            <a:pPr lvl="0"/>
            <a:r>
              <a:rPr lang="tr-TR" sz="2400" dirty="0">
                <a:solidFill>
                  <a:srgbClr val="000000"/>
                </a:solidFill>
              </a:rPr>
              <a:t>Bu maddelere az bir kuvvet uygulandığında çok çabuk şekli değişebilir.</a:t>
            </a:r>
          </a:p>
          <a:p>
            <a:pPr lvl="0"/>
            <a:endParaRPr lang="tr-TR" sz="2400" dirty="0">
              <a:solidFill>
                <a:srgbClr val="000000"/>
              </a:solidFill>
            </a:endParaRPr>
          </a:p>
          <a:p>
            <a:pPr lvl="0"/>
            <a:r>
              <a:rPr lang="tr-TR" sz="2400" dirty="0">
                <a:solidFill>
                  <a:srgbClr val="000000"/>
                </a:solidFill>
              </a:rPr>
              <a:t>Bazı maddeler uygulanan kuvvet kaldırıldığında eski şekillerine döner. Bu durum maddenin özelliğiyle ilgilidir.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A576F022-5F1D-4841-94C0-89AD72C473C6}"/>
              </a:ext>
            </a:extLst>
          </p:cNvPr>
          <p:cNvSpPr/>
          <p:nvPr/>
        </p:nvSpPr>
        <p:spPr>
          <a:xfrm>
            <a:off x="1565863" y="6412622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560055F8-6648-4761-B7E5-BE3060D6E4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7488" y="1888171"/>
            <a:ext cx="3192703" cy="17942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02F03C6B-47D6-4B2E-BAB8-34F29367053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277" y="3954570"/>
            <a:ext cx="2289087" cy="1674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1357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7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470011" y="4979843"/>
            <a:ext cx="108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(5 – 19)</a:t>
            </a:r>
          </a:p>
        </p:txBody>
      </p:sp>
      <p:pic>
        <p:nvPicPr>
          <p:cNvPr id="34" name="Resim 33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212380" y="1355165"/>
            <a:ext cx="69306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1172"/>
            <a:ext cx="2479790" cy="3650776"/>
          </a:xfrm>
          <a:prstGeom prst="rect">
            <a:avLst/>
          </a:prstGeom>
        </p:spPr>
      </p:pic>
      <p:sp>
        <p:nvSpPr>
          <p:cNvPr id="42" name="Metin kutusu 41"/>
          <p:cNvSpPr txBox="1"/>
          <p:nvPr/>
        </p:nvSpPr>
        <p:spPr>
          <a:xfrm>
            <a:off x="10071526" y="2848140"/>
            <a:ext cx="16273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MADDEYİ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NİTELEYEN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ÖZELLİKLER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8FCD9040-105A-41F2-995F-0B44A281160B}"/>
              </a:ext>
            </a:extLst>
          </p:cNvPr>
          <p:cNvSpPr/>
          <p:nvPr/>
        </p:nvSpPr>
        <p:spPr>
          <a:xfrm>
            <a:off x="2644193" y="1293610"/>
            <a:ext cx="294785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Göster Kendini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A389D235-58EF-4319-80DD-7990180E004A}"/>
              </a:ext>
            </a:extLst>
          </p:cNvPr>
          <p:cNvSpPr txBox="1"/>
          <p:nvPr/>
        </p:nvSpPr>
        <p:spPr>
          <a:xfrm>
            <a:off x="9960668" y="3999988"/>
            <a:ext cx="1884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Sertlik Yumuşaklık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D6B7BA8F-19DE-43D3-A56C-8E3CBE79B46E}"/>
              </a:ext>
            </a:extLst>
          </p:cNvPr>
          <p:cNvSpPr/>
          <p:nvPr/>
        </p:nvSpPr>
        <p:spPr>
          <a:xfrm>
            <a:off x="3044173" y="1941882"/>
            <a:ext cx="47051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Kitabınızdaki etkinliği yapalım.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5715836"/>
      </p:ext>
    </p:extLst>
  </p:cSld>
  <p:clrMapOvr>
    <a:masterClrMapping/>
  </p:clrMapOvr>
  <p:transition spd="med" advClick="0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bottom_box"/>
          <p:cNvSpPr/>
          <p:nvPr/>
        </p:nvSpPr>
        <p:spPr>
          <a:xfrm rot="5400000">
            <a:off x="5905500" y="571500"/>
            <a:ext cx="381000" cy="121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tIns="36576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3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15" name="Main_Board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0230" y="522643"/>
            <a:ext cx="7507577" cy="65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0977" y="2314039"/>
            <a:ext cx="2488746" cy="442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Sağ Ok 19">
            <a:hlinkClick r:id="" action="ppaction://hlinkshowjump?jump=nextslide"/>
          </p:cNvPr>
          <p:cNvSpPr/>
          <p:nvPr/>
        </p:nvSpPr>
        <p:spPr>
          <a:xfrm>
            <a:off x="11279652" y="5391285"/>
            <a:ext cx="565061" cy="471607"/>
          </a:xfrm>
          <a:prstGeom prst="rightArrow">
            <a:avLst/>
          </a:prstGeom>
          <a:solidFill>
            <a:srgbClr val="D5953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0470011" y="4979843"/>
            <a:ext cx="108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(6 – 19)</a:t>
            </a:r>
          </a:p>
        </p:txBody>
      </p:sp>
      <p:pic>
        <p:nvPicPr>
          <p:cNvPr id="34" name="Resim 33">
            <a:hlinkClick r:id="" action="ppaction://hlinkshowjump?jump=lastslide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5940" y="6434888"/>
            <a:ext cx="465223" cy="465223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2212380" y="1355165"/>
            <a:ext cx="693061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	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1172"/>
            <a:ext cx="2479790" cy="3650776"/>
          </a:xfrm>
          <a:prstGeom prst="rect">
            <a:avLst/>
          </a:prstGeom>
        </p:spPr>
      </p:pic>
      <p:sp>
        <p:nvSpPr>
          <p:cNvPr id="27" name="Dikdörtgen 26"/>
          <p:cNvSpPr/>
          <p:nvPr/>
        </p:nvSpPr>
        <p:spPr>
          <a:xfrm>
            <a:off x="4592753" y="6516551"/>
            <a:ext cx="3276026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FFFFFF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sp>
        <p:nvSpPr>
          <p:cNvPr id="42" name="Metin kutusu 41"/>
          <p:cNvSpPr txBox="1"/>
          <p:nvPr/>
        </p:nvSpPr>
        <p:spPr>
          <a:xfrm>
            <a:off x="10071526" y="2848140"/>
            <a:ext cx="16273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MADDEYİ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NİTELEYEN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>
                <a:ln/>
                <a:pattFill prst="dkUpDiag">
                  <a:fgClr>
                    <a:srgbClr val="FFFFFF">
                      <a:lumMod val="50000"/>
                    </a:srgbClr>
                  </a:fgClr>
                  <a:bgClr>
                    <a:srgbClr val="000000">
                      <a:lumMod val="75000"/>
                      <a:lumOff val="25000"/>
                    </a:srgbClr>
                  </a:bgClr>
                </a:pattFill>
                <a:effectLst>
                  <a:outerShdw blurRad="38100" dist="19050" dir="2700000" algn="tl" rotWithShape="0">
                    <a:srgbClr val="000000">
                      <a:lumMod val="50000"/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ÖZELLİKLER</a:t>
            </a:r>
          </a:p>
        </p:txBody>
      </p:sp>
      <p:sp>
        <p:nvSpPr>
          <p:cNvPr id="22" name="Metin kutusu 21">
            <a:extLst>
              <a:ext uri="{FF2B5EF4-FFF2-40B4-BE49-F238E27FC236}">
                <a16:creationId xmlns:a16="http://schemas.microsoft.com/office/drawing/2014/main" id="{A389D235-58EF-4319-80DD-7990180E004A}"/>
              </a:ext>
            </a:extLst>
          </p:cNvPr>
          <p:cNvSpPr txBox="1"/>
          <p:nvPr/>
        </p:nvSpPr>
        <p:spPr>
          <a:xfrm>
            <a:off x="9960668" y="3999988"/>
            <a:ext cx="1884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1200" cap="none" spc="0" normalizeH="0" baseline="0" noProof="0" dirty="0">
                <a:ln>
                  <a:noFill/>
                </a:ln>
                <a:solidFill>
                  <a:srgbClr val="52310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Sertlik Yumuşaklık</a:t>
            </a:r>
          </a:p>
        </p:txBody>
      </p:sp>
      <p:sp>
        <p:nvSpPr>
          <p:cNvPr id="24" name="Dikdörtgen 23">
            <a:extLst>
              <a:ext uri="{FF2B5EF4-FFF2-40B4-BE49-F238E27FC236}">
                <a16:creationId xmlns:a16="http://schemas.microsoft.com/office/drawing/2014/main" id="{D6B7BA8F-19DE-43D3-A56C-8E3CBE79B46E}"/>
              </a:ext>
            </a:extLst>
          </p:cNvPr>
          <p:cNvSpPr/>
          <p:nvPr/>
        </p:nvSpPr>
        <p:spPr>
          <a:xfrm>
            <a:off x="2644193" y="1711049"/>
            <a:ext cx="613898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4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Yeryüzündeki en sert madde hangisidir ?</a:t>
            </a:r>
          </a:p>
        </p:txBody>
      </p:sp>
      <p:grpSp>
        <p:nvGrpSpPr>
          <p:cNvPr id="7" name="Grup 6">
            <a:extLst>
              <a:ext uri="{FF2B5EF4-FFF2-40B4-BE49-F238E27FC236}">
                <a16:creationId xmlns:a16="http://schemas.microsoft.com/office/drawing/2014/main" id="{3DC4BA51-7DBE-4CF9-ADCD-A6A6929C3BDE}"/>
              </a:ext>
            </a:extLst>
          </p:cNvPr>
          <p:cNvGrpSpPr/>
          <p:nvPr/>
        </p:nvGrpSpPr>
        <p:grpSpPr>
          <a:xfrm>
            <a:off x="3483808" y="2324925"/>
            <a:ext cx="4014794" cy="2279666"/>
            <a:chOff x="3483808" y="2324925"/>
            <a:chExt cx="4014794" cy="2279666"/>
          </a:xfrm>
        </p:grpSpPr>
        <p:pic>
          <p:nvPicPr>
            <p:cNvPr id="5" name="Resim 4">
              <a:extLst>
                <a:ext uri="{FF2B5EF4-FFF2-40B4-BE49-F238E27FC236}">
                  <a16:creationId xmlns:a16="http://schemas.microsoft.com/office/drawing/2014/main" id="{63E3D17E-0C24-4D0E-845D-CB75EEE66E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3808" y="2324925"/>
              <a:ext cx="2072423" cy="227966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6" name="Dikdörtgen 5">
              <a:extLst>
                <a:ext uri="{FF2B5EF4-FFF2-40B4-BE49-F238E27FC236}">
                  <a16:creationId xmlns:a16="http://schemas.microsoft.com/office/drawing/2014/main" id="{5E9CB403-602C-41B2-B7D7-014790FAA769}"/>
                </a:ext>
              </a:extLst>
            </p:cNvPr>
            <p:cNvSpPr/>
            <p:nvPr/>
          </p:nvSpPr>
          <p:spPr>
            <a:xfrm>
              <a:off x="5536205" y="2812706"/>
              <a:ext cx="1962397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elmas</a:t>
              </a:r>
            </a:p>
          </p:txBody>
        </p:sp>
      </p:grpSp>
      <p:sp>
        <p:nvSpPr>
          <p:cNvPr id="8" name="Dikdörtgen 7">
            <a:extLst>
              <a:ext uri="{FF2B5EF4-FFF2-40B4-BE49-F238E27FC236}">
                <a16:creationId xmlns:a16="http://schemas.microsoft.com/office/drawing/2014/main" id="{F45AA78E-8993-48CD-A667-015224316AA7}"/>
              </a:ext>
            </a:extLst>
          </p:cNvPr>
          <p:cNvSpPr/>
          <p:nvPr/>
        </p:nvSpPr>
        <p:spPr>
          <a:xfrm>
            <a:off x="2503566" y="4829084"/>
            <a:ext cx="6852401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tr-T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Elmas yeryüzündeki en sert maddedir. </a:t>
            </a:r>
          </a:p>
          <a:p>
            <a:r>
              <a:rPr lang="tr-T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 elması ancak başka bir elmasla çizebilirsiniz.</a:t>
            </a:r>
            <a:endParaRPr lang="tr-TR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4107212"/>
      </p:ext>
    </p:extLst>
  </p:cSld>
  <p:clrMapOvr>
    <a:masterClrMapping/>
  </p:clrMapOvr>
  <p:transition spd="med" advClick="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2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125019" y="147200"/>
            <a:ext cx="251588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Esneklik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57295" y="793531"/>
            <a:ext cx="1168349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2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Varlıkların esnek olup olmadığını dokunma ve görme duyumuzla algılayabiliriz.</a:t>
            </a:r>
          </a:p>
        </p:txBody>
      </p:sp>
      <p:pic>
        <p:nvPicPr>
          <p:cNvPr id="14" name="Resim 13">
            <a:extLst>
              <a:ext uri="{FF2B5EF4-FFF2-40B4-BE49-F238E27FC236}">
                <a16:creationId xmlns:a16="http://schemas.microsoft.com/office/drawing/2014/main" id="{6A02B66B-89FC-4F95-8EBC-DBC2940D277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9496" y="1305031"/>
            <a:ext cx="1032516" cy="1006703"/>
          </a:xfrm>
          <a:prstGeom prst="rect">
            <a:avLst/>
          </a:prstGeom>
        </p:spPr>
      </p:pic>
      <p:sp>
        <p:nvSpPr>
          <p:cNvPr id="18" name="Dikdörtgen 17">
            <a:extLst>
              <a:ext uri="{FF2B5EF4-FFF2-40B4-BE49-F238E27FC236}">
                <a16:creationId xmlns:a16="http://schemas.microsoft.com/office/drawing/2014/main" id="{519F71A7-E6DB-403F-A3D2-5BCD8EF66F07}"/>
              </a:ext>
            </a:extLst>
          </p:cNvPr>
          <p:cNvSpPr/>
          <p:nvPr/>
        </p:nvSpPr>
        <p:spPr>
          <a:xfrm>
            <a:off x="40823" y="5366181"/>
            <a:ext cx="12861065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100" dirty="0">
                <a:solidFill>
                  <a:srgbClr val="000000"/>
                </a:solidFill>
              </a:rPr>
              <a:t>Lastik, sünger gibi birçok maddeyi eğebilir, bükebilir, uzatabilir veya sıkıştırabiliriz.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100" dirty="0">
                <a:solidFill>
                  <a:srgbClr val="000000"/>
                </a:solidFill>
              </a:rPr>
              <a:t>Bu şekilde maddenin şeklini değiştirebiliriz. Şekli kolaylıkla değişebilen maddeler esnek maddelerdir.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100" dirty="0">
                <a:solidFill>
                  <a:srgbClr val="000000"/>
                </a:solidFill>
              </a:rPr>
              <a:t>Esnek maddelere uygulanan kuvvet kaldırıldığında tekrar eski şekline döner.</a:t>
            </a:r>
            <a:endParaRPr kumimoji="0" lang="tr-TR" sz="2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A576F022-5F1D-4841-94C0-89AD72C473C6}"/>
              </a:ext>
            </a:extLst>
          </p:cNvPr>
          <p:cNvSpPr/>
          <p:nvPr/>
        </p:nvSpPr>
        <p:spPr>
          <a:xfrm>
            <a:off x="7331906" y="6521622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16E48EE8-AC15-4AE3-91BC-C17D5F5C222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817" y="1265569"/>
            <a:ext cx="1113465" cy="1085628"/>
          </a:xfrm>
          <a:prstGeom prst="rect">
            <a:avLst/>
          </a:prstGeom>
        </p:spPr>
      </p:pic>
      <p:grpSp>
        <p:nvGrpSpPr>
          <p:cNvPr id="16" name="Grup 15">
            <a:extLst>
              <a:ext uri="{FF2B5EF4-FFF2-40B4-BE49-F238E27FC236}">
                <a16:creationId xmlns:a16="http://schemas.microsoft.com/office/drawing/2014/main" id="{0DD06559-0C45-42DA-9057-911D0BF709C3}"/>
              </a:ext>
            </a:extLst>
          </p:cNvPr>
          <p:cNvGrpSpPr/>
          <p:nvPr/>
        </p:nvGrpSpPr>
        <p:grpSpPr>
          <a:xfrm>
            <a:off x="1249338" y="1892966"/>
            <a:ext cx="1966130" cy="3417458"/>
            <a:chOff x="1064276" y="1892966"/>
            <a:chExt cx="1966130" cy="3417458"/>
          </a:xfrm>
        </p:grpSpPr>
        <p:pic>
          <p:nvPicPr>
            <p:cNvPr id="11" name="Resim 10">
              <a:extLst>
                <a:ext uri="{FF2B5EF4-FFF2-40B4-BE49-F238E27FC236}">
                  <a16:creationId xmlns:a16="http://schemas.microsoft.com/office/drawing/2014/main" id="{3AE1DF81-567E-4896-970C-345E93DBEE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4276" y="1892966"/>
              <a:ext cx="1966130" cy="2926334"/>
            </a:xfrm>
            <a:prstGeom prst="rect">
              <a:avLst/>
            </a:prstGeom>
          </p:spPr>
        </p:pic>
        <p:sp>
          <p:nvSpPr>
            <p:cNvPr id="15" name="Dikdörtgen 14">
              <a:extLst>
                <a:ext uri="{FF2B5EF4-FFF2-40B4-BE49-F238E27FC236}">
                  <a16:creationId xmlns:a16="http://schemas.microsoft.com/office/drawing/2014/main" id="{EAE86BB7-55D7-40FF-A06D-135DF5434586}"/>
                </a:ext>
              </a:extLst>
            </p:cNvPr>
            <p:cNvSpPr/>
            <p:nvPr/>
          </p:nvSpPr>
          <p:spPr>
            <a:xfrm>
              <a:off x="1385461" y="4848759"/>
              <a:ext cx="1323759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2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Eğilebilir</a:t>
              </a:r>
            </a:p>
          </p:txBody>
        </p:sp>
      </p:grpSp>
      <p:grpSp>
        <p:nvGrpSpPr>
          <p:cNvPr id="17" name="Grup 16">
            <a:extLst>
              <a:ext uri="{FF2B5EF4-FFF2-40B4-BE49-F238E27FC236}">
                <a16:creationId xmlns:a16="http://schemas.microsoft.com/office/drawing/2014/main" id="{7E5AF670-8005-4639-97BC-6214B63CFAED}"/>
              </a:ext>
            </a:extLst>
          </p:cNvPr>
          <p:cNvGrpSpPr/>
          <p:nvPr/>
        </p:nvGrpSpPr>
        <p:grpSpPr>
          <a:xfrm>
            <a:off x="3783924" y="1186314"/>
            <a:ext cx="1966130" cy="3479053"/>
            <a:chOff x="3598862" y="1186314"/>
            <a:chExt cx="1966130" cy="3479053"/>
          </a:xfrm>
        </p:grpSpPr>
        <p:pic>
          <p:nvPicPr>
            <p:cNvPr id="4" name="Resim 3">
              <a:extLst>
                <a:ext uri="{FF2B5EF4-FFF2-40B4-BE49-F238E27FC236}">
                  <a16:creationId xmlns:a16="http://schemas.microsoft.com/office/drawing/2014/main" id="{53344176-D557-48DC-BE5A-726DD74B28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98862" y="1186314"/>
              <a:ext cx="1966130" cy="2949196"/>
            </a:xfrm>
            <a:prstGeom prst="rect">
              <a:avLst/>
            </a:prstGeom>
          </p:spPr>
        </p:pic>
        <p:sp>
          <p:nvSpPr>
            <p:cNvPr id="20" name="Dikdörtgen 19">
              <a:extLst>
                <a:ext uri="{FF2B5EF4-FFF2-40B4-BE49-F238E27FC236}">
                  <a16:creationId xmlns:a16="http://schemas.microsoft.com/office/drawing/2014/main" id="{0027FE75-558F-4784-9F09-625E1BB8F8E0}"/>
                </a:ext>
              </a:extLst>
            </p:cNvPr>
            <p:cNvSpPr/>
            <p:nvPr/>
          </p:nvSpPr>
          <p:spPr>
            <a:xfrm>
              <a:off x="3790365" y="4203702"/>
              <a:ext cx="1583127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2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Uzatılabilir</a:t>
              </a:r>
            </a:p>
          </p:txBody>
        </p:sp>
      </p:grpSp>
      <p:grpSp>
        <p:nvGrpSpPr>
          <p:cNvPr id="23" name="Grup 22">
            <a:extLst>
              <a:ext uri="{FF2B5EF4-FFF2-40B4-BE49-F238E27FC236}">
                <a16:creationId xmlns:a16="http://schemas.microsoft.com/office/drawing/2014/main" id="{003BF064-A201-456D-AEFC-82AD49D38ACE}"/>
              </a:ext>
            </a:extLst>
          </p:cNvPr>
          <p:cNvGrpSpPr/>
          <p:nvPr/>
        </p:nvGrpSpPr>
        <p:grpSpPr>
          <a:xfrm>
            <a:off x="6318510" y="1870104"/>
            <a:ext cx="1966130" cy="3440320"/>
            <a:chOff x="6133448" y="1870104"/>
            <a:chExt cx="1966130" cy="3440320"/>
          </a:xfrm>
        </p:grpSpPr>
        <p:pic>
          <p:nvPicPr>
            <p:cNvPr id="13" name="Resim 12">
              <a:extLst>
                <a:ext uri="{FF2B5EF4-FFF2-40B4-BE49-F238E27FC236}">
                  <a16:creationId xmlns:a16="http://schemas.microsoft.com/office/drawing/2014/main" id="{FBF63FBC-8EAA-45D6-9DFE-23071639EB3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3448" y="1870104"/>
              <a:ext cx="1966130" cy="2949196"/>
            </a:xfrm>
            <a:prstGeom prst="rect">
              <a:avLst/>
            </a:prstGeom>
          </p:spPr>
        </p:pic>
        <p:sp>
          <p:nvSpPr>
            <p:cNvPr id="21" name="Dikdörtgen 20">
              <a:extLst>
                <a:ext uri="{FF2B5EF4-FFF2-40B4-BE49-F238E27FC236}">
                  <a16:creationId xmlns:a16="http://schemas.microsoft.com/office/drawing/2014/main" id="{234E8BBB-B392-48B2-B197-755D12ADFAE4}"/>
                </a:ext>
              </a:extLst>
            </p:cNvPr>
            <p:cNvSpPr/>
            <p:nvPr/>
          </p:nvSpPr>
          <p:spPr>
            <a:xfrm>
              <a:off x="6322546" y="4848759"/>
              <a:ext cx="1587935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2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Bükülebilir</a:t>
              </a:r>
            </a:p>
          </p:txBody>
        </p:sp>
      </p:grpSp>
      <p:grpSp>
        <p:nvGrpSpPr>
          <p:cNvPr id="24" name="Grup 23">
            <a:extLst>
              <a:ext uri="{FF2B5EF4-FFF2-40B4-BE49-F238E27FC236}">
                <a16:creationId xmlns:a16="http://schemas.microsoft.com/office/drawing/2014/main" id="{5ED78BF4-197D-4648-A0EA-2557F63592E1}"/>
              </a:ext>
            </a:extLst>
          </p:cNvPr>
          <p:cNvGrpSpPr/>
          <p:nvPr/>
        </p:nvGrpSpPr>
        <p:grpSpPr>
          <a:xfrm>
            <a:off x="8853096" y="1224418"/>
            <a:ext cx="1973751" cy="3416235"/>
            <a:chOff x="8668034" y="1224418"/>
            <a:chExt cx="1973751" cy="3416235"/>
          </a:xfrm>
        </p:grpSpPr>
        <p:pic>
          <p:nvPicPr>
            <p:cNvPr id="6" name="Resim 5">
              <a:extLst>
                <a:ext uri="{FF2B5EF4-FFF2-40B4-BE49-F238E27FC236}">
                  <a16:creationId xmlns:a16="http://schemas.microsoft.com/office/drawing/2014/main" id="{F7C3D13D-988F-4C14-9E7E-C6E8E0BB4F1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668034" y="1224418"/>
              <a:ext cx="1973751" cy="2911092"/>
            </a:xfrm>
            <a:prstGeom prst="rect">
              <a:avLst/>
            </a:prstGeom>
          </p:spPr>
        </p:pic>
        <p:sp>
          <p:nvSpPr>
            <p:cNvPr id="22" name="Dikdörtgen 21">
              <a:extLst>
                <a:ext uri="{FF2B5EF4-FFF2-40B4-BE49-F238E27FC236}">
                  <a16:creationId xmlns:a16="http://schemas.microsoft.com/office/drawing/2014/main" id="{EEB7680E-2E51-4FB0-8E8D-9A1E372C21DD}"/>
                </a:ext>
              </a:extLst>
            </p:cNvPr>
            <p:cNvSpPr/>
            <p:nvPr/>
          </p:nvSpPr>
          <p:spPr>
            <a:xfrm>
              <a:off x="8720681" y="4178988"/>
              <a:ext cx="1868460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r-TR" sz="2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Sıkıştırılabilir</a:t>
              </a:r>
            </a:p>
          </p:txBody>
        </p:sp>
      </p:grpSp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3982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7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7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8" grpId="0"/>
      <p:bldP spid="4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BABABA"/>
            </a:gs>
            <a:gs pos="3000">
              <a:srgbClr val="BABABA"/>
            </a:gs>
            <a:gs pos="56000">
              <a:srgbClr val="FFFFFF"/>
            </a:gs>
            <a:gs pos="63000">
              <a:srgbClr val="D1D1D1"/>
            </a:gs>
            <a:gs pos="100000">
              <a:schemeClr val="bg1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Yuvarlatılmış Dikdörtgen 42">
            <a:hlinkClick r:id="" action="ppaction://hlinkshowjump?jump=nextslide"/>
          </p:cNvPr>
          <p:cNvSpPr/>
          <p:nvPr/>
        </p:nvSpPr>
        <p:spPr>
          <a:xfrm>
            <a:off x="10719331" y="6257412"/>
            <a:ext cx="1296365" cy="4629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Tahoma" panose="020B0604030504040204" pitchFamily="34" charset="0"/>
                <a:cs typeface="Tahoma" panose="020B0604030504040204" pitchFamily="34" charset="0"/>
              </a:rPr>
              <a:t>Devam et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25019" y="147200"/>
            <a:ext cx="282801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36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Kırılganlık</a:t>
            </a:r>
          </a:p>
        </p:txBody>
      </p:sp>
      <p:sp>
        <p:nvSpPr>
          <p:cNvPr id="8" name="Dikdörtgen 7"/>
          <p:cNvSpPr/>
          <p:nvPr/>
        </p:nvSpPr>
        <p:spPr>
          <a:xfrm>
            <a:off x="257296" y="793531"/>
            <a:ext cx="1148839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200" b="0" i="0" u="none" strike="noStrike" kern="1200" cap="none" spc="0" normalizeH="0" baseline="0" noProof="0" dirty="0">
                <a:ln w="0"/>
                <a:solidFill>
                  <a:srgbClr val="00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Varlıkların kırılgan olup olmadığını dokunma ve görme duyumuzla algılayabiliriz.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2CBCF833-FDEE-4552-B995-65860D041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4180" y="1602368"/>
            <a:ext cx="5608153" cy="41329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Resim 13">
            <a:extLst>
              <a:ext uri="{FF2B5EF4-FFF2-40B4-BE49-F238E27FC236}">
                <a16:creationId xmlns:a16="http://schemas.microsoft.com/office/drawing/2014/main" id="{6A02B66B-89FC-4F95-8EBC-DBC2940D277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666" y="1602368"/>
            <a:ext cx="1555030" cy="1516154"/>
          </a:xfrm>
          <a:prstGeom prst="rect">
            <a:avLst/>
          </a:prstGeom>
        </p:spPr>
      </p:pic>
      <p:sp>
        <p:nvSpPr>
          <p:cNvPr id="18" name="Dikdörtgen 17">
            <a:extLst>
              <a:ext uri="{FF2B5EF4-FFF2-40B4-BE49-F238E27FC236}">
                <a16:creationId xmlns:a16="http://schemas.microsoft.com/office/drawing/2014/main" id="{519F71A7-E6DB-403F-A3D2-5BCD8EF66F07}"/>
              </a:ext>
            </a:extLst>
          </p:cNvPr>
          <p:cNvSpPr/>
          <p:nvPr/>
        </p:nvSpPr>
        <p:spPr>
          <a:xfrm>
            <a:off x="181850" y="2208644"/>
            <a:ext cx="591415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rgbClr val="000000"/>
                </a:solidFill>
              </a:rPr>
              <a:t>Cam, porselen gibi sert maddelerin esneklik özelliği yoktur. Herhangi bir etki sonucu kırılabilir. Böyle maddeler kırılgan maddelerdir. </a:t>
            </a:r>
          </a:p>
          <a:p>
            <a:pPr marL="342900" lvl="0" indent="-342900">
              <a:buFont typeface="Wingdings" panose="05000000000000000000" pitchFamily="2" charset="2"/>
              <a:buChar char="ü"/>
            </a:pPr>
            <a:endParaRPr lang="tr-TR" sz="2400" dirty="0">
              <a:solidFill>
                <a:srgbClr val="000000"/>
              </a:solidFill>
            </a:endParaRPr>
          </a:p>
          <a:p>
            <a:pPr marL="342900" lvl="0" indent="-342900">
              <a:buFont typeface="Wingdings" panose="05000000000000000000" pitchFamily="2" charset="2"/>
              <a:buChar char="ü"/>
            </a:pPr>
            <a:r>
              <a:rPr lang="tr-TR" sz="2400" dirty="0">
                <a:solidFill>
                  <a:srgbClr val="000000"/>
                </a:solidFill>
              </a:rPr>
              <a:t>Kırılgan maddelerin kırılganlık özellikleri aynı olmayabilir. Bazılarına az bir kuvvet uygulandığında çabucak kırılabilirken bazılarının kırılması için fazla kuvvet gerekir.</a:t>
            </a:r>
            <a:endParaRPr kumimoji="0" lang="tr-TR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19" name="Dikdörtgen 18">
            <a:extLst>
              <a:ext uri="{FF2B5EF4-FFF2-40B4-BE49-F238E27FC236}">
                <a16:creationId xmlns:a16="http://schemas.microsoft.com/office/drawing/2014/main" id="{A576F022-5F1D-4841-94C0-89AD72C473C6}"/>
              </a:ext>
            </a:extLst>
          </p:cNvPr>
          <p:cNvSpPr/>
          <p:nvPr/>
        </p:nvSpPr>
        <p:spPr>
          <a:xfrm>
            <a:off x="6616835" y="6257412"/>
            <a:ext cx="3276025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Not : Klavyede </a:t>
            </a:r>
            <a:r>
              <a:rPr kumimoji="0" lang="tr-TR" sz="1400" b="0" i="0" u="none" strike="noStrike" kern="1200" cap="none" spc="0" normalizeH="0" baseline="0" noProof="0" dirty="0" err="1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enter</a:t>
            </a:r>
            <a:r>
              <a:rPr kumimoji="0" lang="tr-TR" sz="1400" b="0" i="0" u="none" strike="noStrike" kern="1200" cap="none" spc="0" normalizeH="0" baseline="0" noProof="0" dirty="0">
                <a:ln w="0"/>
                <a:solidFill>
                  <a:srgbClr val="000000">
                    <a:lumMod val="95000"/>
                    <a:lumOff val="5000"/>
                  </a:srgbClr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/>
                <a:ea typeface="+mn-ea"/>
                <a:cs typeface="+mn-cs"/>
              </a:rPr>
              <a:t> tuşuyla ilerleyiniz.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008B3A37-02BD-46F1-8FB7-24E3C39D298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0961" y="4219130"/>
            <a:ext cx="1555030" cy="151615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8692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7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8" grpId="0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ce31731513074f1495b7d14dba499e11638b3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Advertising_Booth_Display">
  <a:themeElements>
    <a:clrScheme name="advertising_booth_display">
      <a:dk1>
        <a:srgbClr val="000000"/>
      </a:dk1>
      <a:lt1>
        <a:srgbClr val="FFFFFF"/>
      </a:lt1>
      <a:dk2>
        <a:srgbClr val="6C0000"/>
      </a:dk2>
      <a:lt2>
        <a:srgbClr val="F0F3FB"/>
      </a:lt2>
      <a:accent1>
        <a:srgbClr val="1F2932"/>
      </a:accent1>
      <a:accent2>
        <a:srgbClr val="595959"/>
      </a:accent2>
      <a:accent3>
        <a:srgbClr val="53B558"/>
      </a:accent3>
      <a:accent4>
        <a:srgbClr val="2C66B2"/>
      </a:accent4>
      <a:accent5>
        <a:srgbClr val="FF9900"/>
      </a:accent5>
      <a:accent6>
        <a:srgbClr val="000000"/>
      </a:accent6>
      <a:hlink>
        <a:srgbClr val="657C95"/>
      </a:hlink>
      <a:folHlink>
        <a:srgbClr val="D8DBE4"/>
      </a:folHlink>
    </a:clrScheme>
    <a:fontScheme name="Özel 1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4928</TotalTime>
  <Words>785</Words>
  <Application>Microsoft Office PowerPoint</Application>
  <PresentationFormat>Geniş ekran</PresentationFormat>
  <Paragraphs>163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7" baseType="lpstr">
      <vt:lpstr>Arial</vt:lpstr>
      <vt:lpstr>Calibri</vt:lpstr>
      <vt:lpstr>Tahoma</vt:lpstr>
      <vt:lpstr>Wingdings</vt:lpstr>
      <vt:lpstr>1_Advertising_Booth_Display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Cisimleri Hareket Ettirme ve Durdurma</dc:title>
  <dc:creator>www.mebders.com</dc:creator>
  <cp:lastModifiedBy>Muhammet Bozkurt</cp:lastModifiedBy>
  <cp:revision>283</cp:revision>
  <dcterms:created xsi:type="dcterms:W3CDTF">2015-08-20T10:50:29Z</dcterms:created>
  <dcterms:modified xsi:type="dcterms:W3CDTF">2017-11-30T23:00:12Z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27D8F80A-C582-4DAC-B379-E8F2E3EB8B34</vt:lpwstr>
  </property>
  <property fmtid="{D5CDD505-2E9C-101B-9397-08002B2CF9AE}" pid="3" name="ArticulatePath">
    <vt:lpwstr>Sunu1</vt:lpwstr>
  </property>
  <property fmtid="{D5CDD505-2E9C-101B-9397-08002B2CF9AE}" pid="4" name="_MarkAsFinal">
    <vt:bool>true</vt:bool>
  </property>
</Properties>
</file>