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69" r:id="rId2"/>
    <p:sldId id="282" r:id="rId3"/>
    <p:sldId id="349" r:id="rId4"/>
    <p:sldId id="370" r:id="rId5"/>
    <p:sldId id="371" r:id="rId6"/>
    <p:sldId id="372" r:id="rId7"/>
    <p:sldId id="373" r:id="rId8"/>
    <p:sldId id="374" r:id="rId9"/>
    <p:sldId id="375" r:id="rId10"/>
    <p:sldId id="377" r:id="rId11"/>
    <p:sldId id="378" r:id="rId12"/>
    <p:sldId id="376" r:id="rId13"/>
    <p:sldId id="369" r:id="rId14"/>
    <p:sldId id="267" r:id="rId15"/>
  </p:sldIdLst>
  <p:sldSz cx="12192000" cy="6858000"/>
  <p:notesSz cx="6858000" cy="9144000"/>
  <p:custDataLst>
    <p:tags r:id="rId16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B300"/>
    <a:srgbClr val="946C5D"/>
    <a:srgbClr val="D84315"/>
    <a:srgbClr val="F57C00"/>
    <a:srgbClr val="EFEFEF"/>
    <a:srgbClr val="75757D"/>
    <a:srgbClr val="D1D1D1"/>
    <a:srgbClr val="65656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44" autoAdjust="0"/>
    <p:restoredTop sz="94660"/>
  </p:normalViewPr>
  <p:slideViewPr>
    <p:cSldViewPr snapToGrid="0">
      <p:cViewPr varScale="1">
        <p:scale>
          <a:sx n="83" d="100"/>
          <a:sy n="83" d="100"/>
        </p:scale>
        <p:origin x="82" y="1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8100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7CD7D-0373-438D-A611-2B18760BCCA2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12/5/2017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9F62D-FC13-4409-A200-9F9225F350D0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592829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ed_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342901" y="-533400"/>
            <a:ext cx="11544300" cy="7325784"/>
          </a:xfrm>
          <a:prstGeom prst="ellipse">
            <a:avLst/>
          </a:prstGeom>
          <a:gradFill flip="none" rotWithShape="1">
            <a:gsLst>
              <a:gs pos="37000">
                <a:schemeClr val="accent5">
                  <a:lumMod val="76000"/>
                </a:schemeClr>
              </a:gs>
              <a:gs pos="0">
                <a:schemeClr val="accent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" name="Rectangle 7"/>
          <p:cNvSpPr/>
          <p:nvPr userDrawn="1"/>
        </p:nvSpPr>
        <p:spPr>
          <a:xfrm>
            <a:off x="0" y="4191000"/>
            <a:ext cx="12192000" cy="266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" name="Oval 4"/>
          <p:cNvSpPr/>
          <p:nvPr userDrawn="1"/>
        </p:nvSpPr>
        <p:spPr>
          <a:xfrm>
            <a:off x="0" y="4343400"/>
            <a:ext cx="12192000" cy="2514600"/>
          </a:xfrm>
          <a:prstGeom prst="ellipse">
            <a:avLst/>
          </a:prstGeom>
          <a:gradFill flip="none" rotWithShape="1">
            <a:gsLst>
              <a:gs pos="40000">
                <a:schemeClr val="accent5">
                  <a:lumMod val="68000"/>
                </a:schemeClr>
              </a:gs>
              <a:gs pos="0">
                <a:schemeClr val="accent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5CDFB-02A4-4794-A347-70471386EC81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12/5/2017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282FE-E361-4CEC-A72F-9E53845330A7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664785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41B20"/>
            </a:gs>
            <a:gs pos="19000">
              <a:srgbClr val="141B20"/>
            </a:gs>
            <a:gs pos="39999">
              <a:srgbClr val="27343F"/>
            </a:gs>
            <a:gs pos="67000">
              <a:srgbClr val="000000"/>
            </a:gs>
            <a:gs pos="100000">
              <a:srgbClr val="485F7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text styles</a:t>
            </a:r>
          </a:p>
          <a:p>
            <a:pPr lvl="1"/>
            <a:r>
              <a:rPr lang="en-US" altLang="tr-TR"/>
              <a:t>Second level</a:t>
            </a:r>
          </a:p>
          <a:p>
            <a:pPr lvl="2"/>
            <a:r>
              <a:rPr lang="en-US" altLang="tr-TR"/>
              <a:t>Third level</a:t>
            </a:r>
          </a:p>
          <a:p>
            <a:pPr lvl="3"/>
            <a:r>
              <a:rPr lang="en-US" altLang="tr-TR"/>
              <a:t>Fourth level</a:t>
            </a:r>
          </a:p>
          <a:p>
            <a:pPr lvl="4"/>
            <a:r>
              <a:rPr lang="en-US" altLang="tr-TR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F46347-80BD-4281-9A7D-0AED6FAD8E00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12/5/2017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681F1F-4A5D-4C37-BE75-A4938DB575D2}" type="slidenum">
              <a:rPr lang="en-US" altLang="tr-TR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tr-T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099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57189" indent="-457189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9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5" Type="http://schemas.openxmlformats.org/officeDocument/2006/relationships/hyperlink" Target="http://www.mebders.com/" TargetMode="External"/><Relationship Id="rId4" Type="http://schemas.openxmlformats.org/officeDocument/2006/relationships/hyperlink" Target="mailto:info@mebders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9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pic>
        <p:nvPicPr>
          <p:cNvPr id="2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473" y="-121626"/>
            <a:ext cx="8548789" cy="665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Metin kutusu 28"/>
          <p:cNvSpPr txBox="1"/>
          <p:nvPr/>
        </p:nvSpPr>
        <p:spPr>
          <a:xfrm>
            <a:off x="3220946" y="776563"/>
            <a:ext cx="242085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SINIF		: </a:t>
            </a:r>
            <a:r>
              <a:rPr lang="tr-TR" sz="2500" dirty="0">
                <a:solidFill>
                  <a:srgbClr val="F0F3FB">
                    <a:lumMod val="25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30" name="Metin kutusu 29"/>
          <p:cNvSpPr txBox="1"/>
          <p:nvPr/>
        </p:nvSpPr>
        <p:spPr>
          <a:xfrm>
            <a:off x="3220946" y="1223543"/>
            <a:ext cx="440216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DERS		: </a:t>
            </a:r>
            <a:r>
              <a:rPr lang="tr-TR" sz="2500" dirty="0">
                <a:solidFill>
                  <a:srgbClr val="F0F3FB">
                    <a:lumMod val="25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FEN BİLİMLERİ</a:t>
            </a:r>
          </a:p>
        </p:txBody>
      </p:sp>
      <p:sp>
        <p:nvSpPr>
          <p:cNvPr id="31" name="Metin kutusu 30"/>
          <p:cNvSpPr txBox="1"/>
          <p:nvPr/>
        </p:nvSpPr>
        <p:spPr>
          <a:xfrm>
            <a:off x="3220946" y="2144772"/>
            <a:ext cx="650407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BÖLÜM	: </a:t>
            </a:r>
            <a:r>
              <a:rPr lang="tr-TR" sz="2500" dirty="0">
                <a:solidFill>
                  <a:srgbClr val="F0F3FB">
                    <a:lumMod val="25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MADDEYİ NİTELEYEN    		  ÖZELLİKLER 3</a:t>
            </a:r>
          </a:p>
        </p:txBody>
      </p:sp>
      <p:sp>
        <p:nvSpPr>
          <p:cNvPr id="33" name="Yuvarlatılmış Dikdörtgen 32">
            <a:hlinkClick r:id="rId5" action="ppaction://hlinksldjump"/>
          </p:cNvPr>
          <p:cNvSpPr/>
          <p:nvPr/>
        </p:nvSpPr>
        <p:spPr>
          <a:xfrm>
            <a:off x="10232782" y="5484590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Derse Geç</a:t>
            </a:r>
          </a:p>
        </p:txBody>
      </p:sp>
      <p:sp>
        <p:nvSpPr>
          <p:cNvPr id="36" name="Metin kutusu 35"/>
          <p:cNvSpPr txBox="1"/>
          <p:nvPr/>
        </p:nvSpPr>
        <p:spPr>
          <a:xfrm>
            <a:off x="3220946" y="1699195"/>
            <a:ext cx="529395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ÜNİTE		: </a:t>
            </a:r>
            <a:r>
              <a:rPr lang="tr-TR" sz="2500" dirty="0">
                <a:solidFill>
                  <a:srgbClr val="F0F3FB">
                    <a:lumMod val="25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MADDEYİ TANIYALIM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3220945" y="3412276"/>
            <a:ext cx="650407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KAZANIM	: </a:t>
            </a:r>
            <a:r>
              <a:rPr lang="tr-TR" dirty="0">
                <a:solidFill>
                  <a:srgbClr val="F0F3FB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3.1.2. Bazı maddelere dokunma, onları tatma ve koklamanın canlı vücuduna zarar verebileceğini fark eder.</a:t>
            </a:r>
          </a:p>
          <a:p>
            <a:r>
              <a:rPr lang="tr-TR" dirty="0">
                <a:solidFill>
                  <a:srgbClr val="F0F3FB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3.1.3. Bireysel olarak ya da gruplar hâlinde maddelerle çalışırken gerekli güvenlik tedbirlerini almada sorumluluk üstlenir.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3220946" y="2951998"/>
            <a:ext cx="339708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SÜRE		: </a:t>
            </a:r>
            <a:r>
              <a:rPr lang="tr-TR" sz="25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DERS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481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Yuvarlatılmış Dikdörtgen 42">
            <a:hlinkClick r:id="" action="ppaction://hlinkshowjump?jump=nextslide"/>
          </p:cNvPr>
          <p:cNvSpPr/>
          <p:nvPr/>
        </p:nvSpPr>
        <p:spPr>
          <a:xfrm>
            <a:off x="10719331" y="6257412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Devam et</a:t>
            </a:r>
          </a:p>
        </p:txBody>
      </p:sp>
      <p:sp>
        <p:nvSpPr>
          <p:cNvPr id="9" name="Dikdörtgen 8"/>
          <p:cNvSpPr/>
          <p:nvPr/>
        </p:nvSpPr>
        <p:spPr>
          <a:xfrm>
            <a:off x="125019" y="147200"/>
            <a:ext cx="101528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Maddelerle Çalışırken Alınması Gereken Güvenlik Önlemleri</a:t>
            </a:r>
          </a:p>
        </p:txBody>
      </p:sp>
      <p:sp>
        <p:nvSpPr>
          <p:cNvPr id="18" name="Dikdörtgen 17">
            <a:extLst>
              <a:ext uri="{FF2B5EF4-FFF2-40B4-BE49-F238E27FC236}">
                <a16:creationId xmlns:a16="http://schemas.microsoft.com/office/drawing/2014/main" id="{519F71A7-E6DB-403F-A3D2-5BCD8EF66F07}"/>
              </a:ext>
            </a:extLst>
          </p:cNvPr>
          <p:cNvSpPr/>
          <p:nvPr/>
        </p:nvSpPr>
        <p:spPr>
          <a:xfrm>
            <a:off x="792825" y="738735"/>
            <a:ext cx="7556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Çalışırken hangi güvenlik önlemleri alınabilir ?</a:t>
            </a:r>
          </a:p>
        </p:txBody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21238356-BD77-4584-8446-F4C608C905C2}"/>
              </a:ext>
            </a:extLst>
          </p:cNvPr>
          <p:cNvSpPr/>
          <p:nvPr/>
        </p:nvSpPr>
        <p:spPr>
          <a:xfrm>
            <a:off x="1026001" y="5387122"/>
            <a:ext cx="17330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itfaiyeci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34BD569-D841-414C-A427-D16033F00A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963" y="2092716"/>
            <a:ext cx="3810000" cy="3038475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BFB29036-897F-4655-92F0-A0DF3A5D7E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237" y="2092430"/>
            <a:ext cx="3038476" cy="3038476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675EBF9D-D02D-455A-90E6-82F4DE0E4A1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75" y="1659603"/>
            <a:ext cx="2053776" cy="3904130"/>
          </a:xfrm>
          <a:prstGeom prst="rect">
            <a:avLst/>
          </a:prstGeom>
        </p:spPr>
      </p:pic>
      <p:sp>
        <p:nvSpPr>
          <p:cNvPr id="21" name="Dikdörtgen 20">
            <a:extLst>
              <a:ext uri="{FF2B5EF4-FFF2-40B4-BE49-F238E27FC236}">
                <a16:creationId xmlns:a16="http://schemas.microsoft.com/office/drawing/2014/main" id="{7DD16AA5-FE9D-4A26-A282-DC335F1B43BD}"/>
              </a:ext>
            </a:extLst>
          </p:cNvPr>
          <p:cNvSpPr/>
          <p:nvPr/>
        </p:nvSpPr>
        <p:spPr>
          <a:xfrm>
            <a:off x="4841888" y="5332900"/>
            <a:ext cx="17330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diş  hekimi</a:t>
            </a:r>
          </a:p>
        </p:txBody>
      </p:sp>
      <p:sp>
        <p:nvSpPr>
          <p:cNvPr id="22" name="Dikdörtgen 21">
            <a:extLst>
              <a:ext uri="{FF2B5EF4-FFF2-40B4-BE49-F238E27FC236}">
                <a16:creationId xmlns:a16="http://schemas.microsoft.com/office/drawing/2014/main" id="{65B4BCE6-0FF3-4AAB-BE46-761C77EB07A2}"/>
              </a:ext>
            </a:extLst>
          </p:cNvPr>
          <p:cNvSpPr/>
          <p:nvPr/>
        </p:nvSpPr>
        <p:spPr>
          <a:xfrm>
            <a:off x="9261488" y="5332899"/>
            <a:ext cx="17330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kaynakçı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78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>
            <a:off x="125019" y="147200"/>
            <a:ext cx="34496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Uyarı Sembolleri</a:t>
            </a:r>
          </a:p>
        </p:txBody>
      </p:sp>
      <p:sp>
        <p:nvSpPr>
          <p:cNvPr id="18" name="Dikdörtgen 17">
            <a:extLst>
              <a:ext uri="{FF2B5EF4-FFF2-40B4-BE49-F238E27FC236}">
                <a16:creationId xmlns:a16="http://schemas.microsoft.com/office/drawing/2014/main" id="{519F71A7-E6DB-403F-A3D2-5BCD8EF66F07}"/>
              </a:ext>
            </a:extLst>
          </p:cNvPr>
          <p:cNvSpPr/>
          <p:nvPr/>
        </p:nvSpPr>
        <p:spPr>
          <a:xfrm>
            <a:off x="792824" y="738735"/>
            <a:ext cx="112228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tr-TR" sz="2400" dirty="0">
                <a:solidFill>
                  <a:srgbClr val="000000"/>
                </a:solidFill>
              </a:rPr>
              <a:t>Uyarı sembollerinin anlamını bilmemiz sağlığımızı korumamız için önemlidir.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D3DADA3-D4F6-41BB-83E1-9A6BF32C53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598" y="1219781"/>
            <a:ext cx="2532857" cy="3060000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D35EE50E-AC06-4251-BF47-984D7A85177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782" y="1497502"/>
            <a:ext cx="2199762" cy="1931498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0390FB8E-40DF-4804-8391-73847207F37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95" y="1497503"/>
            <a:ext cx="2207809" cy="1931497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EA968334-F2A5-4D28-8892-DB08C868F2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578" y="1336125"/>
            <a:ext cx="2168693" cy="2620045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7F1A8AD5-F16A-460A-A99B-AFB40AC3C15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394" y="1603341"/>
            <a:ext cx="2018554" cy="1792058"/>
          </a:xfrm>
          <a:prstGeom prst="rect">
            <a:avLst/>
          </a:prstGeom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4BB61894-7DFE-45BB-B251-F0194342156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963" y="4292256"/>
            <a:ext cx="2116615" cy="1861959"/>
          </a:xfrm>
          <a:prstGeom prst="rect">
            <a:avLst/>
          </a:prstGeom>
        </p:spPr>
      </p:pic>
      <p:pic>
        <p:nvPicPr>
          <p:cNvPr id="23" name="Resim 22">
            <a:extLst>
              <a:ext uri="{FF2B5EF4-FFF2-40B4-BE49-F238E27FC236}">
                <a16:creationId xmlns:a16="http://schemas.microsoft.com/office/drawing/2014/main" id="{1E0D8B47-341B-4813-9165-3A8333997C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659" y="3798000"/>
            <a:ext cx="2532857" cy="3060000"/>
          </a:xfrm>
          <a:prstGeom prst="rect">
            <a:avLst/>
          </a:prstGeom>
        </p:spPr>
      </p:pic>
      <p:pic>
        <p:nvPicPr>
          <p:cNvPr id="25" name="Resim 24">
            <a:extLst>
              <a:ext uri="{FF2B5EF4-FFF2-40B4-BE49-F238E27FC236}">
                <a16:creationId xmlns:a16="http://schemas.microsoft.com/office/drawing/2014/main" id="{1C649E34-8B95-478D-A2D9-F9C71976DF4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986" y="3897093"/>
            <a:ext cx="2532857" cy="3060000"/>
          </a:xfrm>
          <a:prstGeom prst="rect">
            <a:avLst/>
          </a:prstGeom>
        </p:spPr>
      </p:pic>
      <p:pic>
        <p:nvPicPr>
          <p:cNvPr id="27" name="Resim 26">
            <a:extLst>
              <a:ext uri="{FF2B5EF4-FFF2-40B4-BE49-F238E27FC236}">
                <a16:creationId xmlns:a16="http://schemas.microsoft.com/office/drawing/2014/main" id="{25862DD0-21DF-4C38-99C7-D9E71152BEED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351" y="4327208"/>
            <a:ext cx="2041584" cy="1792057"/>
          </a:xfrm>
          <a:prstGeom prst="rect">
            <a:avLst/>
          </a:prstGeom>
        </p:spPr>
      </p:pic>
      <p:sp>
        <p:nvSpPr>
          <p:cNvPr id="29" name="Dikdörtgen 28">
            <a:extLst>
              <a:ext uri="{FF2B5EF4-FFF2-40B4-BE49-F238E27FC236}">
                <a16:creationId xmlns:a16="http://schemas.microsoft.com/office/drawing/2014/main" id="{78E70678-993C-4793-BCB8-7AFBD70F0CBD}"/>
              </a:ext>
            </a:extLst>
          </p:cNvPr>
          <p:cNvSpPr/>
          <p:nvPr/>
        </p:nvSpPr>
        <p:spPr>
          <a:xfrm>
            <a:off x="732242" y="3367113"/>
            <a:ext cx="21997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Alevlenebilir Madde</a:t>
            </a:r>
          </a:p>
        </p:txBody>
      </p:sp>
      <p:sp>
        <p:nvSpPr>
          <p:cNvPr id="30" name="Dikdörtgen 29">
            <a:extLst>
              <a:ext uri="{FF2B5EF4-FFF2-40B4-BE49-F238E27FC236}">
                <a16:creationId xmlns:a16="http://schemas.microsoft.com/office/drawing/2014/main" id="{2330D51D-1A57-4875-8652-0BDEE3F9335B}"/>
              </a:ext>
            </a:extLst>
          </p:cNvPr>
          <p:cNvSpPr/>
          <p:nvPr/>
        </p:nvSpPr>
        <p:spPr>
          <a:xfrm>
            <a:off x="3077782" y="3395399"/>
            <a:ext cx="21997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Patlayıcı</a:t>
            </a:r>
          </a:p>
        </p:txBody>
      </p:sp>
      <p:sp>
        <p:nvSpPr>
          <p:cNvPr id="31" name="Dikdörtgen 30">
            <a:extLst>
              <a:ext uri="{FF2B5EF4-FFF2-40B4-BE49-F238E27FC236}">
                <a16:creationId xmlns:a16="http://schemas.microsoft.com/office/drawing/2014/main" id="{EED9DCC3-5689-4970-A9DC-ED0A74474180}"/>
              </a:ext>
            </a:extLst>
          </p:cNvPr>
          <p:cNvSpPr/>
          <p:nvPr/>
        </p:nvSpPr>
        <p:spPr>
          <a:xfrm>
            <a:off x="5477100" y="3395399"/>
            <a:ext cx="21997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Zararlı</a:t>
            </a:r>
          </a:p>
        </p:txBody>
      </p:sp>
      <p:sp>
        <p:nvSpPr>
          <p:cNvPr id="32" name="Dikdörtgen 31">
            <a:extLst>
              <a:ext uri="{FF2B5EF4-FFF2-40B4-BE49-F238E27FC236}">
                <a16:creationId xmlns:a16="http://schemas.microsoft.com/office/drawing/2014/main" id="{56D275F7-DABC-49B1-9700-EA594973D858}"/>
              </a:ext>
            </a:extLst>
          </p:cNvPr>
          <p:cNvSpPr/>
          <p:nvPr/>
        </p:nvSpPr>
        <p:spPr>
          <a:xfrm>
            <a:off x="7830082" y="3350037"/>
            <a:ext cx="21997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Aşındırıcı</a:t>
            </a:r>
          </a:p>
        </p:txBody>
      </p:sp>
      <p:sp>
        <p:nvSpPr>
          <p:cNvPr id="33" name="Dikdörtgen 32">
            <a:extLst>
              <a:ext uri="{FF2B5EF4-FFF2-40B4-BE49-F238E27FC236}">
                <a16:creationId xmlns:a16="http://schemas.microsoft.com/office/drawing/2014/main" id="{2D134D8C-F8DF-4CF8-99AE-8D34978DA968}"/>
              </a:ext>
            </a:extLst>
          </p:cNvPr>
          <p:cNvSpPr/>
          <p:nvPr/>
        </p:nvSpPr>
        <p:spPr>
          <a:xfrm>
            <a:off x="10008394" y="3315986"/>
            <a:ext cx="21997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Radyasyon</a:t>
            </a:r>
          </a:p>
        </p:txBody>
      </p:sp>
      <p:sp>
        <p:nvSpPr>
          <p:cNvPr id="34" name="Dikdörtgen 33">
            <a:extLst>
              <a:ext uri="{FF2B5EF4-FFF2-40B4-BE49-F238E27FC236}">
                <a16:creationId xmlns:a16="http://schemas.microsoft.com/office/drawing/2014/main" id="{CC48128F-511A-41E5-ADE9-22CFB5324410}"/>
              </a:ext>
            </a:extLst>
          </p:cNvPr>
          <p:cNvSpPr/>
          <p:nvPr/>
        </p:nvSpPr>
        <p:spPr>
          <a:xfrm>
            <a:off x="1894533" y="6063806"/>
            <a:ext cx="21997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Elektrik Tehlikesi</a:t>
            </a:r>
          </a:p>
        </p:txBody>
      </p:sp>
      <p:sp>
        <p:nvSpPr>
          <p:cNvPr id="35" name="Dikdörtgen 34">
            <a:extLst>
              <a:ext uri="{FF2B5EF4-FFF2-40B4-BE49-F238E27FC236}">
                <a16:creationId xmlns:a16="http://schemas.microsoft.com/office/drawing/2014/main" id="{2D8F56AE-892E-47BD-84DF-759A0702A614}"/>
              </a:ext>
            </a:extLst>
          </p:cNvPr>
          <p:cNvSpPr/>
          <p:nvPr/>
        </p:nvSpPr>
        <p:spPr>
          <a:xfrm>
            <a:off x="4305578" y="6047872"/>
            <a:ext cx="21997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Yakıcı Madde</a:t>
            </a:r>
          </a:p>
        </p:txBody>
      </p:sp>
      <p:sp>
        <p:nvSpPr>
          <p:cNvPr id="36" name="Dikdörtgen 35">
            <a:extLst>
              <a:ext uri="{FF2B5EF4-FFF2-40B4-BE49-F238E27FC236}">
                <a16:creationId xmlns:a16="http://schemas.microsoft.com/office/drawing/2014/main" id="{12D2ED37-C6C6-4E63-AA52-B184B8902773}"/>
              </a:ext>
            </a:extLst>
          </p:cNvPr>
          <p:cNvSpPr/>
          <p:nvPr/>
        </p:nvSpPr>
        <p:spPr>
          <a:xfrm>
            <a:off x="6574599" y="6073406"/>
            <a:ext cx="21997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Zehirli</a:t>
            </a:r>
          </a:p>
        </p:txBody>
      </p:sp>
      <p:sp>
        <p:nvSpPr>
          <p:cNvPr id="37" name="Dikdörtgen 36">
            <a:extLst>
              <a:ext uri="{FF2B5EF4-FFF2-40B4-BE49-F238E27FC236}">
                <a16:creationId xmlns:a16="http://schemas.microsoft.com/office/drawing/2014/main" id="{F3520310-76FF-44C2-8699-17BFAF8B7C34}"/>
              </a:ext>
            </a:extLst>
          </p:cNvPr>
          <p:cNvSpPr/>
          <p:nvPr/>
        </p:nvSpPr>
        <p:spPr>
          <a:xfrm>
            <a:off x="8929963" y="6002546"/>
            <a:ext cx="21997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Tehlikeli</a:t>
            </a:r>
          </a:p>
        </p:txBody>
      </p:sp>
      <p:sp>
        <p:nvSpPr>
          <p:cNvPr id="43" name="Yuvarlatılmış Dikdörtgen 42">
            <a:hlinkClick r:id="" action="ppaction://hlinkshowjump?jump=nextslide"/>
          </p:cNvPr>
          <p:cNvSpPr/>
          <p:nvPr/>
        </p:nvSpPr>
        <p:spPr>
          <a:xfrm>
            <a:off x="10758956" y="6258807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Devam et</a:t>
            </a:r>
          </a:p>
        </p:txBody>
      </p:sp>
      <p:sp>
        <p:nvSpPr>
          <p:cNvPr id="38" name="Dikdörtgen 37">
            <a:extLst>
              <a:ext uri="{FF2B5EF4-FFF2-40B4-BE49-F238E27FC236}">
                <a16:creationId xmlns:a16="http://schemas.microsoft.com/office/drawing/2014/main" id="{41245C6E-41F0-423F-92A8-23C1836ED785}"/>
              </a:ext>
            </a:extLst>
          </p:cNvPr>
          <p:cNvSpPr/>
          <p:nvPr/>
        </p:nvSpPr>
        <p:spPr>
          <a:xfrm>
            <a:off x="5405459" y="6550223"/>
            <a:ext cx="327602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0" i="0" u="none" strike="noStrike" kern="1200" cap="none" spc="0" normalizeH="0" baseline="0" noProof="0" dirty="0">
                <a:ln w="0"/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Not : Klavyede </a:t>
            </a:r>
            <a:r>
              <a:rPr kumimoji="0" lang="tr-TR" sz="1400" b="0" i="0" u="none" strike="noStrike" kern="1200" cap="none" spc="0" normalizeH="0" baseline="0" noProof="0" dirty="0" err="1">
                <a:ln w="0"/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enter</a:t>
            </a:r>
            <a:r>
              <a:rPr kumimoji="0" lang="tr-TR" sz="1400" b="0" i="0" u="none" strike="noStrike" kern="1200" cap="none" spc="0" normalizeH="0" baseline="0" noProof="0" dirty="0">
                <a:ln w="0"/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tuşuyla ilerleyiniz.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986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33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15" name="Main_Boar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230" y="522643"/>
            <a:ext cx="7507577" cy="659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Sağ Ok 19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10343451" y="4961468"/>
            <a:ext cx="1244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5231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(11 – 12)</a:t>
            </a:r>
          </a:p>
        </p:txBody>
      </p:sp>
      <p:pic>
        <p:nvPicPr>
          <p:cNvPr id="34" name="Resim 33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40" y="6434888"/>
            <a:ext cx="465223" cy="465223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2212380" y="1355165"/>
            <a:ext cx="69306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	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1172"/>
            <a:ext cx="2479790" cy="3650776"/>
          </a:xfrm>
          <a:prstGeom prst="rect">
            <a:avLst/>
          </a:prstGeom>
        </p:spPr>
      </p:pic>
      <p:sp>
        <p:nvSpPr>
          <p:cNvPr id="42" name="Metin kutusu 41"/>
          <p:cNvSpPr txBox="1"/>
          <p:nvPr/>
        </p:nvSpPr>
        <p:spPr>
          <a:xfrm>
            <a:off x="10071526" y="2848140"/>
            <a:ext cx="16273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MADDEYİ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NİTELEYEN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ÖZELLİKLER</a:t>
            </a: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9CDCA195-0290-40EF-B028-0716C21391B7}"/>
              </a:ext>
            </a:extLst>
          </p:cNvPr>
          <p:cNvSpPr txBox="1"/>
          <p:nvPr/>
        </p:nvSpPr>
        <p:spPr>
          <a:xfrm>
            <a:off x="9861907" y="3771470"/>
            <a:ext cx="20466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srgbClr val="5231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Maddelerle Çalışırken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600" dirty="0">
                <a:solidFill>
                  <a:srgbClr val="523100"/>
                </a:solidFill>
                <a:latin typeface="Tahoma"/>
              </a:rPr>
              <a:t>Alınması Gereken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srgbClr val="5231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Güvenlik Önlemleri</a:t>
            </a:r>
          </a:p>
        </p:txBody>
      </p:sp>
      <p:sp>
        <p:nvSpPr>
          <p:cNvPr id="24" name="Dikdörtgen 23">
            <a:extLst>
              <a:ext uri="{FF2B5EF4-FFF2-40B4-BE49-F238E27FC236}">
                <a16:creationId xmlns:a16="http://schemas.microsoft.com/office/drawing/2014/main" id="{F55F7D5B-C52F-4518-A069-A341FE0807F1}"/>
              </a:ext>
            </a:extLst>
          </p:cNvPr>
          <p:cNvSpPr/>
          <p:nvPr/>
        </p:nvSpPr>
        <p:spPr>
          <a:xfrm>
            <a:off x="2212381" y="1237292"/>
            <a:ext cx="6930611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lvl="0" indent="-457200" algn="just">
              <a:buFont typeface="Wingdings" panose="05000000000000000000" pitchFamily="2" charset="2"/>
              <a:buChar char="Ø"/>
              <a:defRPr/>
            </a:pPr>
            <a:r>
              <a:rPr lang="tr-TR" sz="24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Temizlik malzemelerinin ambalajlarında uyarı sembolleri bulunur. Bu sembollerle çevremizdeki pek çok yerde karşılaşırız. 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  <a:defRPr/>
            </a:pPr>
            <a:endParaRPr lang="tr-TR" sz="24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0" algn="just">
              <a:defRPr/>
            </a:pPr>
            <a:r>
              <a:rPr lang="tr-TR" sz="24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     Örneğin elektrik trafolarının üzerinde, hastanede bazı kapıların üzerinde uyarı sembolleri bulunur.</a:t>
            </a:r>
            <a:endParaRPr kumimoji="0" lang="tr-TR" sz="2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B6CD32FE-5050-40CE-8F80-A06DFE0276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8063" y="3866262"/>
            <a:ext cx="2071476" cy="18736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2473033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33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15" name="Main_Boar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230" y="522643"/>
            <a:ext cx="7507577" cy="659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Sağ Ok 19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10384971" y="4979843"/>
            <a:ext cx="1168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5231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(12 – 12)</a:t>
            </a:r>
          </a:p>
        </p:txBody>
      </p:sp>
      <p:pic>
        <p:nvPicPr>
          <p:cNvPr id="34" name="Resim 33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40" y="6434888"/>
            <a:ext cx="465223" cy="465223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2212380" y="1355165"/>
            <a:ext cx="69306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	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1172"/>
            <a:ext cx="2479790" cy="3650776"/>
          </a:xfrm>
          <a:prstGeom prst="rect">
            <a:avLst/>
          </a:prstGeom>
        </p:spPr>
      </p:pic>
      <p:sp>
        <p:nvSpPr>
          <p:cNvPr id="42" name="Metin kutusu 41"/>
          <p:cNvSpPr txBox="1"/>
          <p:nvPr/>
        </p:nvSpPr>
        <p:spPr>
          <a:xfrm>
            <a:off x="10071526" y="2848140"/>
            <a:ext cx="16273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MADDEYİ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NİTELEYEN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ÖZELLİKLER</a:t>
            </a: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A389D235-58EF-4319-80DD-7990180E004A}"/>
              </a:ext>
            </a:extLst>
          </p:cNvPr>
          <p:cNvSpPr txBox="1"/>
          <p:nvPr/>
        </p:nvSpPr>
        <p:spPr>
          <a:xfrm>
            <a:off x="9960668" y="3999988"/>
            <a:ext cx="1884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5231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Etkinlik</a:t>
            </a:r>
          </a:p>
        </p:txBody>
      </p:sp>
      <p:sp>
        <p:nvSpPr>
          <p:cNvPr id="24" name="Dikdörtgen 23">
            <a:extLst>
              <a:ext uri="{FF2B5EF4-FFF2-40B4-BE49-F238E27FC236}">
                <a16:creationId xmlns:a16="http://schemas.microsoft.com/office/drawing/2014/main" id="{D6B7BA8F-19DE-43D3-A56C-8E3CBE79B46E}"/>
              </a:ext>
            </a:extLst>
          </p:cNvPr>
          <p:cNvSpPr/>
          <p:nvPr/>
        </p:nvSpPr>
        <p:spPr>
          <a:xfrm>
            <a:off x="2479790" y="1878385"/>
            <a:ext cx="583293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Kitabımızdaki etkinlikleri yapalım..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3577772"/>
      </p:ext>
    </p:extLst>
  </p:cSld>
  <p:clrMapOvr>
    <a:masterClrMapping/>
  </p:clrMapOvr>
  <p:transition spd="med" advClick="0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13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152" y="-191074"/>
            <a:ext cx="8548789" cy="665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Metin kutusu 14"/>
          <p:cNvSpPr txBox="1"/>
          <p:nvPr/>
        </p:nvSpPr>
        <p:spPr>
          <a:xfrm>
            <a:off x="3843575" y="567362"/>
            <a:ext cx="459234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2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30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HAZIRLAYAN</a:t>
            </a:r>
          </a:p>
          <a:p>
            <a:pPr algn="ctr"/>
            <a:endParaRPr lang="tr-TR" sz="3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25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Muhammet BOZKURT</a:t>
            </a:r>
          </a:p>
          <a:p>
            <a:pPr algn="ctr"/>
            <a:r>
              <a:rPr lang="tr-TR" sz="25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info@mebders.com</a:t>
            </a:r>
            <a:endParaRPr lang="tr-TR" sz="25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r-TR" sz="25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25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www.mebders.com</a:t>
            </a:r>
            <a:endParaRPr lang="tr-TR" sz="25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r-TR" sz="25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r-TR" sz="25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5252323" y="4884152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©mebders.com</a:t>
            </a:r>
          </a:p>
        </p:txBody>
      </p:sp>
      <p:sp>
        <p:nvSpPr>
          <p:cNvPr id="7" name="Yuvarlatılmış Dikdörtgen 6">
            <a:hlinkClick r:id="" action="ppaction://hlinkshowjump?jump=endshow"/>
          </p:cNvPr>
          <p:cNvSpPr/>
          <p:nvPr/>
        </p:nvSpPr>
        <p:spPr>
          <a:xfrm>
            <a:off x="10202454" y="5656997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Kapat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8299552"/>
      </p:ext>
    </p:extLst>
  </p:cSld>
  <p:clrMapOvr>
    <a:masterClrMapping/>
  </p:clrMapOvr>
  <p:transition spd="med" advClick="0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15" name="Main_Boar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230" y="522643"/>
            <a:ext cx="7507577" cy="659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Sağ Ok 19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10470011" y="4979843"/>
            <a:ext cx="1083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(1 – 12)</a:t>
            </a:r>
          </a:p>
        </p:txBody>
      </p:sp>
      <p:pic>
        <p:nvPicPr>
          <p:cNvPr id="34" name="Resim 33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40" y="6434888"/>
            <a:ext cx="465223" cy="465223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2212380" y="1355165"/>
            <a:ext cx="69306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tr-TR" sz="24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	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1172"/>
            <a:ext cx="2479790" cy="3650776"/>
          </a:xfrm>
          <a:prstGeom prst="rect">
            <a:avLst/>
          </a:prstGeom>
        </p:spPr>
      </p:pic>
      <p:sp>
        <p:nvSpPr>
          <p:cNvPr id="42" name="Metin kutusu 41"/>
          <p:cNvSpPr txBox="1"/>
          <p:nvPr/>
        </p:nvSpPr>
        <p:spPr>
          <a:xfrm>
            <a:off x="10071526" y="2848140"/>
            <a:ext cx="16273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MADDEYİ </a:t>
            </a:r>
          </a:p>
          <a:p>
            <a:pPr algn="ctr"/>
            <a:r>
              <a:rPr lang="tr-TR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NİTELEYEN</a:t>
            </a:r>
          </a:p>
          <a:p>
            <a:pPr algn="ctr"/>
            <a:r>
              <a:rPr lang="tr-TR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ÖZELLİKLER</a:t>
            </a: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9CDCA195-0290-40EF-B028-0716C21391B7}"/>
              </a:ext>
            </a:extLst>
          </p:cNvPr>
          <p:cNvSpPr txBox="1"/>
          <p:nvPr/>
        </p:nvSpPr>
        <p:spPr>
          <a:xfrm>
            <a:off x="9960668" y="3999988"/>
            <a:ext cx="1884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5231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Bazı Maddeler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>
                <a:solidFill>
                  <a:srgbClr val="523100"/>
                </a:solidFill>
                <a:latin typeface="Tahoma"/>
              </a:rPr>
              <a:t>Zarar Verebilir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srgbClr val="5231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4" name="Dikdörtgen 23">
            <a:extLst>
              <a:ext uri="{FF2B5EF4-FFF2-40B4-BE49-F238E27FC236}">
                <a16:creationId xmlns:a16="http://schemas.microsoft.com/office/drawing/2014/main" id="{F55F7D5B-C52F-4518-A069-A341FE0807F1}"/>
              </a:ext>
            </a:extLst>
          </p:cNvPr>
          <p:cNvSpPr/>
          <p:nvPr/>
        </p:nvSpPr>
        <p:spPr>
          <a:xfrm>
            <a:off x="2212381" y="2253326"/>
            <a:ext cx="693061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Karşılaştığımız her maddenin tadına bakmak doğru mudur ? Neden 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2486538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Yuvarlatılmış Dikdörtgen 42">
            <a:hlinkClick r:id="" action="ppaction://hlinkshowjump?jump=nextslide"/>
          </p:cNvPr>
          <p:cNvSpPr/>
          <p:nvPr/>
        </p:nvSpPr>
        <p:spPr>
          <a:xfrm>
            <a:off x="10719331" y="6257412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Devam et</a:t>
            </a:r>
          </a:p>
        </p:txBody>
      </p:sp>
      <p:sp>
        <p:nvSpPr>
          <p:cNvPr id="9" name="Dikdörtgen 8"/>
          <p:cNvSpPr/>
          <p:nvPr/>
        </p:nvSpPr>
        <p:spPr>
          <a:xfrm>
            <a:off x="125019" y="147200"/>
            <a:ext cx="764824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36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Her maddenin tadına bakılır mı ? </a:t>
            </a:r>
          </a:p>
        </p:txBody>
      </p:sp>
      <p:sp>
        <p:nvSpPr>
          <p:cNvPr id="18" name="Dikdörtgen 17">
            <a:extLst>
              <a:ext uri="{FF2B5EF4-FFF2-40B4-BE49-F238E27FC236}">
                <a16:creationId xmlns:a16="http://schemas.microsoft.com/office/drawing/2014/main" id="{519F71A7-E6DB-403F-A3D2-5BCD8EF66F07}"/>
              </a:ext>
            </a:extLst>
          </p:cNvPr>
          <p:cNvSpPr/>
          <p:nvPr/>
        </p:nvSpPr>
        <p:spPr>
          <a:xfrm>
            <a:off x="792825" y="738735"/>
            <a:ext cx="5746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2400" dirty="0"/>
              <a:t>Bazı maddeler birbirine benzeyebilir !</a:t>
            </a:r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A576F022-5F1D-4841-94C0-89AD72C473C6}"/>
              </a:ext>
            </a:extLst>
          </p:cNvPr>
          <p:cNvSpPr/>
          <p:nvPr/>
        </p:nvSpPr>
        <p:spPr>
          <a:xfrm>
            <a:off x="1565863" y="6412622"/>
            <a:ext cx="327602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0" i="0" u="none" strike="noStrike" kern="1200" cap="none" spc="0" normalizeH="0" baseline="0" noProof="0" dirty="0">
                <a:ln w="0"/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Not : Klavyede </a:t>
            </a:r>
            <a:r>
              <a:rPr kumimoji="0" lang="tr-TR" sz="1400" b="0" i="0" u="none" strike="noStrike" kern="1200" cap="none" spc="0" normalizeH="0" baseline="0" noProof="0" dirty="0" err="1">
                <a:ln w="0"/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enter</a:t>
            </a:r>
            <a:r>
              <a:rPr kumimoji="0" lang="tr-TR" sz="1400" b="0" i="0" u="none" strike="noStrike" kern="1200" cap="none" spc="0" normalizeH="0" baseline="0" noProof="0" dirty="0">
                <a:ln w="0"/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tuşuyla ilerleyiniz.</a:t>
            </a:r>
          </a:p>
        </p:txBody>
      </p:sp>
      <p:grpSp>
        <p:nvGrpSpPr>
          <p:cNvPr id="12" name="Grup 11">
            <a:extLst>
              <a:ext uri="{FF2B5EF4-FFF2-40B4-BE49-F238E27FC236}">
                <a16:creationId xmlns:a16="http://schemas.microsoft.com/office/drawing/2014/main" id="{483147B0-06EF-40AD-A5A6-48ECF72A15AB}"/>
              </a:ext>
            </a:extLst>
          </p:cNvPr>
          <p:cNvGrpSpPr/>
          <p:nvPr/>
        </p:nvGrpSpPr>
        <p:grpSpPr>
          <a:xfrm>
            <a:off x="2605221" y="1320398"/>
            <a:ext cx="3118866" cy="4675755"/>
            <a:chOff x="2605221" y="1320398"/>
            <a:chExt cx="3118866" cy="4675755"/>
          </a:xfrm>
        </p:grpSpPr>
        <p:pic>
          <p:nvPicPr>
            <p:cNvPr id="4" name="Resim 3">
              <a:extLst>
                <a:ext uri="{FF2B5EF4-FFF2-40B4-BE49-F238E27FC236}">
                  <a16:creationId xmlns:a16="http://schemas.microsoft.com/office/drawing/2014/main" id="{A067E0E3-7BF0-459D-9977-C36647CCB8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5221" y="1320398"/>
              <a:ext cx="3118866" cy="4158488"/>
            </a:xfrm>
            <a:prstGeom prst="rect">
              <a:avLst/>
            </a:prstGeom>
          </p:spPr>
        </p:pic>
        <p:sp>
          <p:nvSpPr>
            <p:cNvPr id="13" name="Dikdörtgen 12">
              <a:extLst>
                <a:ext uri="{FF2B5EF4-FFF2-40B4-BE49-F238E27FC236}">
                  <a16:creationId xmlns:a16="http://schemas.microsoft.com/office/drawing/2014/main" id="{685C78D2-3C7F-41A4-959F-42A3EDF26393}"/>
                </a:ext>
              </a:extLst>
            </p:cNvPr>
            <p:cNvSpPr/>
            <p:nvPr/>
          </p:nvSpPr>
          <p:spPr>
            <a:xfrm>
              <a:off x="3118054" y="5534488"/>
              <a:ext cx="212465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2400" dirty="0"/>
                <a:t>çamaşır suyu</a:t>
              </a:r>
            </a:p>
          </p:txBody>
        </p:sp>
      </p:grpSp>
      <p:grpSp>
        <p:nvGrpSpPr>
          <p:cNvPr id="17" name="Grup 16">
            <a:extLst>
              <a:ext uri="{FF2B5EF4-FFF2-40B4-BE49-F238E27FC236}">
                <a16:creationId xmlns:a16="http://schemas.microsoft.com/office/drawing/2014/main" id="{EDC53D2E-8B35-4892-B04D-879F5F10A961}"/>
              </a:ext>
            </a:extLst>
          </p:cNvPr>
          <p:cNvGrpSpPr/>
          <p:nvPr/>
        </p:nvGrpSpPr>
        <p:grpSpPr>
          <a:xfrm>
            <a:off x="5643520" y="348153"/>
            <a:ext cx="4982617" cy="6064469"/>
            <a:chOff x="5643520" y="348153"/>
            <a:chExt cx="4982617" cy="6064469"/>
          </a:xfrm>
        </p:grpSpPr>
        <p:pic>
          <p:nvPicPr>
            <p:cNvPr id="6" name="Resim 5">
              <a:extLst>
                <a:ext uri="{FF2B5EF4-FFF2-40B4-BE49-F238E27FC236}">
                  <a16:creationId xmlns:a16="http://schemas.microsoft.com/office/drawing/2014/main" id="{565693B4-431B-43B9-BFFB-9502B6BB8F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3520" y="348153"/>
              <a:ext cx="4982617" cy="6064469"/>
            </a:xfrm>
            <a:prstGeom prst="rect">
              <a:avLst/>
            </a:prstGeom>
          </p:spPr>
        </p:pic>
        <p:sp>
          <p:nvSpPr>
            <p:cNvPr id="15" name="Dikdörtgen 14">
              <a:extLst>
                <a:ext uri="{FF2B5EF4-FFF2-40B4-BE49-F238E27FC236}">
                  <a16:creationId xmlns:a16="http://schemas.microsoft.com/office/drawing/2014/main" id="{21238356-BD77-4584-8446-F4C608C905C2}"/>
                </a:ext>
              </a:extLst>
            </p:cNvPr>
            <p:cNvSpPr/>
            <p:nvPr/>
          </p:nvSpPr>
          <p:spPr>
            <a:xfrm>
              <a:off x="7374051" y="5478886"/>
              <a:ext cx="173300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2400" dirty="0"/>
                <a:t>içme suyu</a:t>
              </a:r>
            </a:p>
          </p:txBody>
        </p:sp>
      </p:grpSp>
      <p:grpSp>
        <p:nvGrpSpPr>
          <p:cNvPr id="11" name="Grup 10">
            <a:extLst>
              <a:ext uri="{FF2B5EF4-FFF2-40B4-BE49-F238E27FC236}">
                <a16:creationId xmlns:a16="http://schemas.microsoft.com/office/drawing/2014/main" id="{6B89F951-0205-402C-B676-57D118F51C93}"/>
              </a:ext>
            </a:extLst>
          </p:cNvPr>
          <p:cNvGrpSpPr/>
          <p:nvPr/>
        </p:nvGrpSpPr>
        <p:grpSpPr>
          <a:xfrm>
            <a:off x="2547506" y="2134136"/>
            <a:ext cx="3197381" cy="1219200"/>
            <a:chOff x="2547506" y="2134136"/>
            <a:chExt cx="3197381" cy="1219200"/>
          </a:xfrm>
        </p:grpSpPr>
        <p:sp>
          <p:nvSpPr>
            <p:cNvPr id="16" name="Dikdörtgen 15">
              <a:extLst>
                <a:ext uri="{FF2B5EF4-FFF2-40B4-BE49-F238E27FC236}">
                  <a16:creationId xmlns:a16="http://schemas.microsoft.com/office/drawing/2014/main" id="{A76B4FA8-ABCF-4D50-AFB7-F2A0517A0F05}"/>
                </a:ext>
              </a:extLst>
            </p:cNvPr>
            <p:cNvSpPr/>
            <p:nvPr/>
          </p:nvSpPr>
          <p:spPr>
            <a:xfrm>
              <a:off x="2547506" y="2420571"/>
              <a:ext cx="3197381" cy="646331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tr-TR" sz="3600" dirty="0"/>
                <a:t>Tadılmaz !</a:t>
              </a:r>
            </a:p>
          </p:txBody>
        </p:sp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73D9B681-F1DD-48E1-9227-3FC0F8500D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4887" y="2134136"/>
              <a:ext cx="1219200" cy="121920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15956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Yuvarlatılmış Dikdörtgen 42">
            <a:hlinkClick r:id="" action="ppaction://hlinkshowjump?jump=nextslide"/>
          </p:cNvPr>
          <p:cNvSpPr/>
          <p:nvPr/>
        </p:nvSpPr>
        <p:spPr>
          <a:xfrm>
            <a:off x="10719331" y="6257412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Devam et</a:t>
            </a:r>
          </a:p>
        </p:txBody>
      </p:sp>
      <p:sp>
        <p:nvSpPr>
          <p:cNvPr id="9" name="Dikdörtgen 8"/>
          <p:cNvSpPr/>
          <p:nvPr/>
        </p:nvSpPr>
        <p:spPr>
          <a:xfrm>
            <a:off x="125019" y="147200"/>
            <a:ext cx="764824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36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Her maddenin tadına bakılır mı ? </a:t>
            </a:r>
          </a:p>
        </p:txBody>
      </p:sp>
      <p:sp>
        <p:nvSpPr>
          <p:cNvPr id="18" name="Dikdörtgen 17">
            <a:extLst>
              <a:ext uri="{FF2B5EF4-FFF2-40B4-BE49-F238E27FC236}">
                <a16:creationId xmlns:a16="http://schemas.microsoft.com/office/drawing/2014/main" id="{519F71A7-E6DB-403F-A3D2-5BCD8EF66F07}"/>
              </a:ext>
            </a:extLst>
          </p:cNvPr>
          <p:cNvSpPr/>
          <p:nvPr/>
        </p:nvSpPr>
        <p:spPr>
          <a:xfrm>
            <a:off x="792825" y="738735"/>
            <a:ext cx="5746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Bazı maddeler birbirine benzeyebilir !</a:t>
            </a:r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A576F022-5F1D-4841-94C0-89AD72C473C6}"/>
              </a:ext>
            </a:extLst>
          </p:cNvPr>
          <p:cNvSpPr/>
          <p:nvPr/>
        </p:nvSpPr>
        <p:spPr>
          <a:xfrm>
            <a:off x="1565863" y="6412622"/>
            <a:ext cx="327602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0" i="0" u="none" strike="noStrike" kern="1200" cap="none" spc="0" normalizeH="0" baseline="0" noProof="0" dirty="0">
                <a:ln w="0"/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Not : Klavyede </a:t>
            </a:r>
            <a:r>
              <a:rPr kumimoji="0" lang="tr-TR" sz="1400" b="0" i="0" u="none" strike="noStrike" kern="1200" cap="none" spc="0" normalizeH="0" baseline="0" noProof="0" dirty="0" err="1">
                <a:ln w="0"/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enter</a:t>
            </a:r>
            <a:r>
              <a:rPr kumimoji="0" lang="tr-TR" sz="1400" b="0" i="0" u="none" strike="noStrike" kern="1200" cap="none" spc="0" normalizeH="0" baseline="0" noProof="0" dirty="0">
                <a:ln w="0"/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tuşuyla ilerleyiniz.</a:t>
            </a:r>
          </a:p>
        </p:txBody>
      </p:sp>
      <p:grpSp>
        <p:nvGrpSpPr>
          <p:cNvPr id="12" name="Grup 11">
            <a:extLst>
              <a:ext uri="{FF2B5EF4-FFF2-40B4-BE49-F238E27FC236}">
                <a16:creationId xmlns:a16="http://schemas.microsoft.com/office/drawing/2014/main" id="{483147B0-06EF-40AD-A5A6-48ECF72A15AB}"/>
              </a:ext>
            </a:extLst>
          </p:cNvPr>
          <p:cNvGrpSpPr/>
          <p:nvPr/>
        </p:nvGrpSpPr>
        <p:grpSpPr>
          <a:xfrm>
            <a:off x="2605221" y="2035911"/>
            <a:ext cx="3118866" cy="3969842"/>
            <a:chOff x="2605221" y="2035911"/>
            <a:chExt cx="3118866" cy="3969842"/>
          </a:xfrm>
        </p:grpSpPr>
        <p:pic>
          <p:nvPicPr>
            <p:cNvPr id="4" name="Resim 3">
              <a:extLst>
                <a:ext uri="{FF2B5EF4-FFF2-40B4-BE49-F238E27FC236}">
                  <a16:creationId xmlns:a16="http://schemas.microsoft.com/office/drawing/2014/main" id="{A067E0E3-7BF0-459D-9977-C36647CCB8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5221" y="2035911"/>
              <a:ext cx="3118866" cy="3322842"/>
            </a:xfrm>
            <a:prstGeom prst="rect">
              <a:avLst/>
            </a:prstGeom>
          </p:spPr>
        </p:pic>
        <p:sp>
          <p:nvSpPr>
            <p:cNvPr id="13" name="Dikdörtgen 12">
              <a:extLst>
                <a:ext uri="{FF2B5EF4-FFF2-40B4-BE49-F238E27FC236}">
                  <a16:creationId xmlns:a16="http://schemas.microsoft.com/office/drawing/2014/main" id="{685C78D2-3C7F-41A4-959F-42A3EDF26393}"/>
                </a:ext>
              </a:extLst>
            </p:cNvPr>
            <p:cNvSpPr/>
            <p:nvPr/>
          </p:nvSpPr>
          <p:spPr>
            <a:xfrm>
              <a:off x="3471237" y="5544088"/>
              <a:ext cx="138683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deterjan</a:t>
              </a:r>
            </a:p>
          </p:txBody>
        </p:sp>
      </p:grpSp>
      <p:grpSp>
        <p:nvGrpSpPr>
          <p:cNvPr id="17" name="Grup 16">
            <a:extLst>
              <a:ext uri="{FF2B5EF4-FFF2-40B4-BE49-F238E27FC236}">
                <a16:creationId xmlns:a16="http://schemas.microsoft.com/office/drawing/2014/main" id="{EDC53D2E-8B35-4892-B04D-879F5F10A961}"/>
              </a:ext>
            </a:extLst>
          </p:cNvPr>
          <p:cNvGrpSpPr/>
          <p:nvPr/>
        </p:nvGrpSpPr>
        <p:grpSpPr>
          <a:xfrm>
            <a:off x="6681120" y="1767830"/>
            <a:ext cx="3118866" cy="4126539"/>
            <a:chOff x="6681120" y="1767830"/>
            <a:chExt cx="3118866" cy="4126539"/>
          </a:xfrm>
        </p:grpSpPr>
        <p:pic>
          <p:nvPicPr>
            <p:cNvPr id="6" name="Resim 5">
              <a:extLst>
                <a:ext uri="{FF2B5EF4-FFF2-40B4-BE49-F238E27FC236}">
                  <a16:creationId xmlns:a16="http://schemas.microsoft.com/office/drawing/2014/main" id="{565693B4-431B-43B9-BFFB-9502B6BB8F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1120" y="1767830"/>
              <a:ext cx="3118866" cy="3469738"/>
            </a:xfrm>
            <a:prstGeom prst="rect">
              <a:avLst/>
            </a:prstGeom>
          </p:spPr>
        </p:pic>
        <p:sp>
          <p:nvSpPr>
            <p:cNvPr id="15" name="Dikdörtgen 14">
              <a:extLst>
                <a:ext uri="{FF2B5EF4-FFF2-40B4-BE49-F238E27FC236}">
                  <a16:creationId xmlns:a16="http://schemas.microsoft.com/office/drawing/2014/main" id="{21238356-BD77-4584-8446-F4C608C905C2}"/>
                </a:ext>
              </a:extLst>
            </p:cNvPr>
            <p:cNvSpPr/>
            <p:nvPr/>
          </p:nvSpPr>
          <p:spPr>
            <a:xfrm>
              <a:off x="8026285" y="5432704"/>
              <a:ext cx="80367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un</a:t>
              </a:r>
            </a:p>
          </p:txBody>
        </p:sp>
      </p:grpSp>
      <p:grpSp>
        <p:nvGrpSpPr>
          <p:cNvPr id="11" name="Grup 10">
            <a:extLst>
              <a:ext uri="{FF2B5EF4-FFF2-40B4-BE49-F238E27FC236}">
                <a16:creationId xmlns:a16="http://schemas.microsoft.com/office/drawing/2014/main" id="{6B89F951-0205-402C-B676-57D118F51C93}"/>
              </a:ext>
            </a:extLst>
          </p:cNvPr>
          <p:cNvGrpSpPr/>
          <p:nvPr/>
        </p:nvGrpSpPr>
        <p:grpSpPr>
          <a:xfrm>
            <a:off x="2392014" y="2134136"/>
            <a:ext cx="3352873" cy="1219200"/>
            <a:chOff x="2392014" y="2134136"/>
            <a:chExt cx="3352873" cy="1219200"/>
          </a:xfrm>
        </p:grpSpPr>
        <p:sp>
          <p:nvSpPr>
            <p:cNvPr id="16" name="Dikdörtgen 15">
              <a:extLst>
                <a:ext uri="{FF2B5EF4-FFF2-40B4-BE49-F238E27FC236}">
                  <a16:creationId xmlns:a16="http://schemas.microsoft.com/office/drawing/2014/main" id="{A76B4FA8-ABCF-4D50-AFB7-F2A0517A0F05}"/>
                </a:ext>
              </a:extLst>
            </p:cNvPr>
            <p:cNvSpPr/>
            <p:nvPr/>
          </p:nvSpPr>
          <p:spPr>
            <a:xfrm>
              <a:off x="2392014" y="2420571"/>
              <a:ext cx="3352873" cy="646331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Tadılmaz !</a:t>
              </a:r>
            </a:p>
          </p:txBody>
        </p:sp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73D9B681-F1DD-48E1-9227-3FC0F8500D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4887" y="2134136"/>
              <a:ext cx="1219200" cy="121920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53062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Yuvarlatılmış Dikdörtgen 42">
            <a:hlinkClick r:id="" action="ppaction://hlinkshowjump?jump=nextslide"/>
          </p:cNvPr>
          <p:cNvSpPr/>
          <p:nvPr/>
        </p:nvSpPr>
        <p:spPr>
          <a:xfrm>
            <a:off x="10719331" y="6257412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Devam et</a:t>
            </a:r>
          </a:p>
        </p:txBody>
      </p:sp>
      <p:sp>
        <p:nvSpPr>
          <p:cNvPr id="9" name="Dikdörtgen 8"/>
          <p:cNvSpPr/>
          <p:nvPr/>
        </p:nvSpPr>
        <p:spPr>
          <a:xfrm>
            <a:off x="125019" y="147200"/>
            <a:ext cx="764824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36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Her maddenin tadına bakılır mı ? </a:t>
            </a:r>
          </a:p>
        </p:txBody>
      </p:sp>
      <p:sp>
        <p:nvSpPr>
          <p:cNvPr id="18" name="Dikdörtgen 17">
            <a:extLst>
              <a:ext uri="{FF2B5EF4-FFF2-40B4-BE49-F238E27FC236}">
                <a16:creationId xmlns:a16="http://schemas.microsoft.com/office/drawing/2014/main" id="{519F71A7-E6DB-403F-A3D2-5BCD8EF66F07}"/>
              </a:ext>
            </a:extLst>
          </p:cNvPr>
          <p:cNvSpPr/>
          <p:nvPr/>
        </p:nvSpPr>
        <p:spPr>
          <a:xfrm>
            <a:off x="792825" y="738735"/>
            <a:ext cx="5746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Bazı maddeler birbirine benzeyebilir !</a:t>
            </a:r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A576F022-5F1D-4841-94C0-89AD72C473C6}"/>
              </a:ext>
            </a:extLst>
          </p:cNvPr>
          <p:cNvSpPr/>
          <p:nvPr/>
        </p:nvSpPr>
        <p:spPr>
          <a:xfrm>
            <a:off x="1565863" y="6412622"/>
            <a:ext cx="327602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0" i="0" u="none" strike="noStrike" kern="1200" cap="none" spc="0" normalizeH="0" baseline="0" noProof="0" dirty="0">
                <a:ln w="0"/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Not : Klavyede </a:t>
            </a:r>
            <a:r>
              <a:rPr kumimoji="0" lang="tr-TR" sz="1400" b="0" i="0" u="none" strike="noStrike" kern="1200" cap="none" spc="0" normalizeH="0" baseline="0" noProof="0" dirty="0" err="1">
                <a:ln w="0"/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enter</a:t>
            </a:r>
            <a:r>
              <a:rPr kumimoji="0" lang="tr-TR" sz="1400" b="0" i="0" u="none" strike="noStrike" kern="1200" cap="none" spc="0" normalizeH="0" baseline="0" noProof="0" dirty="0">
                <a:ln w="0"/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tuşuyla ilerleyiniz.</a:t>
            </a:r>
          </a:p>
        </p:txBody>
      </p:sp>
      <p:grpSp>
        <p:nvGrpSpPr>
          <p:cNvPr id="12" name="Grup 11">
            <a:extLst>
              <a:ext uri="{FF2B5EF4-FFF2-40B4-BE49-F238E27FC236}">
                <a16:creationId xmlns:a16="http://schemas.microsoft.com/office/drawing/2014/main" id="{483147B0-06EF-40AD-A5A6-48ECF72A15AB}"/>
              </a:ext>
            </a:extLst>
          </p:cNvPr>
          <p:cNvGrpSpPr/>
          <p:nvPr/>
        </p:nvGrpSpPr>
        <p:grpSpPr>
          <a:xfrm>
            <a:off x="2626021" y="3166714"/>
            <a:ext cx="3118866" cy="2839039"/>
            <a:chOff x="2626021" y="3166714"/>
            <a:chExt cx="3118866" cy="2839039"/>
          </a:xfrm>
        </p:grpSpPr>
        <p:pic>
          <p:nvPicPr>
            <p:cNvPr id="4" name="Resim 3">
              <a:extLst>
                <a:ext uri="{FF2B5EF4-FFF2-40B4-BE49-F238E27FC236}">
                  <a16:creationId xmlns:a16="http://schemas.microsoft.com/office/drawing/2014/main" id="{A067E0E3-7BF0-459D-9977-C36647CCB8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6021" y="3166714"/>
              <a:ext cx="3118866" cy="1528244"/>
            </a:xfrm>
            <a:prstGeom prst="rect">
              <a:avLst/>
            </a:prstGeom>
          </p:spPr>
        </p:pic>
        <p:sp>
          <p:nvSpPr>
            <p:cNvPr id="13" name="Dikdörtgen 12">
              <a:extLst>
                <a:ext uri="{FF2B5EF4-FFF2-40B4-BE49-F238E27FC236}">
                  <a16:creationId xmlns:a16="http://schemas.microsoft.com/office/drawing/2014/main" id="{685C78D2-3C7F-41A4-959F-42A3EDF26393}"/>
                </a:ext>
              </a:extLst>
            </p:cNvPr>
            <p:cNvSpPr/>
            <p:nvPr/>
          </p:nvSpPr>
          <p:spPr>
            <a:xfrm>
              <a:off x="3626681" y="5544088"/>
              <a:ext cx="138683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şeker</a:t>
              </a:r>
            </a:p>
          </p:txBody>
        </p:sp>
      </p:grpSp>
      <p:grpSp>
        <p:nvGrpSpPr>
          <p:cNvPr id="17" name="Grup 16">
            <a:extLst>
              <a:ext uri="{FF2B5EF4-FFF2-40B4-BE49-F238E27FC236}">
                <a16:creationId xmlns:a16="http://schemas.microsoft.com/office/drawing/2014/main" id="{EDC53D2E-8B35-4892-B04D-879F5F10A961}"/>
              </a:ext>
            </a:extLst>
          </p:cNvPr>
          <p:cNvGrpSpPr/>
          <p:nvPr/>
        </p:nvGrpSpPr>
        <p:grpSpPr>
          <a:xfrm>
            <a:off x="6681120" y="2609700"/>
            <a:ext cx="3118866" cy="3266197"/>
            <a:chOff x="6681120" y="2609700"/>
            <a:chExt cx="3118866" cy="3266197"/>
          </a:xfrm>
        </p:grpSpPr>
        <p:pic>
          <p:nvPicPr>
            <p:cNvPr id="6" name="Resim 5">
              <a:extLst>
                <a:ext uri="{FF2B5EF4-FFF2-40B4-BE49-F238E27FC236}">
                  <a16:creationId xmlns:a16="http://schemas.microsoft.com/office/drawing/2014/main" id="{565693B4-431B-43B9-BFFB-9502B6BB8F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1120" y="2609700"/>
              <a:ext cx="3118866" cy="2085258"/>
            </a:xfrm>
            <a:prstGeom prst="rect">
              <a:avLst/>
            </a:prstGeom>
          </p:spPr>
        </p:pic>
        <p:sp>
          <p:nvSpPr>
            <p:cNvPr id="15" name="Dikdörtgen 14">
              <a:extLst>
                <a:ext uri="{FF2B5EF4-FFF2-40B4-BE49-F238E27FC236}">
                  <a16:creationId xmlns:a16="http://schemas.microsoft.com/office/drawing/2014/main" id="{21238356-BD77-4584-8446-F4C608C905C2}"/>
                </a:ext>
              </a:extLst>
            </p:cNvPr>
            <p:cNvSpPr/>
            <p:nvPr/>
          </p:nvSpPr>
          <p:spPr>
            <a:xfrm>
              <a:off x="7838340" y="5414232"/>
              <a:ext cx="173300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hap</a:t>
              </a:r>
            </a:p>
          </p:txBody>
        </p:sp>
      </p:grpSp>
      <p:grpSp>
        <p:nvGrpSpPr>
          <p:cNvPr id="11" name="Grup 10">
            <a:extLst>
              <a:ext uri="{FF2B5EF4-FFF2-40B4-BE49-F238E27FC236}">
                <a16:creationId xmlns:a16="http://schemas.microsoft.com/office/drawing/2014/main" id="{6B89F951-0205-402C-B676-57D118F51C93}"/>
              </a:ext>
            </a:extLst>
          </p:cNvPr>
          <p:cNvGrpSpPr/>
          <p:nvPr/>
        </p:nvGrpSpPr>
        <p:grpSpPr>
          <a:xfrm>
            <a:off x="6447115" y="2180442"/>
            <a:ext cx="3476927" cy="1219200"/>
            <a:chOff x="2392014" y="2401700"/>
            <a:chExt cx="3476927" cy="1219200"/>
          </a:xfrm>
        </p:grpSpPr>
        <p:sp>
          <p:nvSpPr>
            <p:cNvPr id="16" name="Dikdörtgen 15">
              <a:extLst>
                <a:ext uri="{FF2B5EF4-FFF2-40B4-BE49-F238E27FC236}">
                  <a16:creationId xmlns:a16="http://schemas.microsoft.com/office/drawing/2014/main" id="{A76B4FA8-ABCF-4D50-AFB7-F2A0517A0F05}"/>
                </a:ext>
              </a:extLst>
            </p:cNvPr>
            <p:cNvSpPr/>
            <p:nvPr/>
          </p:nvSpPr>
          <p:spPr>
            <a:xfrm>
              <a:off x="2392014" y="2420571"/>
              <a:ext cx="3352873" cy="120032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Kontrolsüz Yenilmez !</a:t>
              </a:r>
            </a:p>
          </p:txBody>
        </p:sp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73D9B681-F1DD-48E1-9227-3FC0F8500D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9741" y="2401700"/>
              <a:ext cx="1219200" cy="121920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34899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33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15" name="Main_Boar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230" y="522643"/>
            <a:ext cx="7507577" cy="659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Sağ Ok 19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10470011" y="4979843"/>
            <a:ext cx="1083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5231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(5 – 12)</a:t>
            </a:r>
          </a:p>
        </p:txBody>
      </p:sp>
      <p:pic>
        <p:nvPicPr>
          <p:cNvPr id="34" name="Resim 33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40" y="6434888"/>
            <a:ext cx="465223" cy="465223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2212380" y="1355165"/>
            <a:ext cx="69306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	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1172"/>
            <a:ext cx="2479790" cy="3650776"/>
          </a:xfrm>
          <a:prstGeom prst="rect">
            <a:avLst/>
          </a:prstGeom>
        </p:spPr>
      </p:pic>
      <p:sp>
        <p:nvSpPr>
          <p:cNvPr id="27" name="Dikdörtgen 26"/>
          <p:cNvSpPr/>
          <p:nvPr/>
        </p:nvSpPr>
        <p:spPr>
          <a:xfrm>
            <a:off x="4592753" y="6516551"/>
            <a:ext cx="3276026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0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Not : Klavyede </a:t>
            </a:r>
            <a:r>
              <a:rPr kumimoji="0" lang="tr-TR" sz="1400" b="0" i="0" u="none" strike="noStrike" kern="1200" cap="none" spc="0" normalizeH="0" baseline="0" noProof="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enter</a:t>
            </a:r>
            <a:r>
              <a:rPr kumimoji="0" lang="tr-TR" sz="1400" b="0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tuşuyla ilerleyiniz.</a:t>
            </a:r>
          </a:p>
        </p:txBody>
      </p:sp>
      <p:sp>
        <p:nvSpPr>
          <p:cNvPr id="42" name="Metin kutusu 41"/>
          <p:cNvSpPr txBox="1"/>
          <p:nvPr/>
        </p:nvSpPr>
        <p:spPr>
          <a:xfrm>
            <a:off x="10071526" y="2848140"/>
            <a:ext cx="16273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MADDEYİ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NİTELEYEN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ÖZELLİKLER</a:t>
            </a: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9CDCA195-0290-40EF-B028-0716C21391B7}"/>
              </a:ext>
            </a:extLst>
          </p:cNvPr>
          <p:cNvSpPr txBox="1"/>
          <p:nvPr/>
        </p:nvSpPr>
        <p:spPr>
          <a:xfrm>
            <a:off x="9960668" y="3999988"/>
            <a:ext cx="1884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5231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Bazı Maddeler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5231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Zarar Verebilir</a:t>
            </a:r>
          </a:p>
        </p:txBody>
      </p:sp>
      <p:sp>
        <p:nvSpPr>
          <p:cNvPr id="24" name="Dikdörtgen 23">
            <a:extLst>
              <a:ext uri="{FF2B5EF4-FFF2-40B4-BE49-F238E27FC236}">
                <a16:creationId xmlns:a16="http://schemas.microsoft.com/office/drawing/2014/main" id="{F55F7D5B-C52F-4518-A069-A341FE0807F1}"/>
              </a:ext>
            </a:extLst>
          </p:cNvPr>
          <p:cNvSpPr/>
          <p:nvPr/>
        </p:nvSpPr>
        <p:spPr>
          <a:xfrm>
            <a:off x="2328712" y="1415531"/>
            <a:ext cx="693061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Karşılaştığımız bunun gibi bazı maddelerin görünümleri benzer olabilir. Bunları birbirine karıştırmamak için neler yapılabilir ?</a:t>
            </a:r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2E93CB67-5259-426D-B14A-8A56B327BDB2}"/>
              </a:ext>
            </a:extLst>
          </p:cNvPr>
          <p:cNvSpPr/>
          <p:nvPr/>
        </p:nvSpPr>
        <p:spPr>
          <a:xfrm>
            <a:off x="2575444" y="2944655"/>
            <a:ext cx="5746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İlaçlar ecza dolabında saklanmalıdır.</a:t>
            </a:r>
          </a:p>
        </p:txBody>
      </p:sp>
      <p:sp>
        <p:nvSpPr>
          <p:cNvPr id="17" name="Dikdörtgen 16">
            <a:extLst>
              <a:ext uri="{FF2B5EF4-FFF2-40B4-BE49-F238E27FC236}">
                <a16:creationId xmlns:a16="http://schemas.microsoft.com/office/drawing/2014/main" id="{53A4277D-433E-4DF1-8489-9874259BE2F1}"/>
              </a:ext>
            </a:extLst>
          </p:cNvPr>
          <p:cNvSpPr/>
          <p:nvPr/>
        </p:nvSpPr>
        <p:spPr>
          <a:xfrm>
            <a:off x="2575443" y="3415601"/>
            <a:ext cx="66347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tr-TR" sz="2400" dirty="0">
                <a:solidFill>
                  <a:srgbClr val="000000"/>
                </a:solidFill>
                <a:latin typeface="Tahoma"/>
              </a:rPr>
              <a:t>Deterjanlar banyo dolaplarında saklanmalıdır.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8" name="Dikdörtgen 17">
            <a:extLst>
              <a:ext uri="{FF2B5EF4-FFF2-40B4-BE49-F238E27FC236}">
                <a16:creationId xmlns:a16="http://schemas.microsoft.com/office/drawing/2014/main" id="{EF3EC0EE-5661-4D2A-A536-3D9E8808E1A0}"/>
              </a:ext>
            </a:extLst>
          </p:cNvPr>
          <p:cNvSpPr/>
          <p:nvPr/>
        </p:nvSpPr>
        <p:spPr>
          <a:xfrm>
            <a:off x="2576240" y="3898910"/>
            <a:ext cx="64355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tr-TR" sz="2400" dirty="0">
                <a:solidFill>
                  <a:srgbClr val="000000"/>
                </a:solidFill>
                <a:latin typeface="Tahoma"/>
              </a:rPr>
              <a:t>Malzemeler ambalajlarında saklanmalıdır.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1533887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4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33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15" name="Main_Boar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230" y="522643"/>
            <a:ext cx="7507577" cy="659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Sağ Ok 19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10470011" y="4979843"/>
            <a:ext cx="1083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5231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(6 – 12)</a:t>
            </a:r>
          </a:p>
        </p:txBody>
      </p:sp>
      <p:pic>
        <p:nvPicPr>
          <p:cNvPr id="34" name="Resim 33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40" y="6434888"/>
            <a:ext cx="465223" cy="465223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2212380" y="1355165"/>
            <a:ext cx="69306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	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1172"/>
            <a:ext cx="2479790" cy="3650776"/>
          </a:xfrm>
          <a:prstGeom prst="rect">
            <a:avLst/>
          </a:prstGeom>
        </p:spPr>
      </p:pic>
      <p:sp>
        <p:nvSpPr>
          <p:cNvPr id="27" name="Dikdörtgen 26"/>
          <p:cNvSpPr/>
          <p:nvPr/>
        </p:nvSpPr>
        <p:spPr>
          <a:xfrm>
            <a:off x="4592753" y="6516551"/>
            <a:ext cx="3276026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0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Not : Klavyede </a:t>
            </a:r>
            <a:r>
              <a:rPr kumimoji="0" lang="tr-TR" sz="1400" b="0" i="0" u="none" strike="noStrike" kern="1200" cap="none" spc="0" normalizeH="0" baseline="0" noProof="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enter</a:t>
            </a:r>
            <a:r>
              <a:rPr kumimoji="0" lang="tr-TR" sz="1400" b="0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tuşuyla ilerleyiniz.</a:t>
            </a:r>
          </a:p>
        </p:txBody>
      </p:sp>
      <p:sp>
        <p:nvSpPr>
          <p:cNvPr id="42" name="Metin kutusu 41"/>
          <p:cNvSpPr txBox="1"/>
          <p:nvPr/>
        </p:nvSpPr>
        <p:spPr>
          <a:xfrm>
            <a:off x="10071526" y="2848140"/>
            <a:ext cx="16273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MADDEYİ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NİTELEYEN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ÖZELLİKLER</a:t>
            </a: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9CDCA195-0290-40EF-B028-0716C21391B7}"/>
              </a:ext>
            </a:extLst>
          </p:cNvPr>
          <p:cNvSpPr txBox="1"/>
          <p:nvPr/>
        </p:nvSpPr>
        <p:spPr>
          <a:xfrm>
            <a:off x="9960668" y="3999988"/>
            <a:ext cx="1884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5231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Bazı Maddeler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5231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Zarar Verebilir</a:t>
            </a:r>
          </a:p>
        </p:txBody>
      </p:sp>
      <p:sp>
        <p:nvSpPr>
          <p:cNvPr id="24" name="Dikdörtgen 23">
            <a:extLst>
              <a:ext uri="{FF2B5EF4-FFF2-40B4-BE49-F238E27FC236}">
                <a16:creationId xmlns:a16="http://schemas.microsoft.com/office/drawing/2014/main" id="{F55F7D5B-C52F-4518-A069-A341FE0807F1}"/>
              </a:ext>
            </a:extLst>
          </p:cNvPr>
          <p:cNvSpPr/>
          <p:nvPr/>
        </p:nvSpPr>
        <p:spPr>
          <a:xfrm>
            <a:off x="2212381" y="2253326"/>
            <a:ext cx="693061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Karşılaştığımız her maddeyi koklamak doğru mudur ? Neden 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7660755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Yuvarlatılmış Dikdörtgen 42">
            <a:hlinkClick r:id="" action="ppaction://hlinkshowjump?jump=nextslide"/>
          </p:cNvPr>
          <p:cNvSpPr/>
          <p:nvPr/>
        </p:nvSpPr>
        <p:spPr>
          <a:xfrm>
            <a:off x="10719331" y="6257412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Devam et</a:t>
            </a:r>
          </a:p>
        </p:txBody>
      </p:sp>
      <p:sp>
        <p:nvSpPr>
          <p:cNvPr id="9" name="Dikdörtgen 8"/>
          <p:cNvSpPr/>
          <p:nvPr/>
        </p:nvSpPr>
        <p:spPr>
          <a:xfrm>
            <a:off x="125019" y="147200"/>
            <a:ext cx="59979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36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Her madde koklanır mı ? </a:t>
            </a:r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A576F022-5F1D-4841-94C0-89AD72C473C6}"/>
              </a:ext>
            </a:extLst>
          </p:cNvPr>
          <p:cNvSpPr/>
          <p:nvPr/>
        </p:nvSpPr>
        <p:spPr>
          <a:xfrm>
            <a:off x="1565863" y="6412622"/>
            <a:ext cx="327602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0" i="0" u="none" strike="noStrike" kern="1200" cap="none" spc="0" normalizeH="0" baseline="0" noProof="0" dirty="0">
                <a:ln w="0"/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Not : Klavyede </a:t>
            </a:r>
            <a:r>
              <a:rPr kumimoji="0" lang="tr-TR" sz="1400" b="0" i="0" u="none" strike="noStrike" kern="1200" cap="none" spc="0" normalizeH="0" baseline="0" noProof="0" dirty="0" err="1">
                <a:ln w="0"/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enter</a:t>
            </a:r>
            <a:r>
              <a:rPr kumimoji="0" lang="tr-TR" sz="1400" b="0" i="0" u="none" strike="noStrike" kern="1200" cap="none" spc="0" normalizeH="0" baseline="0" noProof="0" dirty="0">
                <a:ln w="0"/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tuşuyla ilerleyiniz.</a:t>
            </a:r>
          </a:p>
        </p:txBody>
      </p:sp>
      <p:grpSp>
        <p:nvGrpSpPr>
          <p:cNvPr id="14" name="Grup 13">
            <a:extLst>
              <a:ext uri="{FF2B5EF4-FFF2-40B4-BE49-F238E27FC236}">
                <a16:creationId xmlns:a16="http://schemas.microsoft.com/office/drawing/2014/main" id="{61BD6E2E-D04C-4100-B94E-9621BBB7E1D9}"/>
              </a:ext>
            </a:extLst>
          </p:cNvPr>
          <p:cNvGrpSpPr/>
          <p:nvPr/>
        </p:nvGrpSpPr>
        <p:grpSpPr>
          <a:xfrm>
            <a:off x="7883510" y="1061567"/>
            <a:ext cx="4308490" cy="4333535"/>
            <a:chOff x="7883510" y="1061567"/>
            <a:chExt cx="4308490" cy="4333535"/>
          </a:xfrm>
        </p:grpSpPr>
        <p:sp>
          <p:nvSpPr>
            <p:cNvPr id="15" name="Dikdörtgen 14">
              <a:extLst>
                <a:ext uri="{FF2B5EF4-FFF2-40B4-BE49-F238E27FC236}">
                  <a16:creationId xmlns:a16="http://schemas.microsoft.com/office/drawing/2014/main" id="{21238356-BD77-4584-8446-F4C608C905C2}"/>
                </a:ext>
              </a:extLst>
            </p:cNvPr>
            <p:cNvSpPr/>
            <p:nvPr/>
          </p:nvSpPr>
          <p:spPr>
            <a:xfrm>
              <a:off x="8399287" y="4933437"/>
              <a:ext cx="379271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Bazı temizlik malzemeleri</a:t>
              </a:r>
            </a:p>
          </p:txBody>
        </p:sp>
        <p:pic>
          <p:nvPicPr>
            <p:cNvPr id="2" name="Resim 1">
              <a:extLst>
                <a:ext uri="{FF2B5EF4-FFF2-40B4-BE49-F238E27FC236}">
                  <a16:creationId xmlns:a16="http://schemas.microsoft.com/office/drawing/2014/main" id="{8E3F6D18-EB35-4480-901D-B9B4336E67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83510" y="1061567"/>
              <a:ext cx="4179600" cy="3834267"/>
            </a:xfrm>
            <a:prstGeom prst="rect">
              <a:avLst/>
            </a:prstGeom>
          </p:spPr>
        </p:pic>
      </p:grpSp>
      <p:grpSp>
        <p:nvGrpSpPr>
          <p:cNvPr id="7" name="Grup 6">
            <a:extLst>
              <a:ext uri="{FF2B5EF4-FFF2-40B4-BE49-F238E27FC236}">
                <a16:creationId xmlns:a16="http://schemas.microsoft.com/office/drawing/2014/main" id="{D0D57B09-2A98-4A3E-AB59-D0608FCB12BE}"/>
              </a:ext>
            </a:extLst>
          </p:cNvPr>
          <p:cNvGrpSpPr/>
          <p:nvPr/>
        </p:nvGrpSpPr>
        <p:grpSpPr>
          <a:xfrm>
            <a:off x="125019" y="1061567"/>
            <a:ext cx="4253017" cy="4333135"/>
            <a:chOff x="125019" y="1061567"/>
            <a:chExt cx="4253017" cy="4333135"/>
          </a:xfrm>
        </p:grpSpPr>
        <p:sp>
          <p:nvSpPr>
            <p:cNvPr id="13" name="Dikdörtgen 12">
              <a:extLst>
                <a:ext uri="{FF2B5EF4-FFF2-40B4-BE49-F238E27FC236}">
                  <a16:creationId xmlns:a16="http://schemas.microsoft.com/office/drawing/2014/main" id="{685C78D2-3C7F-41A4-959F-42A3EDF26393}"/>
                </a:ext>
              </a:extLst>
            </p:cNvPr>
            <p:cNvSpPr/>
            <p:nvPr/>
          </p:nvSpPr>
          <p:spPr>
            <a:xfrm>
              <a:off x="230909" y="4933037"/>
              <a:ext cx="414712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Bazı laboratuvar malzemeleri</a:t>
              </a:r>
            </a:p>
          </p:txBody>
        </p:sp>
        <p:pic>
          <p:nvPicPr>
            <p:cNvPr id="3" name="Resim 2">
              <a:extLst>
                <a:ext uri="{FF2B5EF4-FFF2-40B4-BE49-F238E27FC236}">
                  <a16:creationId xmlns:a16="http://schemas.microsoft.com/office/drawing/2014/main" id="{EFD121C0-CB83-47C7-B0B4-D6D2F38667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5019" y="1061567"/>
              <a:ext cx="4058467" cy="3834267"/>
            </a:xfrm>
            <a:prstGeom prst="rect">
              <a:avLst/>
            </a:prstGeom>
          </p:spPr>
        </p:pic>
      </p:grpSp>
      <p:grpSp>
        <p:nvGrpSpPr>
          <p:cNvPr id="8" name="Grup 7">
            <a:extLst>
              <a:ext uri="{FF2B5EF4-FFF2-40B4-BE49-F238E27FC236}">
                <a16:creationId xmlns:a16="http://schemas.microsoft.com/office/drawing/2014/main" id="{75566442-78E5-4650-935B-40491E7F2368}"/>
              </a:ext>
            </a:extLst>
          </p:cNvPr>
          <p:cNvGrpSpPr/>
          <p:nvPr/>
        </p:nvGrpSpPr>
        <p:grpSpPr>
          <a:xfrm>
            <a:off x="3750196" y="1989502"/>
            <a:ext cx="4566601" cy="3000802"/>
            <a:chOff x="3750196" y="1989502"/>
            <a:chExt cx="4566601" cy="3000802"/>
          </a:xfrm>
        </p:grpSpPr>
        <p:pic>
          <p:nvPicPr>
            <p:cNvPr id="5" name="Resim 4">
              <a:extLst>
                <a:ext uri="{FF2B5EF4-FFF2-40B4-BE49-F238E27FC236}">
                  <a16:creationId xmlns:a16="http://schemas.microsoft.com/office/drawing/2014/main" id="{AE48BACE-A932-4A9A-8E9A-9BD0DA650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50196" y="1989502"/>
              <a:ext cx="4566601" cy="2444667"/>
            </a:xfrm>
            <a:prstGeom prst="rect">
              <a:avLst/>
            </a:prstGeom>
          </p:spPr>
        </p:pic>
        <p:sp>
          <p:nvSpPr>
            <p:cNvPr id="20" name="Dikdörtgen 19">
              <a:extLst>
                <a:ext uri="{FF2B5EF4-FFF2-40B4-BE49-F238E27FC236}">
                  <a16:creationId xmlns:a16="http://schemas.microsoft.com/office/drawing/2014/main" id="{EA3E5C0D-4873-4C01-9600-1B71CB82B972}"/>
                </a:ext>
              </a:extLst>
            </p:cNvPr>
            <p:cNvSpPr/>
            <p:nvPr/>
          </p:nvSpPr>
          <p:spPr>
            <a:xfrm>
              <a:off x="5533206" y="4528639"/>
              <a:ext cx="171796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Tüpgaz</a:t>
              </a:r>
              <a:endPara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</p:grpSp>
      <p:grpSp>
        <p:nvGrpSpPr>
          <p:cNvPr id="11" name="Grup 10">
            <a:extLst>
              <a:ext uri="{FF2B5EF4-FFF2-40B4-BE49-F238E27FC236}">
                <a16:creationId xmlns:a16="http://schemas.microsoft.com/office/drawing/2014/main" id="{6B89F951-0205-402C-B676-57D118F51C93}"/>
              </a:ext>
            </a:extLst>
          </p:cNvPr>
          <p:cNvGrpSpPr/>
          <p:nvPr/>
        </p:nvGrpSpPr>
        <p:grpSpPr>
          <a:xfrm>
            <a:off x="4092500" y="1023964"/>
            <a:ext cx="3881992" cy="1219200"/>
            <a:chOff x="1971516" y="2134136"/>
            <a:chExt cx="3881992" cy="1219200"/>
          </a:xfrm>
        </p:grpSpPr>
        <p:sp>
          <p:nvSpPr>
            <p:cNvPr id="16" name="Dikdörtgen 15">
              <a:extLst>
                <a:ext uri="{FF2B5EF4-FFF2-40B4-BE49-F238E27FC236}">
                  <a16:creationId xmlns:a16="http://schemas.microsoft.com/office/drawing/2014/main" id="{A76B4FA8-ABCF-4D50-AFB7-F2A0517A0F05}"/>
                </a:ext>
              </a:extLst>
            </p:cNvPr>
            <p:cNvSpPr/>
            <p:nvPr/>
          </p:nvSpPr>
          <p:spPr>
            <a:xfrm>
              <a:off x="1971516" y="2470415"/>
              <a:ext cx="3881992" cy="646331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Koklanmaz !</a:t>
              </a:r>
            </a:p>
          </p:txBody>
        </p:sp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73D9B681-F1DD-48E1-9227-3FC0F8500D6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4887" y="2134136"/>
              <a:ext cx="1219200" cy="121920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99440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33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15" name="Main_Boar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230" y="522643"/>
            <a:ext cx="7507577" cy="659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Sağ Ok 19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10470011" y="4979843"/>
            <a:ext cx="1083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5231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(8 – 12)</a:t>
            </a:r>
          </a:p>
        </p:txBody>
      </p:sp>
      <p:pic>
        <p:nvPicPr>
          <p:cNvPr id="34" name="Resim 33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40" y="6434888"/>
            <a:ext cx="465223" cy="465223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2212380" y="1355165"/>
            <a:ext cx="69306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	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1172"/>
            <a:ext cx="2479790" cy="3650776"/>
          </a:xfrm>
          <a:prstGeom prst="rect">
            <a:avLst/>
          </a:prstGeom>
        </p:spPr>
      </p:pic>
      <p:sp>
        <p:nvSpPr>
          <p:cNvPr id="27" name="Dikdörtgen 26"/>
          <p:cNvSpPr/>
          <p:nvPr/>
        </p:nvSpPr>
        <p:spPr>
          <a:xfrm>
            <a:off x="4592753" y="6516551"/>
            <a:ext cx="3276026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0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Not : Klavyede </a:t>
            </a:r>
            <a:r>
              <a:rPr kumimoji="0" lang="tr-TR" sz="1400" b="0" i="0" u="none" strike="noStrike" kern="1200" cap="none" spc="0" normalizeH="0" baseline="0" noProof="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enter</a:t>
            </a:r>
            <a:r>
              <a:rPr kumimoji="0" lang="tr-TR" sz="1400" b="0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tuşuyla ilerleyiniz.</a:t>
            </a:r>
          </a:p>
        </p:txBody>
      </p:sp>
      <p:sp>
        <p:nvSpPr>
          <p:cNvPr id="42" name="Metin kutusu 41"/>
          <p:cNvSpPr txBox="1"/>
          <p:nvPr/>
        </p:nvSpPr>
        <p:spPr>
          <a:xfrm>
            <a:off x="10071526" y="2848140"/>
            <a:ext cx="16273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MADDEYİ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NİTELEYEN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ÖZELLİKLER</a:t>
            </a: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9CDCA195-0290-40EF-B028-0716C21391B7}"/>
              </a:ext>
            </a:extLst>
          </p:cNvPr>
          <p:cNvSpPr txBox="1"/>
          <p:nvPr/>
        </p:nvSpPr>
        <p:spPr>
          <a:xfrm>
            <a:off x="9960668" y="3999988"/>
            <a:ext cx="1884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5231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Bazı Maddeler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5231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Zarar Verebilir</a:t>
            </a:r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2E93CB67-5259-426D-B14A-8A56B327BDB2}"/>
              </a:ext>
            </a:extLst>
          </p:cNvPr>
          <p:cNvSpPr/>
          <p:nvPr/>
        </p:nvSpPr>
        <p:spPr>
          <a:xfrm>
            <a:off x="2212380" y="1553624"/>
            <a:ext cx="69306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tr-TR" sz="2400" dirty="0">
                <a:solidFill>
                  <a:srgbClr val="000000"/>
                </a:solidFill>
              </a:rPr>
              <a:t>Temizlik maddelerinin çoğunda zararlı maddeler vardır.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7" name="Dikdörtgen 16">
            <a:extLst>
              <a:ext uri="{FF2B5EF4-FFF2-40B4-BE49-F238E27FC236}">
                <a16:creationId xmlns:a16="http://schemas.microsoft.com/office/drawing/2014/main" id="{53A4277D-433E-4DF1-8489-9874259BE2F1}"/>
              </a:ext>
            </a:extLst>
          </p:cNvPr>
          <p:cNvSpPr/>
          <p:nvPr/>
        </p:nvSpPr>
        <p:spPr>
          <a:xfrm>
            <a:off x="2212380" y="2384621"/>
            <a:ext cx="69306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tr-TR" sz="2400" dirty="0">
                <a:solidFill>
                  <a:srgbClr val="000000"/>
                </a:solidFill>
              </a:rPr>
              <a:t>Laboratuvarda bulunan maddeler yanıcı, yakıcı veya zehirli olabilir.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8" name="Dikdörtgen 17">
            <a:extLst>
              <a:ext uri="{FF2B5EF4-FFF2-40B4-BE49-F238E27FC236}">
                <a16:creationId xmlns:a16="http://schemas.microsoft.com/office/drawing/2014/main" id="{EF3EC0EE-5661-4D2A-A536-3D9E8808E1A0}"/>
              </a:ext>
            </a:extLst>
          </p:cNvPr>
          <p:cNvSpPr/>
          <p:nvPr/>
        </p:nvSpPr>
        <p:spPr>
          <a:xfrm>
            <a:off x="2212379" y="3183244"/>
            <a:ext cx="69306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tr-TR" sz="2400" dirty="0" err="1">
                <a:solidFill>
                  <a:srgbClr val="000000"/>
                </a:solidFill>
              </a:rPr>
              <a:t>Tüpgaz</a:t>
            </a:r>
            <a:r>
              <a:rPr lang="tr-TR" sz="2400" dirty="0">
                <a:solidFill>
                  <a:srgbClr val="000000"/>
                </a:solidFill>
              </a:rPr>
              <a:t>, doğalgaz, fabrika dumanları gibi gazları koklamak sağlığımıza ciddi zararlar verir.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28C21220-F19C-48EB-8FBB-F5316166C66F}"/>
              </a:ext>
            </a:extLst>
          </p:cNvPr>
          <p:cNvSpPr/>
          <p:nvPr/>
        </p:nvSpPr>
        <p:spPr>
          <a:xfrm>
            <a:off x="2212379" y="4014241"/>
            <a:ext cx="69306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tr-TR" sz="2400" dirty="0">
                <a:solidFill>
                  <a:srgbClr val="000000"/>
                </a:solidFill>
              </a:rPr>
              <a:t>Çok sıcak veya çok soğuk maddelere dokunmak derimize büyük zararlar verebilir.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6" name="Dikdörtgen 25">
            <a:extLst>
              <a:ext uri="{FF2B5EF4-FFF2-40B4-BE49-F238E27FC236}">
                <a16:creationId xmlns:a16="http://schemas.microsoft.com/office/drawing/2014/main" id="{34755BE2-6109-434D-9104-8A3A794CC7F1}"/>
              </a:ext>
            </a:extLst>
          </p:cNvPr>
          <p:cNvSpPr/>
          <p:nvPr/>
        </p:nvSpPr>
        <p:spPr>
          <a:xfrm>
            <a:off x="2212378" y="4845238"/>
            <a:ext cx="69306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tr-TR" sz="2400" dirty="0">
                <a:solidFill>
                  <a:srgbClr val="000000"/>
                </a:solidFill>
              </a:rPr>
              <a:t>Yüksek ışık gözlerimize zarar verebilir.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8794933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  <p:bldP spid="19" grpId="0"/>
      <p:bldP spid="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ce31731513074f1495b7d14dba499e11638b3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Advertising_Booth_Display">
  <a:themeElements>
    <a:clrScheme name="advertising_booth_display">
      <a:dk1>
        <a:srgbClr val="000000"/>
      </a:dk1>
      <a:lt1>
        <a:srgbClr val="FFFFFF"/>
      </a:lt1>
      <a:dk2>
        <a:srgbClr val="6C0000"/>
      </a:dk2>
      <a:lt2>
        <a:srgbClr val="F0F3FB"/>
      </a:lt2>
      <a:accent1>
        <a:srgbClr val="1F2932"/>
      </a:accent1>
      <a:accent2>
        <a:srgbClr val="595959"/>
      </a:accent2>
      <a:accent3>
        <a:srgbClr val="53B558"/>
      </a:accent3>
      <a:accent4>
        <a:srgbClr val="2C66B2"/>
      </a:accent4>
      <a:accent5>
        <a:srgbClr val="FF9900"/>
      </a:accent5>
      <a:accent6>
        <a:srgbClr val="000000"/>
      </a:accent6>
      <a:hlink>
        <a:srgbClr val="657C95"/>
      </a:hlink>
      <a:folHlink>
        <a:srgbClr val="D8DBE4"/>
      </a:folHlink>
    </a:clrScheme>
    <a:fontScheme name="Özel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5038</TotalTime>
  <Words>397</Words>
  <Application>Microsoft Office PowerPoint</Application>
  <PresentationFormat>Geniş ekran</PresentationFormat>
  <Paragraphs>124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9" baseType="lpstr">
      <vt:lpstr>Arial</vt:lpstr>
      <vt:lpstr>Calibri</vt:lpstr>
      <vt:lpstr>Tahoma</vt:lpstr>
      <vt:lpstr>Wingdings</vt:lpstr>
      <vt:lpstr>1_Advertising_Booth_Display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Cisimleri Hareket Ettirme ve Durdurma</dc:title>
  <dc:creator>www.mebders.com</dc:creator>
  <cp:lastModifiedBy>Muhammet Bozkurt</cp:lastModifiedBy>
  <cp:revision>297</cp:revision>
  <dcterms:created xsi:type="dcterms:W3CDTF">2015-08-20T10:50:29Z</dcterms:created>
  <dcterms:modified xsi:type="dcterms:W3CDTF">2017-12-05T19:51:44Z</dcterms:modified>
  <cp:contentStatus>Tamamlandı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27D8F80A-C582-4DAC-B379-E8F2E3EB8B34</vt:lpwstr>
  </property>
  <property fmtid="{D5CDD505-2E9C-101B-9397-08002B2CF9AE}" pid="3" name="ArticulatePath">
    <vt:lpwstr>Sunu1</vt:lpwstr>
  </property>
  <property fmtid="{D5CDD505-2E9C-101B-9397-08002B2CF9AE}" pid="4" name="_MarkAsFinal">
    <vt:bool>true</vt:bool>
  </property>
</Properties>
</file>