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slideshow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63" r:id="rId2"/>
  </p:sldMasterIdLst>
  <p:sldIdLst>
    <p:sldId id="272" r:id="rId3"/>
    <p:sldId id="286" r:id="rId4"/>
    <p:sldId id="257" r:id="rId5"/>
    <p:sldId id="287" r:id="rId6"/>
    <p:sldId id="288" r:id="rId7"/>
    <p:sldId id="283" r:id="rId8"/>
    <p:sldId id="289" r:id="rId9"/>
    <p:sldId id="290" r:id="rId10"/>
    <p:sldId id="291" r:id="rId11"/>
    <p:sldId id="292" r:id="rId12"/>
    <p:sldId id="293" r:id="rId13"/>
    <p:sldId id="294" r:id="rId14"/>
    <p:sldId id="295" r:id="rId15"/>
    <p:sldId id="296" r:id="rId16"/>
    <p:sldId id="285" r:id="rId17"/>
    <p:sldId id="274" r:id="rId18"/>
  </p:sldIdLst>
  <p:sldSz cx="12192000" cy="6858000"/>
  <p:notesSz cx="6858000" cy="9144000"/>
  <p:custDataLst>
    <p:tags r:id="rId19"/>
  </p:custDataLst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E4200"/>
    <a:srgbClr val="D59536"/>
    <a:srgbClr val="523100"/>
    <a:srgbClr val="150C00"/>
    <a:srgbClr val="794903"/>
    <a:srgbClr val="160D00"/>
    <a:srgbClr val="271800"/>
    <a:srgbClr val="F2A839"/>
  </p:clrMru>
  <p:extLst>
    <p:ext uri="{E76CE94A-603C-4142-B9EB-6D1370010A27}">
      <p14:discardImageEditData xmlns:p14="http://schemas.microsoft.com/office/powerpoint/2010/main" val="1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60" autoAdjust="0"/>
    <p:restoredTop sz="94660"/>
  </p:normalViewPr>
  <p:slideViewPr>
    <p:cSldViewPr snapToGrid="0">
      <p:cViewPr>
        <p:scale>
          <a:sx n="60" d="100"/>
          <a:sy n="60" d="100"/>
        </p:scale>
        <p:origin x="480" y="12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viewProps" Target="view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tags" Target="tags/tag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381001"/>
            <a:ext cx="103632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07CD7D-0373-438D-A611-2B18760BCCA2}" type="datetimeFigureOut">
              <a:rPr lang="en-US">
                <a:solidFill>
                  <a:srgbClr val="000000">
                    <a:tint val="75000"/>
                  </a:srgbClr>
                </a:solidFill>
              </a:rPr>
              <a:pPr>
                <a:defRPr/>
              </a:pPr>
              <a:t>10/1/2017</a:t>
            </a:fld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BB9F62D-FC13-4409-A200-9F9225F350D0}" type="slidenum">
              <a:rPr lang="en-US" altLang="tr-TR"/>
              <a:pPr/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38300499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lored_Layou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val 2"/>
          <p:cNvSpPr/>
          <p:nvPr userDrawn="1"/>
        </p:nvSpPr>
        <p:spPr>
          <a:xfrm>
            <a:off x="342901" y="-533400"/>
            <a:ext cx="11544300" cy="7325784"/>
          </a:xfrm>
          <a:prstGeom prst="ellipse">
            <a:avLst/>
          </a:prstGeom>
          <a:gradFill flip="none" rotWithShape="1">
            <a:gsLst>
              <a:gs pos="37000">
                <a:schemeClr val="accent5">
                  <a:lumMod val="76000"/>
                </a:schemeClr>
              </a:gs>
              <a:gs pos="0">
                <a:schemeClr val="accent5"/>
              </a:gs>
              <a:gs pos="100000">
                <a:schemeClr val="tx1"/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2400">
              <a:solidFill>
                <a:srgbClr val="FFFFFF"/>
              </a:solidFill>
            </a:endParaRPr>
          </a:p>
        </p:txBody>
      </p:sp>
      <p:sp>
        <p:nvSpPr>
          <p:cNvPr id="4" name="Rectangle 7"/>
          <p:cNvSpPr/>
          <p:nvPr userDrawn="1"/>
        </p:nvSpPr>
        <p:spPr>
          <a:xfrm>
            <a:off x="0" y="4191000"/>
            <a:ext cx="12192000" cy="2667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2400">
              <a:solidFill>
                <a:srgbClr val="FFFFFF"/>
              </a:solidFill>
            </a:endParaRPr>
          </a:p>
        </p:txBody>
      </p:sp>
      <p:sp>
        <p:nvSpPr>
          <p:cNvPr id="5" name="Oval 4"/>
          <p:cNvSpPr/>
          <p:nvPr userDrawn="1"/>
        </p:nvSpPr>
        <p:spPr>
          <a:xfrm>
            <a:off x="0" y="4343400"/>
            <a:ext cx="12192000" cy="2514600"/>
          </a:xfrm>
          <a:prstGeom prst="ellipse">
            <a:avLst/>
          </a:prstGeom>
          <a:gradFill flip="none" rotWithShape="1">
            <a:gsLst>
              <a:gs pos="40000">
                <a:schemeClr val="accent5">
                  <a:lumMod val="68000"/>
                </a:schemeClr>
              </a:gs>
              <a:gs pos="0">
                <a:schemeClr val="accent5"/>
              </a:gs>
              <a:gs pos="100000">
                <a:schemeClr val="tx1"/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2400">
              <a:solidFill>
                <a:srgbClr val="FFFFFF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6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75CDFB-02A4-4794-A347-70471386EC81}" type="datetimeFigureOut">
              <a:rPr lang="en-US">
                <a:solidFill>
                  <a:srgbClr val="000000">
                    <a:tint val="75000"/>
                  </a:srgbClr>
                </a:solidFill>
              </a:rPr>
              <a:pPr>
                <a:defRPr/>
              </a:pPr>
              <a:t>10/1/2017</a:t>
            </a:fld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7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8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AB282FE-E361-4CEC-A72F-9E53845330A7}" type="slidenum">
              <a:rPr lang="en-US" altLang="tr-TR"/>
              <a:pPr/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243458253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381001"/>
            <a:ext cx="103632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FBB411-A31F-4C74-86E0-37E823FE09E7}" type="datetimeFigureOut">
              <a:rPr lang="en-US">
                <a:solidFill>
                  <a:srgbClr val="000000">
                    <a:tint val="75000"/>
                  </a:srgbClr>
                </a:solidFill>
              </a:rPr>
              <a:pPr>
                <a:defRPr/>
              </a:pPr>
              <a:t>10/1/2017</a:t>
            </a:fld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8568415-F5C2-4A62-9197-6D18D847839A}" type="slidenum">
              <a:rPr lang="en-US" altLang="tr-TR"/>
              <a:pPr/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21023574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lored_Layou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val 2"/>
          <p:cNvSpPr/>
          <p:nvPr userDrawn="1"/>
        </p:nvSpPr>
        <p:spPr>
          <a:xfrm>
            <a:off x="342901" y="-533400"/>
            <a:ext cx="11544300" cy="7325784"/>
          </a:xfrm>
          <a:prstGeom prst="ellipse">
            <a:avLst/>
          </a:prstGeom>
          <a:gradFill flip="none" rotWithShape="1">
            <a:gsLst>
              <a:gs pos="37000">
                <a:schemeClr val="accent5">
                  <a:lumMod val="76000"/>
                </a:schemeClr>
              </a:gs>
              <a:gs pos="0">
                <a:schemeClr val="accent5"/>
              </a:gs>
              <a:gs pos="100000">
                <a:schemeClr val="tx1"/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2400">
              <a:solidFill>
                <a:srgbClr val="FFFFFF"/>
              </a:solidFill>
            </a:endParaRPr>
          </a:p>
        </p:txBody>
      </p:sp>
      <p:sp>
        <p:nvSpPr>
          <p:cNvPr id="4" name="Rectangle 7"/>
          <p:cNvSpPr/>
          <p:nvPr userDrawn="1"/>
        </p:nvSpPr>
        <p:spPr>
          <a:xfrm>
            <a:off x="0" y="4191000"/>
            <a:ext cx="12192000" cy="2667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2400">
              <a:solidFill>
                <a:srgbClr val="FFFFFF"/>
              </a:solidFill>
            </a:endParaRPr>
          </a:p>
        </p:txBody>
      </p:sp>
      <p:sp>
        <p:nvSpPr>
          <p:cNvPr id="5" name="Oval 4"/>
          <p:cNvSpPr/>
          <p:nvPr userDrawn="1"/>
        </p:nvSpPr>
        <p:spPr>
          <a:xfrm>
            <a:off x="0" y="4343400"/>
            <a:ext cx="12192000" cy="2514600"/>
          </a:xfrm>
          <a:prstGeom prst="ellipse">
            <a:avLst/>
          </a:prstGeom>
          <a:gradFill flip="none" rotWithShape="1">
            <a:gsLst>
              <a:gs pos="40000">
                <a:schemeClr val="accent5">
                  <a:lumMod val="68000"/>
                </a:schemeClr>
              </a:gs>
              <a:gs pos="0">
                <a:schemeClr val="accent5"/>
              </a:gs>
              <a:gs pos="100000">
                <a:schemeClr val="tx1"/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2400">
              <a:solidFill>
                <a:srgbClr val="FFFFFF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6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BC160C-0521-4735-8F58-EFFF5270DCDF}" type="datetimeFigureOut">
              <a:rPr lang="en-US">
                <a:solidFill>
                  <a:srgbClr val="000000">
                    <a:tint val="75000"/>
                  </a:srgbClr>
                </a:solidFill>
              </a:rPr>
              <a:pPr>
                <a:defRPr/>
              </a:pPr>
              <a:t>10/1/2017</a:t>
            </a:fld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7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8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19F3B71-CE77-445F-971A-9E65000F32C5}" type="slidenum">
              <a:rPr lang="en-US" altLang="tr-TR"/>
              <a:pPr/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36573817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141B20"/>
            </a:gs>
            <a:gs pos="19000">
              <a:srgbClr val="141B20"/>
            </a:gs>
            <a:gs pos="39999">
              <a:srgbClr val="27343F"/>
            </a:gs>
            <a:gs pos="67000">
              <a:srgbClr val="000000"/>
            </a:gs>
            <a:gs pos="100000">
              <a:srgbClr val="485F74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0" y="275167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tr-TR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4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tr-TR" smtClean="0"/>
              <a:t>Click to edit Master text styles</a:t>
            </a:r>
          </a:p>
          <a:p>
            <a:pPr lvl="1"/>
            <a:r>
              <a:rPr lang="en-US" altLang="tr-TR" smtClean="0"/>
              <a:t>Second level</a:t>
            </a:r>
          </a:p>
          <a:p>
            <a:pPr lvl="2"/>
            <a:r>
              <a:rPr lang="en-US" altLang="tr-TR" smtClean="0"/>
              <a:t>Third level</a:t>
            </a:r>
          </a:p>
          <a:p>
            <a:pPr lvl="3"/>
            <a:r>
              <a:rPr lang="en-US" altLang="tr-TR" smtClean="0"/>
              <a:t>Fourth level</a:t>
            </a:r>
          </a:p>
          <a:p>
            <a:pPr lvl="4"/>
            <a:r>
              <a:rPr lang="en-US" altLang="tr-TR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61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6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00F46347-80BD-4281-9A7D-0AED6FAD8E00}" type="datetimeFigureOut">
              <a:rPr lang="en-US">
                <a:solidFill>
                  <a:srgbClr val="000000">
                    <a:tint val="75000"/>
                  </a:srgbClr>
                </a:solidFill>
              </a:rPr>
              <a:pPr>
                <a:defRPr/>
              </a:pPr>
              <a:t>10/1/2017</a:t>
            </a:fld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61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6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6183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600">
                <a:solidFill>
                  <a:srgbClr val="898989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A6681F1F-4A5D-4C37-BE75-A4938DB575D2}" type="slidenum">
              <a:rPr lang="en-US" altLang="tr-TR">
                <a:cs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tr-TR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128145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</p:sldLayoutIdLst>
  <p:timing>
    <p:tnLst>
      <p:par>
        <p:cTn id="1" dur="indefinite" restart="never" nodeType="tmRoot"/>
      </p:par>
    </p:tnLst>
  </p:timing>
  <p:txStyles>
    <p:titleStyle>
      <a:lvl1pPr algn="ctr" rtl="0" fontAlgn="base">
        <a:spcBef>
          <a:spcPct val="0"/>
        </a:spcBef>
        <a:spcAft>
          <a:spcPct val="0"/>
        </a:spcAft>
        <a:defRPr sz="5867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Calibri" panose="020F0502020204030204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Calibri" panose="020F0502020204030204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Calibri" panose="020F0502020204030204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Calibri" panose="020F0502020204030204" pitchFamily="34" charset="0"/>
        </a:defRPr>
      </a:lvl5pPr>
      <a:lvl6pPr marL="609585" algn="ctr" rtl="0" fontAlgn="base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Calibri" panose="020F0502020204030204" pitchFamily="34" charset="0"/>
        </a:defRPr>
      </a:lvl6pPr>
      <a:lvl7pPr marL="1219170" algn="ctr" rtl="0" fontAlgn="base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Calibri" panose="020F0502020204030204" pitchFamily="34" charset="0"/>
        </a:defRPr>
      </a:lvl7pPr>
      <a:lvl8pPr marL="1828754" algn="ctr" rtl="0" fontAlgn="base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Calibri" panose="020F0502020204030204" pitchFamily="34" charset="0"/>
        </a:defRPr>
      </a:lvl8pPr>
      <a:lvl9pPr marL="2438339" algn="ctr" rtl="0" fontAlgn="base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457189" indent="-457189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4267" kern="1200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3733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667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667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141B20"/>
            </a:gs>
            <a:gs pos="19000">
              <a:srgbClr val="141B20"/>
            </a:gs>
            <a:gs pos="39999">
              <a:srgbClr val="27343F"/>
            </a:gs>
            <a:gs pos="67000">
              <a:srgbClr val="000000"/>
            </a:gs>
            <a:gs pos="100000">
              <a:srgbClr val="485F74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0" y="275167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tr-TR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4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tr-TR" smtClean="0"/>
              <a:t>Click to edit Master text styles</a:t>
            </a:r>
          </a:p>
          <a:p>
            <a:pPr lvl="1"/>
            <a:r>
              <a:rPr lang="en-US" altLang="tr-TR" smtClean="0"/>
              <a:t>Second level</a:t>
            </a:r>
          </a:p>
          <a:p>
            <a:pPr lvl="2"/>
            <a:r>
              <a:rPr lang="en-US" altLang="tr-TR" smtClean="0"/>
              <a:t>Third level</a:t>
            </a:r>
          </a:p>
          <a:p>
            <a:pPr lvl="3"/>
            <a:r>
              <a:rPr lang="en-US" altLang="tr-TR" smtClean="0"/>
              <a:t>Fourth level</a:t>
            </a:r>
          </a:p>
          <a:p>
            <a:pPr lvl="4"/>
            <a:r>
              <a:rPr lang="en-US" altLang="tr-TR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61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6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D47ABA8A-3FE2-4C1C-82FD-14E02E2E916F}" type="datetimeFigureOut">
              <a:rPr lang="en-US">
                <a:solidFill>
                  <a:srgbClr val="000000">
                    <a:tint val="75000"/>
                  </a:srgbClr>
                </a:solidFill>
              </a:rPr>
              <a:pPr>
                <a:defRPr/>
              </a:pPr>
              <a:t>10/1/2017</a:t>
            </a:fld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61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6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6183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600">
                <a:solidFill>
                  <a:srgbClr val="898989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B3456275-69BF-4A56-B691-A9AD780ADCC5}" type="slidenum">
              <a:rPr lang="en-US" altLang="tr-TR">
                <a:cs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tr-TR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464461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</p:sldLayoutIdLst>
  <p:timing>
    <p:tnLst>
      <p:par>
        <p:cTn id="1" dur="indefinite" restart="never" nodeType="tmRoot"/>
      </p:par>
    </p:tnLst>
  </p:timing>
  <p:txStyles>
    <p:titleStyle>
      <a:lvl1pPr algn="ctr" rtl="0" fontAlgn="base">
        <a:spcBef>
          <a:spcPct val="0"/>
        </a:spcBef>
        <a:spcAft>
          <a:spcPct val="0"/>
        </a:spcAft>
        <a:defRPr sz="5867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Calibri" panose="020F0502020204030204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Calibri" panose="020F0502020204030204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Calibri" panose="020F0502020204030204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Calibri" panose="020F0502020204030204" pitchFamily="34" charset="0"/>
        </a:defRPr>
      </a:lvl5pPr>
      <a:lvl6pPr marL="609585" algn="ctr" rtl="0" fontAlgn="base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Calibri" panose="020F0502020204030204" pitchFamily="34" charset="0"/>
        </a:defRPr>
      </a:lvl6pPr>
      <a:lvl7pPr marL="1219170" algn="ctr" rtl="0" fontAlgn="base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Calibri" panose="020F0502020204030204" pitchFamily="34" charset="0"/>
        </a:defRPr>
      </a:lvl7pPr>
      <a:lvl8pPr marL="1828754" algn="ctr" rtl="0" fontAlgn="base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Calibri" panose="020F0502020204030204" pitchFamily="34" charset="0"/>
        </a:defRPr>
      </a:lvl8pPr>
      <a:lvl9pPr marL="2438339" algn="ctr" rtl="0" fontAlgn="base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457189" indent="-457189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4267" kern="1200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3733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667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667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3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4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5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6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17.xml"/><Relationship Id="rId5" Type="http://schemas.openxmlformats.org/officeDocument/2006/relationships/hyperlink" Target="http://www.mebders.com/" TargetMode="External"/><Relationship Id="rId4" Type="http://schemas.openxmlformats.org/officeDocument/2006/relationships/hyperlink" Target="mailto:info@mebders.com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9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1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7246" y="99786"/>
            <a:ext cx="9210790" cy="66584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Metin kutusu 10"/>
          <p:cNvSpPr txBox="1"/>
          <p:nvPr/>
        </p:nvSpPr>
        <p:spPr>
          <a:xfrm>
            <a:off x="2760084" y="1181016"/>
            <a:ext cx="2420856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500" dirty="0" smtClean="0">
                <a:solidFill>
                  <a:schemeClr val="tx2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SINIF		: </a:t>
            </a:r>
            <a:r>
              <a:rPr lang="tr-TR" sz="2500" dirty="0" smtClean="0">
                <a:solidFill>
                  <a:schemeClr val="bg2">
                    <a:lumMod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</a:t>
            </a:r>
            <a:endParaRPr lang="tr-TR" sz="2500" dirty="0">
              <a:solidFill>
                <a:schemeClr val="bg2">
                  <a:lumMod val="25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2" name="Metin kutusu 11"/>
          <p:cNvSpPr txBox="1"/>
          <p:nvPr/>
        </p:nvSpPr>
        <p:spPr>
          <a:xfrm>
            <a:off x="2760084" y="1621334"/>
            <a:ext cx="3952557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500" dirty="0" smtClean="0">
                <a:solidFill>
                  <a:schemeClr val="tx2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DERS		: </a:t>
            </a:r>
            <a:r>
              <a:rPr lang="tr-TR" sz="2500" dirty="0" smtClean="0">
                <a:solidFill>
                  <a:schemeClr val="bg2">
                    <a:lumMod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MATEMATİK</a:t>
            </a:r>
            <a:endParaRPr lang="tr-TR" sz="2500" dirty="0">
              <a:solidFill>
                <a:schemeClr val="bg2">
                  <a:lumMod val="25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3" name="Metin kutusu 12"/>
          <p:cNvSpPr txBox="1"/>
          <p:nvPr/>
        </p:nvSpPr>
        <p:spPr>
          <a:xfrm>
            <a:off x="2760084" y="2536904"/>
            <a:ext cx="7152920" cy="8617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500" dirty="0" smtClean="0">
                <a:solidFill>
                  <a:schemeClr val="tx2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KONU		: </a:t>
            </a:r>
            <a:r>
              <a:rPr lang="tr-TR" sz="2500" dirty="0" smtClean="0">
                <a:solidFill>
                  <a:schemeClr val="bg2">
                    <a:lumMod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GEOMETRİK CİSİMLERİN YÜZLERİ</a:t>
            </a:r>
          </a:p>
          <a:p>
            <a:r>
              <a:rPr lang="tr-TR" sz="2500" dirty="0">
                <a:solidFill>
                  <a:schemeClr val="bg2">
                    <a:lumMod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	</a:t>
            </a:r>
            <a:r>
              <a:rPr lang="tr-TR" sz="2500" dirty="0" smtClean="0">
                <a:solidFill>
                  <a:schemeClr val="bg2">
                    <a:lumMod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	  VE YÜZEYLERİ</a:t>
            </a:r>
            <a:endParaRPr lang="tr-TR" sz="2500" dirty="0">
              <a:solidFill>
                <a:schemeClr val="bg2">
                  <a:lumMod val="25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4" name="Metin kutusu 13"/>
          <p:cNvSpPr txBox="1"/>
          <p:nvPr/>
        </p:nvSpPr>
        <p:spPr>
          <a:xfrm>
            <a:off x="2761016" y="2099737"/>
            <a:ext cx="6794424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500" dirty="0" smtClean="0">
                <a:solidFill>
                  <a:srgbClr val="6C0000">
                    <a:lumMod val="50000"/>
                  </a:srgb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ÜNİTE</a:t>
            </a:r>
            <a:r>
              <a:rPr lang="tr-TR" sz="2500" dirty="0">
                <a:solidFill>
                  <a:srgbClr val="6C0000">
                    <a:lumMod val="50000"/>
                  </a:srgb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	</a:t>
            </a:r>
            <a:r>
              <a:rPr lang="tr-TR" sz="2500" dirty="0" smtClean="0">
                <a:solidFill>
                  <a:srgbClr val="6C0000">
                    <a:lumMod val="50000"/>
                  </a:srgb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	: </a:t>
            </a:r>
            <a:r>
              <a:rPr lang="tr-TR" sz="2500" dirty="0" smtClean="0">
                <a:solidFill>
                  <a:srgbClr val="F0F3FB">
                    <a:lumMod val="25000"/>
                  </a:srgb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ŞEKİLLER VE SAYILAR DÜNYASI</a:t>
            </a:r>
            <a:endParaRPr lang="tr-TR" sz="2500" dirty="0">
              <a:solidFill>
                <a:srgbClr val="F0F3FB">
                  <a:lumMod val="25000"/>
                </a:srgb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5" name="Metin kutusu 14"/>
          <p:cNvSpPr txBox="1"/>
          <p:nvPr/>
        </p:nvSpPr>
        <p:spPr>
          <a:xfrm>
            <a:off x="2759489" y="3879533"/>
            <a:ext cx="7003635" cy="13080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500" dirty="0" smtClean="0">
                <a:solidFill>
                  <a:srgbClr val="6C0000">
                    <a:lumMod val="50000"/>
                  </a:srgb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KAZANIM</a:t>
            </a:r>
            <a:r>
              <a:rPr lang="tr-TR" sz="2500" dirty="0">
                <a:solidFill>
                  <a:srgbClr val="6C0000">
                    <a:lumMod val="50000"/>
                  </a:srgb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	: </a:t>
            </a:r>
            <a:r>
              <a:rPr lang="tr-TR" dirty="0" smtClean="0">
                <a:solidFill>
                  <a:srgbClr val="F0F3FB">
                    <a:lumMod val="25000"/>
                  </a:srgb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</a:t>
            </a:r>
            <a:r>
              <a:rPr lang="tr-TR" dirty="0">
                <a:solidFill>
                  <a:srgbClr val="F0F3FB">
                    <a:lumMod val="25000"/>
                  </a:srgb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 Küp, kare prizma, dikdörtgenler prizması, </a:t>
            </a:r>
            <a:r>
              <a:rPr lang="tr-TR" dirty="0" smtClean="0">
                <a:solidFill>
                  <a:srgbClr val="F0F3FB">
                    <a:lumMod val="25000"/>
                  </a:srgb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üçgen prizma</a:t>
            </a:r>
            <a:r>
              <a:rPr lang="tr-TR" dirty="0">
                <a:solidFill>
                  <a:srgbClr val="F0F3FB">
                    <a:lumMod val="25000"/>
                  </a:srgb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silindir, koni ve küre modellerinin yüzeylerini belirtir</a:t>
            </a:r>
            <a:r>
              <a:rPr lang="tr-TR" dirty="0" smtClean="0">
                <a:solidFill>
                  <a:srgbClr val="F0F3FB">
                    <a:lumMod val="25000"/>
                  </a:srgb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</a:p>
          <a:p>
            <a:r>
              <a:rPr lang="tr-TR" dirty="0">
                <a:solidFill>
                  <a:srgbClr val="F0F3FB">
                    <a:lumMod val="25000"/>
                  </a:srgb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2. Prizma, koni ve silindir </a:t>
            </a:r>
            <a:r>
              <a:rPr lang="tr-TR" dirty="0" smtClean="0">
                <a:solidFill>
                  <a:srgbClr val="F0F3FB">
                    <a:lumMod val="25000"/>
                  </a:srgb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modellerinin </a:t>
            </a:r>
            <a:r>
              <a:rPr lang="tr-TR" dirty="0">
                <a:solidFill>
                  <a:srgbClr val="F0F3FB">
                    <a:lumMod val="25000"/>
                  </a:srgb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yüzeylerini düzleme açar ve bu modellerin her yüzünün birer düzlemsel şekil olduğunu gösterir.</a:t>
            </a:r>
            <a:endParaRPr lang="tr-TR" dirty="0" smtClean="0">
              <a:solidFill>
                <a:srgbClr val="F0F3FB">
                  <a:lumMod val="25000"/>
                </a:srgb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6" name="Metin kutusu 15"/>
          <p:cNvSpPr txBox="1"/>
          <p:nvPr/>
        </p:nvSpPr>
        <p:spPr>
          <a:xfrm>
            <a:off x="2760084" y="3358791"/>
            <a:ext cx="3397084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500" dirty="0" smtClean="0">
                <a:solidFill>
                  <a:schemeClr val="tx2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SÜRE		: </a:t>
            </a:r>
            <a:r>
              <a:rPr lang="tr-TR" sz="2500" dirty="0" smtClean="0">
                <a:solidFill>
                  <a:schemeClr val="bg2">
                    <a:lumMod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4 </a:t>
            </a:r>
            <a:r>
              <a:rPr lang="tr-TR" sz="2500" dirty="0" smtClean="0">
                <a:solidFill>
                  <a:schemeClr val="bg2">
                    <a:lumMod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DERS</a:t>
            </a:r>
            <a:endParaRPr lang="tr-TR" sz="2500" dirty="0">
              <a:solidFill>
                <a:schemeClr val="bg2">
                  <a:lumMod val="25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8" name="Yuvarlatılmış Dikdörtgen 7">
            <a:hlinkClick r:id="" action="ppaction://hlinkshowjump?jump=nextslide"/>
          </p:cNvPr>
          <p:cNvSpPr/>
          <p:nvPr/>
        </p:nvSpPr>
        <p:spPr>
          <a:xfrm>
            <a:off x="8288593" y="6029137"/>
            <a:ext cx="1296365" cy="462987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sz="160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Derse Geç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8511549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BABABA"/>
            </a:gs>
            <a:gs pos="3000">
              <a:srgbClr val="BABABA"/>
            </a:gs>
            <a:gs pos="56000">
              <a:srgbClr val="FFFFFF"/>
            </a:gs>
            <a:gs pos="63000">
              <a:srgbClr val="D1D1D1"/>
            </a:gs>
            <a:gs pos="100000">
              <a:schemeClr val="bg1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Serbest Form 19"/>
          <p:cNvSpPr/>
          <p:nvPr/>
        </p:nvSpPr>
        <p:spPr>
          <a:xfrm rot="2705576">
            <a:off x="4723787" y="1867346"/>
            <a:ext cx="2420238" cy="2355466"/>
          </a:xfrm>
          <a:custGeom>
            <a:avLst/>
            <a:gdLst>
              <a:gd name="connsiteX0" fmla="*/ 0 w 1613986"/>
              <a:gd name="connsiteY0" fmla="*/ 0 h 1613986"/>
              <a:gd name="connsiteX1" fmla="*/ 1613986 w 1613986"/>
              <a:gd name="connsiteY1" fmla="*/ 0 h 1613986"/>
              <a:gd name="connsiteX2" fmla="*/ 1606683 w 1613986"/>
              <a:gd name="connsiteY2" fmla="*/ 144616 h 1613986"/>
              <a:gd name="connsiteX3" fmla="*/ 144616 w 1613986"/>
              <a:gd name="connsiteY3" fmla="*/ 1606683 h 1613986"/>
              <a:gd name="connsiteX4" fmla="*/ 0 w 1613986"/>
              <a:gd name="connsiteY4" fmla="*/ 1613986 h 1613986"/>
              <a:gd name="connsiteX5" fmla="*/ 0 w 1613986"/>
              <a:gd name="connsiteY5" fmla="*/ 0 h 16139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613986" h="1613986">
                <a:moveTo>
                  <a:pt x="0" y="0"/>
                </a:moveTo>
                <a:lnTo>
                  <a:pt x="1613986" y="0"/>
                </a:lnTo>
                <a:lnTo>
                  <a:pt x="1606683" y="144616"/>
                </a:lnTo>
                <a:cubicBezTo>
                  <a:pt x="1528394" y="915523"/>
                  <a:pt x="915523" y="1528394"/>
                  <a:pt x="144616" y="1606683"/>
                </a:cubicBezTo>
                <a:lnTo>
                  <a:pt x="0" y="1613986"/>
                </a:lnTo>
                <a:lnTo>
                  <a:pt x="0" y="0"/>
                </a:lnTo>
                <a:close/>
              </a:path>
            </a:pathLst>
          </a:cu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33" name="Yuvarlatılmış Dikdörtgen 32">
            <a:hlinkClick r:id="" action="ppaction://hlinkshowjump?jump=nextslide"/>
          </p:cNvPr>
          <p:cNvSpPr/>
          <p:nvPr/>
        </p:nvSpPr>
        <p:spPr>
          <a:xfrm>
            <a:off x="10649877" y="6110232"/>
            <a:ext cx="1296365" cy="462987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sz="1600" dirty="0" smtClean="0">
                <a:solidFill>
                  <a:srgbClr val="000000"/>
                </a:solidFill>
                <a:ea typeface="Tahoma" panose="020B0604030504040204" pitchFamily="34" charset="0"/>
                <a:cs typeface="Tahoma" panose="020B0604030504040204" pitchFamily="34" charset="0"/>
              </a:rPr>
              <a:t>Devam et</a:t>
            </a:r>
            <a:endParaRPr lang="tr-TR" sz="1600" dirty="0">
              <a:solidFill>
                <a:srgbClr val="000000"/>
              </a:solidFill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4" name="Dikdörtgen 33"/>
          <p:cNvSpPr/>
          <p:nvPr/>
        </p:nvSpPr>
        <p:spPr>
          <a:xfrm>
            <a:off x="312128" y="331645"/>
            <a:ext cx="2564741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457200" indent="-457200">
              <a:buFont typeface="Wingdings" panose="05000000000000000000" pitchFamily="2" charset="2"/>
              <a:buChar char="Ø"/>
            </a:pPr>
            <a:r>
              <a:rPr lang="tr-TR" sz="2800" dirty="0" smtClean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</a:rPr>
              <a:t>Koni </a:t>
            </a:r>
            <a:r>
              <a:rPr lang="tr-TR" sz="2800" dirty="0" smtClean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</a:rPr>
              <a:t>Açınımı</a:t>
            </a:r>
            <a:endParaRPr lang="tr-TR" sz="2800" dirty="0">
              <a:ln w="0"/>
              <a:solidFill>
                <a:srgbClr val="000000"/>
              </a:solidFill>
              <a:effectLst>
                <a:outerShdw blurRad="38100" dist="19050" dir="27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4" name="Oval 23"/>
          <p:cNvSpPr/>
          <p:nvPr/>
        </p:nvSpPr>
        <p:spPr>
          <a:xfrm flipV="1">
            <a:off x="5121755" y="3754949"/>
            <a:ext cx="1519676" cy="1519676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tr-TR">
              <a:solidFill>
                <a:srgbClr val="000000"/>
              </a:solidFill>
            </a:endParaRPr>
          </a:p>
        </p:txBody>
      </p:sp>
      <p:sp>
        <p:nvSpPr>
          <p:cNvPr id="25" name="Dikdörtgen 24"/>
          <p:cNvSpPr/>
          <p:nvPr/>
        </p:nvSpPr>
        <p:spPr>
          <a:xfrm>
            <a:off x="8101263" y="2814394"/>
            <a:ext cx="4090737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marL="457200" indent="-457200">
              <a:buFont typeface="Wingdings" panose="05000000000000000000" pitchFamily="2" charset="2"/>
              <a:buChar char="ü"/>
            </a:pPr>
            <a:r>
              <a:rPr lang="tr-TR" sz="2400" dirty="0" smtClean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</a:rPr>
              <a:t>1 daireden ve 1 üçgene benzeyen şekilden </a:t>
            </a:r>
            <a:r>
              <a:rPr lang="tr-TR" sz="2400" dirty="0" smtClean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</a:rPr>
              <a:t>oluşmuştur.</a:t>
            </a:r>
            <a:endParaRPr lang="tr-TR" sz="2400" dirty="0">
              <a:ln w="0"/>
              <a:solidFill>
                <a:srgbClr val="000000"/>
              </a:solidFill>
              <a:effectLst>
                <a:outerShdw blurRad="38100" dist="19050" dir="27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6" name="Dikdörtgen 25"/>
          <p:cNvSpPr/>
          <p:nvPr/>
        </p:nvSpPr>
        <p:spPr>
          <a:xfrm>
            <a:off x="3867922" y="6403942"/>
            <a:ext cx="3706849" cy="338554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r-TR" sz="1600" dirty="0" smtClean="0">
                <a:ln w="0"/>
                <a:solidFill>
                  <a:srgbClr val="000000">
                    <a:lumMod val="95000"/>
                    <a:lumOff val="5000"/>
                  </a:srgbClr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</a:rPr>
              <a:t>Not : </a:t>
            </a:r>
            <a:r>
              <a:rPr lang="tr-TR" sz="1600" dirty="0">
                <a:ln w="0"/>
                <a:solidFill>
                  <a:srgbClr val="000000">
                    <a:lumMod val="95000"/>
                    <a:lumOff val="5000"/>
                  </a:srgbClr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</a:rPr>
              <a:t>Klavyede </a:t>
            </a:r>
            <a:r>
              <a:rPr lang="tr-TR" sz="1600" dirty="0" err="1">
                <a:ln w="0"/>
                <a:solidFill>
                  <a:srgbClr val="000000">
                    <a:lumMod val="95000"/>
                    <a:lumOff val="5000"/>
                  </a:srgbClr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</a:rPr>
              <a:t>enter</a:t>
            </a:r>
            <a:r>
              <a:rPr lang="tr-TR" sz="1600" dirty="0">
                <a:ln w="0"/>
                <a:solidFill>
                  <a:srgbClr val="000000">
                    <a:lumMod val="95000"/>
                    <a:lumOff val="5000"/>
                  </a:srgbClr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</a:rPr>
              <a:t> tuşuyla ilerleyiniz.</a:t>
            </a:r>
          </a:p>
        </p:txBody>
      </p:sp>
      <p:sp>
        <p:nvSpPr>
          <p:cNvPr id="6" name="Dikdörtgen 5"/>
          <p:cNvSpPr/>
          <p:nvPr/>
        </p:nvSpPr>
        <p:spPr>
          <a:xfrm>
            <a:off x="4466164" y="2709867"/>
            <a:ext cx="2935484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r-TR" dirty="0" smtClean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</a:rPr>
              <a:t>Üçgene benziyor ama değil</a:t>
            </a:r>
            <a:endParaRPr lang="tr-TR" dirty="0">
              <a:ln w="0"/>
              <a:solidFill>
                <a:srgbClr val="000000"/>
              </a:solidFill>
              <a:effectLst>
                <a:outerShdw blurRad="38100" dist="19050" dir="27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31" name="Dikdörtgen 30"/>
          <p:cNvSpPr/>
          <p:nvPr/>
        </p:nvSpPr>
        <p:spPr>
          <a:xfrm>
            <a:off x="5521334" y="4349589"/>
            <a:ext cx="720518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r-TR" dirty="0" smtClean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</a:rPr>
              <a:t>Daire</a:t>
            </a:r>
            <a:endParaRPr lang="tr-TR" dirty="0">
              <a:ln w="0"/>
              <a:solidFill>
                <a:srgbClr val="000000"/>
              </a:solidFill>
              <a:effectLst>
                <a:outerShdw blurRad="38100" dist="19050" dir="27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3" name="İkizkenar Üçgen 2"/>
          <p:cNvSpPr/>
          <p:nvPr/>
        </p:nvSpPr>
        <p:spPr>
          <a:xfrm>
            <a:off x="790020" y="1703928"/>
            <a:ext cx="2196000" cy="3051927"/>
          </a:xfrm>
          <a:prstGeom prst="triangl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4" name="Oval 3"/>
          <p:cNvSpPr/>
          <p:nvPr/>
        </p:nvSpPr>
        <p:spPr>
          <a:xfrm>
            <a:off x="786790" y="4167509"/>
            <a:ext cx="2177591" cy="1176691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0108868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000"/>
                            </p:stCondLst>
                            <p:childTnLst>
                              <p:par>
                                <p:cTn id="29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33" grpId="0" animBg="1"/>
      <p:bldP spid="24" grpId="0" animBg="1"/>
      <p:bldP spid="25" grpId="0"/>
      <p:bldP spid="6" grpId="0"/>
      <p:bldP spid="31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BABABA"/>
            </a:gs>
            <a:gs pos="3000">
              <a:srgbClr val="BABABA"/>
            </a:gs>
            <a:gs pos="56000">
              <a:srgbClr val="FFFFFF"/>
            </a:gs>
            <a:gs pos="63000">
              <a:srgbClr val="D1D1D1"/>
            </a:gs>
            <a:gs pos="100000">
              <a:schemeClr val="bg1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Yuvarlatılmış Dikdörtgen 32">
            <a:hlinkClick r:id="" action="ppaction://hlinkshowjump?jump=nextslide"/>
          </p:cNvPr>
          <p:cNvSpPr/>
          <p:nvPr/>
        </p:nvSpPr>
        <p:spPr>
          <a:xfrm>
            <a:off x="10649877" y="6110232"/>
            <a:ext cx="1296365" cy="462987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sz="1600" dirty="0" smtClean="0">
                <a:solidFill>
                  <a:srgbClr val="000000"/>
                </a:solidFill>
                <a:ea typeface="Tahoma" panose="020B0604030504040204" pitchFamily="34" charset="0"/>
                <a:cs typeface="Tahoma" panose="020B0604030504040204" pitchFamily="34" charset="0"/>
              </a:rPr>
              <a:t>Devam et</a:t>
            </a:r>
            <a:endParaRPr lang="tr-TR" sz="1600" dirty="0">
              <a:solidFill>
                <a:srgbClr val="000000"/>
              </a:solidFill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4" name="Dikdörtgen 33"/>
          <p:cNvSpPr/>
          <p:nvPr/>
        </p:nvSpPr>
        <p:spPr>
          <a:xfrm>
            <a:off x="312128" y="331645"/>
            <a:ext cx="2614690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457200" indent="-457200">
              <a:buFont typeface="Wingdings" panose="05000000000000000000" pitchFamily="2" charset="2"/>
              <a:buChar char="Ø"/>
            </a:pPr>
            <a:r>
              <a:rPr lang="tr-TR" sz="2800" dirty="0" smtClean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</a:rPr>
              <a:t>Küre </a:t>
            </a:r>
            <a:r>
              <a:rPr lang="tr-TR" sz="2800" dirty="0" smtClean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</a:rPr>
              <a:t>Açınımı</a:t>
            </a:r>
            <a:endParaRPr lang="tr-TR" sz="2800" dirty="0">
              <a:ln w="0"/>
              <a:solidFill>
                <a:srgbClr val="000000"/>
              </a:solidFill>
              <a:effectLst>
                <a:outerShdw blurRad="38100" dist="19050" dir="27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5" name="Dikdörtgen 24"/>
          <p:cNvSpPr/>
          <p:nvPr/>
        </p:nvSpPr>
        <p:spPr>
          <a:xfrm>
            <a:off x="3384885" y="2814394"/>
            <a:ext cx="8807116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marL="457200" indent="-457200">
              <a:buFont typeface="Wingdings" panose="05000000000000000000" pitchFamily="2" charset="2"/>
              <a:buChar char="ü"/>
            </a:pPr>
            <a:r>
              <a:rPr lang="tr-TR" sz="2400" dirty="0" smtClean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</a:rPr>
              <a:t>Küre modelinin düzleme açınımı yoktur, yüzeyi tek parçadır.</a:t>
            </a:r>
            <a:endParaRPr lang="tr-TR" sz="2400" dirty="0">
              <a:ln w="0"/>
              <a:solidFill>
                <a:srgbClr val="000000"/>
              </a:solidFill>
              <a:effectLst>
                <a:outerShdw blurRad="38100" dist="19050" dir="27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6" name="Dikdörtgen 25"/>
          <p:cNvSpPr/>
          <p:nvPr/>
        </p:nvSpPr>
        <p:spPr>
          <a:xfrm>
            <a:off x="3867922" y="6403942"/>
            <a:ext cx="3706849" cy="338554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r-TR" sz="1600" dirty="0" smtClean="0">
                <a:ln w="0"/>
                <a:solidFill>
                  <a:srgbClr val="000000">
                    <a:lumMod val="95000"/>
                    <a:lumOff val="5000"/>
                  </a:srgbClr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</a:rPr>
              <a:t>Not : </a:t>
            </a:r>
            <a:r>
              <a:rPr lang="tr-TR" sz="1600" dirty="0">
                <a:ln w="0"/>
                <a:solidFill>
                  <a:srgbClr val="000000">
                    <a:lumMod val="95000"/>
                    <a:lumOff val="5000"/>
                  </a:srgbClr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</a:rPr>
              <a:t>Klavyede </a:t>
            </a:r>
            <a:r>
              <a:rPr lang="tr-TR" sz="1600" dirty="0" err="1">
                <a:ln w="0"/>
                <a:solidFill>
                  <a:srgbClr val="000000">
                    <a:lumMod val="95000"/>
                    <a:lumOff val="5000"/>
                  </a:srgbClr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</a:rPr>
              <a:t>enter</a:t>
            </a:r>
            <a:r>
              <a:rPr lang="tr-TR" sz="1600" dirty="0">
                <a:ln w="0"/>
                <a:solidFill>
                  <a:srgbClr val="000000">
                    <a:lumMod val="95000"/>
                    <a:lumOff val="5000"/>
                  </a:srgbClr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</a:rPr>
              <a:t> tuşuyla ilerleyiniz.</a:t>
            </a:r>
          </a:p>
        </p:txBody>
      </p:sp>
      <p:sp>
        <p:nvSpPr>
          <p:cNvPr id="12" name="Oval 11"/>
          <p:cNvSpPr/>
          <p:nvPr/>
        </p:nvSpPr>
        <p:spPr>
          <a:xfrm>
            <a:off x="530264" y="1907914"/>
            <a:ext cx="2464290" cy="2441675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781050" h="6794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283156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animBg="1"/>
      <p:bldP spid="2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Main_Board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77887" y="14547"/>
            <a:ext cx="7380514" cy="6505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9" name="Picture 16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2348" y="2343151"/>
            <a:ext cx="2647705" cy="42360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" name="Metin kutusu 15"/>
          <p:cNvSpPr txBox="1"/>
          <p:nvPr/>
        </p:nvSpPr>
        <p:spPr>
          <a:xfrm>
            <a:off x="10075230" y="2822537"/>
            <a:ext cx="1641796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b="1" dirty="0" smtClean="0">
                <a:ln/>
                <a:pattFill prst="dkUpDiag">
                  <a:fgClr>
                    <a:srgbClr val="FFFFFF">
                      <a:lumMod val="50000"/>
                    </a:srgbClr>
                  </a:fgClr>
                  <a:bgClr>
                    <a:srgbClr val="000000">
                      <a:lumMod val="75000"/>
                      <a:lumOff val="25000"/>
                    </a:srgbClr>
                  </a:bgClr>
                </a:pattFill>
                <a:effectLst>
                  <a:outerShdw blurRad="38100" dist="19050" dir="2700000" algn="tl" rotWithShape="0">
                    <a:srgbClr val="000000">
                      <a:lumMod val="50000"/>
                      <a:alpha val="40000"/>
                    </a:srgbClr>
                  </a:outerShdw>
                </a:effectLst>
              </a:rPr>
              <a:t>DÜZLEM VE </a:t>
            </a:r>
          </a:p>
          <a:p>
            <a:pPr algn="ctr"/>
            <a:r>
              <a:rPr lang="tr-TR" b="1" dirty="0" smtClean="0">
                <a:ln/>
                <a:pattFill prst="dkUpDiag">
                  <a:fgClr>
                    <a:srgbClr val="FFFFFF">
                      <a:lumMod val="50000"/>
                    </a:srgbClr>
                  </a:fgClr>
                  <a:bgClr>
                    <a:srgbClr val="000000">
                      <a:lumMod val="75000"/>
                      <a:lumOff val="25000"/>
                    </a:srgbClr>
                  </a:bgClr>
                </a:pattFill>
                <a:effectLst>
                  <a:outerShdw blurRad="38100" dist="19050" dir="2700000" algn="tl" rotWithShape="0">
                    <a:srgbClr val="000000">
                      <a:lumMod val="50000"/>
                      <a:alpha val="40000"/>
                    </a:srgbClr>
                  </a:outerShdw>
                </a:effectLst>
              </a:rPr>
              <a:t>DÜZLEMSEL </a:t>
            </a:r>
          </a:p>
          <a:p>
            <a:pPr algn="ctr"/>
            <a:r>
              <a:rPr lang="tr-TR" b="1" dirty="0" smtClean="0">
                <a:ln/>
                <a:pattFill prst="dkUpDiag">
                  <a:fgClr>
                    <a:srgbClr val="FFFFFF">
                      <a:lumMod val="50000"/>
                    </a:srgbClr>
                  </a:fgClr>
                  <a:bgClr>
                    <a:srgbClr val="000000">
                      <a:lumMod val="75000"/>
                      <a:lumOff val="25000"/>
                    </a:srgbClr>
                  </a:bgClr>
                </a:pattFill>
                <a:effectLst>
                  <a:outerShdw blurRad="38100" dist="19050" dir="2700000" algn="tl" rotWithShape="0">
                    <a:srgbClr val="000000">
                      <a:lumMod val="50000"/>
                      <a:alpha val="40000"/>
                    </a:srgbClr>
                  </a:outerShdw>
                </a:effectLst>
              </a:rPr>
              <a:t>ŞEKİLLER</a:t>
            </a:r>
            <a:endParaRPr lang="tr-TR" b="1" dirty="0">
              <a:ln/>
              <a:pattFill prst="dkUpDiag">
                <a:fgClr>
                  <a:srgbClr val="FFFFFF">
                    <a:lumMod val="50000"/>
                  </a:srgbClr>
                </a:fgClr>
                <a:bgClr>
                  <a:srgbClr val="000000">
                    <a:lumMod val="75000"/>
                    <a:lumOff val="25000"/>
                  </a:srgbClr>
                </a:bgClr>
              </a:pattFill>
              <a:effectLst>
                <a:outerShdw blurRad="38100" dist="19050" dir="2700000" algn="tl" rotWithShape="0">
                  <a:srgbClr val="000000">
                    <a:lumMod val="50000"/>
                    <a:alpha val="40000"/>
                  </a:srgbClr>
                </a:outerShdw>
              </a:effectLst>
            </a:endParaRPr>
          </a:p>
        </p:txBody>
      </p:sp>
      <p:sp>
        <p:nvSpPr>
          <p:cNvPr id="17" name="Metin kutusu 16"/>
          <p:cNvSpPr txBox="1"/>
          <p:nvPr/>
        </p:nvSpPr>
        <p:spPr>
          <a:xfrm>
            <a:off x="10444122" y="4029173"/>
            <a:ext cx="9094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>
                <a:solidFill>
                  <a:srgbClr val="523100"/>
                </a:solidFill>
              </a:rPr>
              <a:t>Etkinlik</a:t>
            </a:r>
            <a:endParaRPr lang="tr-TR" dirty="0">
              <a:solidFill>
                <a:srgbClr val="523100"/>
              </a:solidFill>
            </a:endParaRPr>
          </a:p>
        </p:txBody>
      </p:sp>
      <p:sp>
        <p:nvSpPr>
          <p:cNvPr id="30" name="Sağ Ok 29">
            <a:hlinkClick r:id="" action="ppaction://hlinkshowjump?jump=nextslide"/>
          </p:cNvPr>
          <p:cNvSpPr/>
          <p:nvPr/>
        </p:nvSpPr>
        <p:spPr>
          <a:xfrm>
            <a:off x="11279652" y="5391285"/>
            <a:ext cx="565061" cy="471607"/>
          </a:xfrm>
          <a:prstGeom prst="rightArrow">
            <a:avLst/>
          </a:prstGeom>
          <a:solidFill>
            <a:srgbClr val="D5953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>
              <a:solidFill>
                <a:srgbClr val="FFFFFF"/>
              </a:solidFill>
            </a:endParaRPr>
          </a:p>
        </p:txBody>
      </p:sp>
      <p:pic>
        <p:nvPicPr>
          <p:cNvPr id="31" name="Resim 30">
            <a:hlinkClick r:id="" action="ppaction://hlinkshowjump?jump=lastslide"/>
          </p:cNvPr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3517" y="6075900"/>
            <a:ext cx="465223" cy="465223"/>
          </a:xfrm>
          <a:prstGeom prst="rect">
            <a:avLst/>
          </a:prstGeom>
        </p:spPr>
      </p:pic>
      <p:sp>
        <p:nvSpPr>
          <p:cNvPr id="32" name="Dikdörtgen 31"/>
          <p:cNvSpPr/>
          <p:nvPr/>
        </p:nvSpPr>
        <p:spPr>
          <a:xfrm>
            <a:off x="2955005" y="779295"/>
            <a:ext cx="6454810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marL="457200" indent="-457200" algn="just">
              <a:buFont typeface="Wingdings" panose="05000000000000000000" pitchFamily="2" charset="2"/>
              <a:buChar char="Ø"/>
            </a:pPr>
            <a:r>
              <a:rPr lang="tr-TR" sz="2400" dirty="0" smtClean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</a:rPr>
              <a:t>Hangi geometrik cisim ?</a:t>
            </a:r>
            <a:endParaRPr lang="tr-TR" sz="2400" dirty="0">
              <a:ln w="0"/>
              <a:solidFill>
                <a:srgbClr val="000000"/>
              </a:solidFill>
              <a:effectLst>
                <a:outerShdw blurRad="38100" dist="19050" dir="27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pic>
        <p:nvPicPr>
          <p:cNvPr id="3" name="Resim 2"/>
          <p:cNvPicPr>
            <a:picLocks noChangeAspect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5536" y="2267339"/>
            <a:ext cx="3161216" cy="3443590"/>
          </a:xfrm>
          <a:prstGeom prst="rect">
            <a:avLst/>
          </a:prstGeom>
        </p:spPr>
      </p:pic>
      <p:sp>
        <p:nvSpPr>
          <p:cNvPr id="18" name="Dikdörtgen 17"/>
          <p:cNvSpPr/>
          <p:nvPr/>
        </p:nvSpPr>
        <p:spPr>
          <a:xfrm>
            <a:off x="1656050" y="6227603"/>
            <a:ext cx="8878136" cy="30777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r-TR" sz="1400" dirty="0" smtClean="0">
                <a:ln w="0"/>
                <a:solidFill>
                  <a:srgbClr val="FFFFFF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</a:rPr>
              <a:t>Not : </a:t>
            </a:r>
            <a:r>
              <a:rPr lang="tr-TR" sz="1400" dirty="0" smtClean="0">
                <a:ln w="0"/>
                <a:solidFill>
                  <a:srgbClr val="FFFFFF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</a:rPr>
              <a:t>Nesi Var </a:t>
            </a:r>
            <a:r>
              <a:rPr lang="tr-TR" sz="1400" dirty="0" err="1" smtClean="0">
                <a:ln w="0"/>
                <a:solidFill>
                  <a:srgbClr val="FFFFFF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</a:rPr>
              <a:t>bütonuyla</a:t>
            </a:r>
            <a:r>
              <a:rPr lang="tr-TR" sz="1400" dirty="0" smtClean="0">
                <a:ln w="0"/>
                <a:solidFill>
                  <a:srgbClr val="FFFFFF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</a:rPr>
              <a:t> geometrik cisimlerin özellikleri doğru tahmin alınıncaya kadar sırasıyla ekrana getirilir.</a:t>
            </a:r>
            <a:endParaRPr lang="tr-TR" sz="1400" dirty="0">
              <a:ln w="0"/>
              <a:solidFill>
                <a:srgbClr val="FFFFFF"/>
              </a:solidFill>
              <a:effectLst>
                <a:outerShdw blurRad="38100" dist="19050" dir="27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13" name="Dikdörtgen 12"/>
          <p:cNvSpPr/>
          <p:nvPr/>
        </p:nvSpPr>
        <p:spPr>
          <a:xfrm>
            <a:off x="3403591" y="1834381"/>
            <a:ext cx="5833173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marL="457200" indent="-457200" algn="just">
              <a:buFont typeface="Wingdings" panose="05000000000000000000" pitchFamily="2" charset="2"/>
              <a:buChar char="ü"/>
            </a:pPr>
            <a:r>
              <a:rPr lang="tr-TR" sz="2400" dirty="0" smtClean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</a:rPr>
              <a:t>1 </a:t>
            </a:r>
            <a:r>
              <a:rPr lang="tr-TR" sz="2400" dirty="0" err="1" smtClean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</a:rPr>
              <a:t>dikdörtgensel</a:t>
            </a:r>
            <a:r>
              <a:rPr lang="tr-TR" sz="2400" dirty="0" smtClean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</a:rPr>
              <a:t> bölgesi var.</a:t>
            </a:r>
            <a:endParaRPr lang="tr-TR" sz="2400" dirty="0">
              <a:ln w="0"/>
              <a:solidFill>
                <a:srgbClr val="000000"/>
              </a:solidFill>
              <a:effectLst>
                <a:outerShdw blurRad="38100" dist="19050" dir="27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14" name="Dikdörtgen 13"/>
          <p:cNvSpPr/>
          <p:nvPr/>
        </p:nvSpPr>
        <p:spPr>
          <a:xfrm>
            <a:off x="3386752" y="2370705"/>
            <a:ext cx="5833173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marL="457200" indent="-457200" algn="just">
              <a:buFont typeface="Wingdings" panose="05000000000000000000" pitchFamily="2" charset="2"/>
              <a:buChar char="ü"/>
            </a:pPr>
            <a:r>
              <a:rPr lang="tr-TR" sz="2400" dirty="0" smtClean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</a:rPr>
              <a:t>2 dairesi var.</a:t>
            </a:r>
            <a:endParaRPr lang="tr-TR" sz="2400" dirty="0">
              <a:ln w="0"/>
              <a:solidFill>
                <a:srgbClr val="000000"/>
              </a:solidFill>
              <a:effectLst>
                <a:outerShdw blurRad="38100" dist="19050" dir="27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15" name="Nesi Var"/>
          <p:cNvSpPr/>
          <p:nvPr/>
        </p:nvSpPr>
        <p:spPr>
          <a:xfrm>
            <a:off x="5238494" y="5576911"/>
            <a:ext cx="1713248" cy="47330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smtClean="0">
                <a:solidFill>
                  <a:srgbClr val="FFFFFF"/>
                </a:solidFill>
              </a:rPr>
              <a:t>Nesi Var</a:t>
            </a:r>
            <a:endParaRPr lang="tr-TR" dirty="0">
              <a:solidFill>
                <a:srgbClr val="FFFFFF"/>
              </a:solidFill>
            </a:endParaRPr>
          </a:p>
        </p:txBody>
      </p:sp>
      <p:sp>
        <p:nvSpPr>
          <p:cNvPr id="19" name="Silindir 18"/>
          <p:cNvSpPr/>
          <p:nvPr/>
        </p:nvSpPr>
        <p:spPr>
          <a:xfrm>
            <a:off x="5408650" y="3123463"/>
            <a:ext cx="1372935" cy="2162354"/>
          </a:xfrm>
          <a:prstGeom prst="can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20" name="Cevap"/>
          <p:cNvSpPr/>
          <p:nvPr/>
        </p:nvSpPr>
        <p:spPr>
          <a:xfrm>
            <a:off x="7323315" y="5576096"/>
            <a:ext cx="1713248" cy="47330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smtClean="0">
                <a:solidFill>
                  <a:srgbClr val="FFFFFF"/>
                </a:solidFill>
              </a:rPr>
              <a:t>Cevap</a:t>
            </a:r>
            <a:endParaRPr lang="tr-TR" dirty="0">
              <a:solidFill>
                <a:srgbClr val="FFFFFF"/>
              </a:solidFill>
            </a:endParaRPr>
          </a:p>
        </p:txBody>
      </p:sp>
      <p:sp>
        <p:nvSpPr>
          <p:cNvPr id="2" name="Dikdörtgen 1"/>
          <p:cNvSpPr/>
          <p:nvPr/>
        </p:nvSpPr>
        <p:spPr>
          <a:xfrm>
            <a:off x="5751255" y="3355519"/>
            <a:ext cx="792205" cy="163121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r-TR" sz="100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?</a:t>
            </a:r>
            <a:endParaRPr lang="tr-TR" sz="100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21" name="Metin kutusu 20"/>
          <p:cNvSpPr txBox="1"/>
          <p:nvPr/>
        </p:nvSpPr>
        <p:spPr>
          <a:xfrm>
            <a:off x="10350824" y="4601365"/>
            <a:ext cx="11882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smtClean="0">
                <a:solidFill>
                  <a:srgbClr val="523100"/>
                </a:solidFill>
              </a:rPr>
              <a:t>(</a:t>
            </a:r>
            <a:r>
              <a:rPr lang="tr-TR" dirty="0" smtClean="0">
                <a:solidFill>
                  <a:srgbClr val="523100"/>
                </a:solidFill>
              </a:rPr>
              <a:t>11 </a:t>
            </a:r>
            <a:r>
              <a:rPr lang="tr-TR" dirty="0" smtClean="0">
                <a:solidFill>
                  <a:srgbClr val="523100"/>
                </a:solidFill>
              </a:rPr>
              <a:t>– </a:t>
            </a:r>
            <a:r>
              <a:rPr lang="tr-TR" dirty="0" smtClean="0">
                <a:solidFill>
                  <a:srgbClr val="523100"/>
                </a:solidFill>
              </a:rPr>
              <a:t>14)</a:t>
            </a:r>
            <a:endParaRPr lang="tr-TR" dirty="0">
              <a:solidFill>
                <a:srgbClr val="523100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3828967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11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" fill="hold">
                      <p:stCondLst>
                        <p:cond delay="0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9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37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" decel="1000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900" accel="100000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</p:childTnLst>
        </p:cTn>
      </p:par>
    </p:tnLst>
    <p:bldLst>
      <p:bldP spid="13" grpId="0"/>
      <p:bldP spid="14" grpId="0"/>
      <p:bldP spid="15" grpId="0" animBg="1"/>
      <p:bldP spid="19" grpId="0" animBg="1"/>
      <p:bldP spid="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Main_Board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77887" y="14547"/>
            <a:ext cx="7380514" cy="6505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9" name="Picture 16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2348" y="2343151"/>
            <a:ext cx="2647705" cy="42360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" name="Metin kutusu 15"/>
          <p:cNvSpPr txBox="1"/>
          <p:nvPr/>
        </p:nvSpPr>
        <p:spPr>
          <a:xfrm>
            <a:off x="10075230" y="2822537"/>
            <a:ext cx="1641796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b="1" dirty="0" smtClean="0">
                <a:ln/>
                <a:pattFill prst="dkUpDiag">
                  <a:fgClr>
                    <a:srgbClr val="FFFFFF">
                      <a:lumMod val="50000"/>
                    </a:srgbClr>
                  </a:fgClr>
                  <a:bgClr>
                    <a:srgbClr val="000000">
                      <a:lumMod val="75000"/>
                      <a:lumOff val="25000"/>
                    </a:srgbClr>
                  </a:bgClr>
                </a:pattFill>
                <a:effectLst>
                  <a:outerShdw blurRad="38100" dist="19050" dir="2700000" algn="tl" rotWithShape="0">
                    <a:srgbClr val="000000">
                      <a:lumMod val="50000"/>
                      <a:alpha val="40000"/>
                    </a:srgbClr>
                  </a:outerShdw>
                </a:effectLst>
              </a:rPr>
              <a:t>DÜZLEM VE </a:t>
            </a:r>
          </a:p>
          <a:p>
            <a:pPr algn="ctr"/>
            <a:r>
              <a:rPr lang="tr-TR" b="1" dirty="0" smtClean="0">
                <a:ln/>
                <a:pattFill prst="dkUpDiag">
                  <a:fgClr>
                    <a:srgbClr val="FFFFFF">
                      <a:lumMod val="50000"/>
                    </a:srgbClr>
                  </a:fgClr>
                  <a:bgClr>
                    <a:srgbClr val="000000">
                      <a:lumMod val="75000"/>
                      <a:lumOff val="25000"/>
                    </a:srgbClr>
                  </a:bgClr>
                </a:pattFill>
                <a:effectLst>
                  <a:outerShdw blurRad="38100" dist="19050" dir="2700000" algn="tl" rotWithShape="0">
                    <a:srgbClr val="000000">
                      <a:lumMod val="50000"/>
                      <a:alpha val="40000"/>
                    </a:srgbClr>
                  </a:outerShdw>
                </a:effectLst>
              </a:rPr>
              <a:t>DÜZLEMSEL </a:t>
            </a:r>
          </a:p>
          <a:p>
            <a:pPr algn="ctr"/>
            <a:r>
              <a:rPr lang="tr-TR" b="1" dirty="0" smtClean="0">
                <a:ln/>
                <a:pattFill prst="dkUpDiag">
                  <a:fgClr>
                    <a:srgbClr val="FFFFFF">
                      <a:lumMod val="50000"/>
                    </a:srgbClr>
                  </a:fgClr>
                  <a:bgClr>
                    <a:srgbClr val="000000">
                      <a:lumMod val="75000"/>
                      <a:lumOff val="25000"/>
                    </a:srgbClr>
                  </a:bgClr>
                </a:pattFill>
                <a:effectLst>
                  <a:outerShdw blurRad="38100" dist="19050" dir="2700000" algn="tl" rotWithShape="0">
                    <a:srgbClr val="000000">
                      <a:lumMod val="50000"/>
                      <a:alpha val="40000"/>
                    </a:srgbClr>
                  </a:outerShdw>
                </a:effectLst>
              </a:rPr>
              <a:t>ŞEKİLLER</a:t>
            </a:r>
            <a:endParaRPr lang="tr-TR" b="1" dirty="0">
              <a:ln/>
              <a:pattFill prst="dkUpDiag">
                <a:fgClr>
                  <a:srgbClr val="FFFFFF">
                    <a:lumMod val="50000"/>
                  </a:srgbClr>
                </a:fgClr>
                <a:bgClr>
                  <a:srgbClr val="000000">
                    <a:lumMod val="75000"/>
                    <a:lumOff val="25000"/>
                  </a:srgbClr>
                </a:bgClr>
              </a:pattFill>
              <a:effectLst>
                <a:outerShdw blurRad="38100" dist="19050" dir="2700000" algn="tl" rotWithShape="0">
                  <a:srgbClr val="000000">
                    <a:lumMod val="50000"/>
                    <a:alpha val="40000"/>
                  </a:srgbClr>
                </a:outerShdw>
              </a:effectLst>
            </a:endParaRPr>
          </a:p>
        </p:txBody>
      </p:sp>
      <p:sp>
        <p:nvSpPr>
          <p:cNvPr id="17" name="Metin kutusu 16"/>
          <p:cNvSpPr txBox="1"/>
          <p:nvPr/>
        </p:nvSpPr>
        <p:spPr>
          <a:xfrm>
            <a:off x="10444122" y="4029173"/>
            <a:ext cx="9094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>
                <a:solidFill>
                  <a:srgbClr val="523100"/>
                </a:solidFill>
              </a:rPr>
              <a:t>Etkinlik</a:t>
            </a:r>
            <a:endParaRPr lang="tr-TR" dirty="0">
              <a:solidFill>
                <a:srgbClr val="523100"/>
              </a:solidFill>
            </a:endParaRPr>
          </a:p>
        </p:txBody>
      </p:sp>
      <p:sp>
        <p:nvSpPr>
          <p:cNvPr id="30" name="Sağ Ok 29">
            <a:hlinkClick r:id="" action="ppaction://hlinkshowjump?jump=nextslide"/>
          </p:cNvPr>
          <p:cNvSpPr/>
          <p:nvPr/>
        </p:nvSpPr>
        <p:spPr>
          <a:xfrm>
            <a:off x="11279652" y="5391285"/>
            <a:ext cx="565061" cy="471607"/>
          </a:xfrm>
          <a:prstGeom prst="rightArrow">
            <a:avLst/>
          </a:prstGeom>
          <a:solidFill>
            <a:srgbClr val="D5953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>
              <a:solidFill>
                <a:srgbClr val="FFFFFF"/>
              </a:solidFill>
            </a:endParaRPr>
          </a:p>
        </p:txBody>
      </p:sp>
      <p:pic>
        <p:nvPicPr>
          <p:cNvPr id="31" name="Resim 30">
            <a:hlinkClick r:id="" action="ppaction://hlinkshowjump?jump=lastslide"/>
          </p:cNvPr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3517" y="6075900"/>
            <a:ext cx="465223" cy="465223"/>
          </a:xfrm>
          <a:prstGeom prst="rect">
            <a:avLst/>
          </a:prstGeom>
        </p:spPr>
      </p:pic>
      <p:sp>
        <p:nvSpPr>
          <p:cNvPr id="32" name="Dikdörtgen 31"/>
          <p:cNvSpPr/>
          <p:nvPr/>
        </p:nvSpPr>
        <p:spPr>
          <a:xfrm>
            <a:off x="2955005" y="779295"/>
            <a:ext cx="6454810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marL="457200" indent="-457200" algn="just">
              <a:buFont typeface="Wingdings" panose="05000000000000000000" pitchFamily="2" charset="2"/>
              <a:buChar char="Ø"/>
            </a:pPr>
            <a:r>
              <a:rPr lang="tr-TR" sz="2400" dirty="0" smtClean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</a:rPr>
              <a:t>Hangi geometrik cisim ?</a:t>
            </a:r>
            <a:endParaRPr lang="tr-TR" sz="2400" dirty="0">
              <a:ln w="0"/>
              <a:solidFill>
                <a:srgbClr val="000000"/>
              </a:solidFill>
              <a:effectLst>
                <a:outerShdw blurRad="38100" dist="19050" dir="27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pic>
        <p:nvPicPr>
          <p:cNvPr id="3" name="Resim 2"/>
          <p:cNvPicPr>
            <a:picLocks noChangeAspect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5536" y="2267339"/>
            <a:ext cx="3161216" cy="3443590"/>
          </a:xfrm>
          <a:prstGeom prst="rect">
            <a:avLst/>
          </a:prstGeom>
        </p:spPr>
      </p:pic>
      <p:sp>
        <p:nvSpPr>
          <p:cNvPr id="18" name="Dikdörtgen 17"/>
          <p:cNvSpPr/>
          <p:nvPr/>
        </p:nvSpPr>
        <p:spPr>
          <a:xfrm>
            <a:off x="1656050" y="6227603"/>
            <a:ext cx="8878136" cy="30777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r-TR" sz="1400" dirty="0" smtClean="0">
                <a:ln w="0"/>
                <a:solidFill>
                  <a:srgbClr val="FFFFFF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</a:rPr>
              <a:t>Not : Nesi Var </a:t>
            </a:r>
            <a:r>
              <a:rPr lang="tr-TR" sz="1400" dirty="0" err="1" smtClean="0">
                <a:ln w="0"/>
                <a:solidFill>
                  <a:srgbClr val="FFFFFF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</a:rPr>
              <a:t>bütonuyla</a:t>
            </a:r>
            <a:r>
              <a:rPr lang="tr-TR" sz="1400" dirty="0" smtClean="0">
                <a:ln w="0"/>
                <a:solidFill>
                  <a:srgbClr val="FFFFFF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</a:rPr>
              <a:t> geometrik cisimlerin özellikleri doğru tahmin alınıncaya kadar sırasıyla ekrana getirilir.</a:t>
            </a:r>
            <a:endParaRPr lang="tr-TR" sz="1400" dirty="0">
              <a:ln w="0"/>
              <a:solidFill>
                <a:srgbClr val="FFFFFF"/>
              </a:solidFill>
              <a:effectLst>
                <a:outerShdw blurRad="38100" dist="19050" dir="27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13" name="Dikdörtgen 12"/>
          <p:cNvSpPr/>
          <p:nvPr/>
        </p:nvSpPr>
        <p:spPr>
          <a:xfrm>
            <a:off x="3403591" y="1834381"/>
            <a:ext cx="5833173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marL="457200" indent="-457200" algn="just">
              <a:buFont typeface="Wingdings" panose="05000000000000000000" pitchFamily="2" charset="2"/>
              <a:buChar char="ü"/>
            </a:pPr>
            <a:r>
              <a:rPr lang="tr-TR" sz="2400" dirty="0" smtClean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</a:rPr>
              <a:t>Yüzü ve yüzeyi aynıdır.</a:t>
            </a:r>
            <a:endParaRPr lang="tr-TR" sz="2400" dirty="0">
              <a:ln w="0"/>
              <a:solidFill>
                <a:srgbClr val="000000"/>
              </a:solidFill>
              <a:effectLst>
                <a:outerShdw blurRad="38100" dist="19050" dir="27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14" name="Dikdörtgen 13"/>
          <p:cNvSpPr/>
          <p:nvPr/>
        </p:nvSpPr>
        <p:spPr>
          <a:xfrm>
            <a:off x="3386752" y="2370705"/>
            <a:ext cx="5833173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marL="457200" indent="-457200" algn="just">
              <a:buFont typeface="Wingdings" panose="05000000000000000000" pitchFamily="2" charset="2"/>
              <a:buChar char="ü"/>
            </a:pPr>
            <a:r>
              <a:rPr lang="tr-TR" sz="2400" dirty="0" smtClean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</a:rPr>
              <a:t>Açınımı yoktur.</a:t>
            </a:r>
            <a:endParaRPr lang="tr-TR" sz="2400" dirty="0">
              <a:ln w="0"/>
              <a:solidFill>
                <a:srgbClr val="000000"/>
              </a:solidFill>
              <a:effectLst>
                <a:outerShdw blurRad="38100" dist="19050" dir="27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15" name="Nesi Var"/>
          <p:cNvSpPr/>
          <p:nvPr/>
        </p:nvSpPr>
        <p:spPr>
          <a:xfrm>
            <a:off x="5238494" y="5576911"/>
            <a:ext cx="1713248" cy="47330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smtClean="0">
                <a:solidFill>
                  <a:srgbClr val="FFFFFF"/>
                </a:solidFill>
              </a:rPr>
              <a:t>Nesi Var</a:t>
            </a:r>
            <a:endParaRPr lang="tr-TR" dirty="0">
              <a:solidFill>
                <a:srgbClr val="FFFFFF"/>
              </a:solidFill>
            </a:endParaRPr>
          </a:p>
        </p:txBody>
      </p:sp>
      <p:sp>
        <p:nvSpPr>
          <p:cNvPr id="20" name="Cevap"/>
          <p:cNvSpPr/>
          <p:nvPr/>
        </p:nvSpPr>
        <p:spPr>
          <a:xfrm>
            <a:off x="7323315" y="5576096"/>
            <a:ext cx="1713248" cy="47330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smtClean="0">
                <a:solidFill>
                  <a:srgbClr val="FFFFFF"/>
                </a:solidFill>
              </a:rPr>
              <a:t>Cevap</a:t>
            </a:r>
            <a:endParaRPr lang="tr-TR" dirty="0">
              <a:solidFill>
                <a:srgbClr val="FFFFFF"/>
              </a:solidFill>
            </a:endParaRPr>
          </a:p>
        </p:txBody>
      </p:sp>
      <p:sp>
        <p:nvSpPr>
          <p:cNvPr id="21" name="Oval 20"/>
          <p:cNvSpPr/>
          <p:nvPr/>
        </p:nvSpPr>
        <p:spPr>
          <a:xfrm>
            <a:off x="5154406" y="3105110"/>
            <a:ext cx="2056008" cy="2082858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781050" h="6794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2" name="Dikdörtgen 1"/>
          <p:cNvSpPr/>
          <p:nvPr/>
        </p:nvSpPr>
        <p:spPr>
          <a:xfrm>
            <a:off x="5751255" y="3355519"/>
            <a:ext cx="792205" cy="163121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r-TR" sz="10000" dirty="0" smtClean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</a:rPr>
              <a:t>?</a:t>
            </a:r>
            <a:endParaRPr lang="tr-TR" sz="10000" dirty="0">
              <a:ln w="0"/>
              <a:solidFill>
                <a:srgbClr val="000000"/>
              </a:solidFill>
              <a:effectLst>
                <a:outerShdw blurRad="38100" dist="19050" dir="27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3" name="Metin kutusu 22"/>
          <p:cNvSpPr txBox="1"/>
          <p:nvPr/>
        </p:nvSpPr>
        <p:spPr>
          <a:xfrm>
            <a:off x="10350824" y="4601365"/>
            <a:ext cx="11882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smtClean="0">
                <a:solidFill>
                  <a:srgbClr val="523100"/>
                </a:solidFill>
              </a:rPr>
              <a:t>(</a:t>
            </a:r>
            <a:r>
              <a:rPr lang="tr-TR" dirty="0" smtClean="0">
                <a:solidFill>
                  <a:srgbClr val="523100"/>
                </a:solidFill>
              </a:rPr>
              <a:t>12 </a:t>
            </a:r>
            <a:r>
              <a:rPr lang="tr-TR" dirty="0" smtClean="0">
                <a:solidFill>
                  <a:srgbClr val="523100"/>
                </a:solidFill>
              </a:rPr>
              <a:t>– </a:t>
            </a:r>
            <a:r>
              <a:rPr lang="tr-TR" dirty="0" smtClean="0">
                <a:solidFill>
                  <a:srgbClr val="523100"/>
                </a:solidFill>
              </a:rPr>
              <a:t>14)</a:t>
            </a:r>
            <a:endParaRPr lang="tr-TR" dirty="0">
              <a:solidFill>
                <a:srgbClr val="523100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1382638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11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" fill="hold">
                      <p:stCondLst>
                        <p:cond delay="0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9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37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" decel="1000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900" accel="100000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</p:childTnLst>
        </p:cTn>
      </p:par>
    </p:tnLst>
    <p:bldLst>
      <p:bldP spid="13" grpId="0"/>
      <p:bldP spid="14" grpId="0"/>
      <p:bldP spid="15" grpId="0" animBg="1"/>
      <p:bldP spid="21" grpId="0" animBg="1"/>
      <p:bldP spid="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Main_Board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77887" y="14547"/>
            <a:ext cx="7380514" cy="6505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9" name="Picture 16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2348" y="2343151"/>
            <a:ext cx="2647705" cy="42360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" name="Metin kutusu 15"/>
          <p:cNvSpPr txBox="1"/>
          <p:nvPr/>
        </p:nvSpPr>
        <p:spPr>
          <a:xfrm>
            <a:off x="10075230" y="2822537"/>
            <a:ext cx="1641796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b="1" dirty="0" smtClean="0">
                <a:ln/>
                <a:pattFill prst="dkUpDiag">
                  <a:fgClr>
                    <a:srgbClr val="FFFFFF">
                      <a:lumMod val="50000"/>
                    </a:srgbClr>
                  </a:fgClr>
                  <a:bgClr>
                    <a:srgbClr val="000000">
                      <a:lumMod val="75000"/>
                      <a:lumOff val="25000"/>
                    </a:srgbClr>
                  </a:bgClr>
                </a:pattFill>
                <a:effectLst>
                  <a:outerShdw blurRad="38100" dist="19050" dir="2700000" algn="tl" rotWithShape="0">
                    <a:srgbClr val="000000">
                      <a:lumMod val="50000"/>
                      <a:alpha val="40000"/>
                    </a:srgbClr>
                  </a:outerShdw>
                </a:effectLst>
              </a:rPr>
              <a:t>DÜZLEM VE </a:t>
            </a:r>
          </a:p>
          <a:p>
            <a:pPr algn="ctr"/>
            <a:r>
              <a:rPr lang="tr-TR" b="1" dirty="0" smtClean="0">
                <a:ln/>
                <a:pattFill prst="dkUpDiag">
                  <a:fgClr>
                    <a:srgbClr val="FFFFFF">
                      <a:lumMod val="50000"/>
                    </a:srgbClr>
                  </a:fgClr>
                  <a:bgClr>
                    <a:srgbClr val="000000">
                      <a:lumMod val="75000"/>
                      <a:lumOff val="25000"/>
                    </a:srgbClr>
                  </a:bgClr>
                </a:pattFill>
                <a:effectLst>
                  <a:outerShdw blurRad="38100" dist="19050" dir="2700000" algn="tl" rotWithShape="0">
                    <a:srgbClr val="000000">
                      <a:lumMod val="50000"/>
                      <a:alpha val="40000"/>
                    </a:srgbClr>
                  </a:outerShdw>
                </a:effectLst>
              </a:rPr>
              <a:t>DÜZLEMSEL </a:t>
            </a:r>
          </a:p>
          <a:p>
            <a:pPr algn="ctr"/>
            <a:r>
              <a:rPr lang="tr-TR" b="1" dirty="0" smtClean="0">
                <a:ln/>
                <a:pattFill prst="dkUpDiag">
                  <a:fgClr>
                    <a:srgbClr val="FFFFFF">
                      <a:lumMod val="50000"/>
                    </a:srgbClr>
                  </a:fgClr>
                  <a:bgClr>
                    <a:srgbClr val="000000">
                      <a:lumMod val="75000"/>
                      <a:lumOff val="25000"/>
                    </a:srgbClr>
                  </a:bgClr>
                </a:pattFill>
                <a:effectLst>
                  <a:outerShdw blurRad="38100" dist="19050" dir="2700000" algn="tl" rotWithShape="0">
                    <a:srgbClr val="000000">
                      <a:lumMod val="50000"/>
                      <a:alpha val="40000"/>
                    </a:srgbClr>
                  </a:outerShdw>
                </a:effectLst>
              </a:rPr>
              <a:t>ŞEKİLLER</a:t>
            </a:r>
            <a:endParaRPr lang="tr-TR" b="1" dirty="0">
              <a:ln/>
              <a:pattFill prst="dkUpDiag">
                <a:fgClr>
                  <a:srgbClr val="FFFFFF">
                    <a:lumMod val="50000"/>
                  </a:srgbClr>
                </a:fgClr>
                <a:bgClr>
                  <a:srgbClr val="000000">
                    <a:lumMod val="75000"/>
                    <a:lumOff val="25000"/>
                  </a:srgbClr>
                </a:bgClr>
              </a:pattFill>
              <a:effectLst>
                <a:outerShdw blurRad="38100" dist="19050" dir="2700000" algn="tl" rotWithShape="0">
                  <a:srgbClr val="000000">
                    <a:lumMod val="50000"/>
                    <a:alpha val="40000"/>
                  </a:srgbClr>
                </a:outerShdw>
              </a:effectLst>
            </a:endParaRPr>
          </a:p>
        </p:txBody>
      </p:sp>
      <p:sp>
        <p:nvSpPr>
          <p:cNvPr id="17" name="Metin kutusu 16"/>
          <p:cNvSpPr txBox="1"/>
          <p:nvPr/>
        </p:nvSpPr>
        <p:spPr>
          <a:xfrm>
            <a:off x="10444122" y="4029173"/>
            <a:ext cx="9094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>
                <a:solidFill>
                  <a:srgbClr val="523100"/>
                </a:solidFill>
              </a:rPr>
              <a:t>Etkinlik</a:t>
            </a:r>
            <a:endParaRPr lang="tr-TR" dirty="0">
              <a:solidFill>
                <a:srgbClr val="523100"/>
              </a:solidFill>
            </a:endParaRPr>
          </a:p>
        </p:txBody>
      </p:sp>
      <p:sp>
        <p:nvSpPr>
          <p:cNvPr id="30" name="Sağ Ok 29">
            <a:hlinkClick r:id="" action="ppaction://hlinkshowjump?jump=nextslide"/>
          </p:cNvPr>
          <p:cNvSpPr/>
          <p:nvPr/>
        </p:nvSpPr>
        <p:spPr>
          <a:xfrm>
            <a:off x="11279652" y="5391285"/>
            <a:ext cx="565061" cy="471607"/>
          </a:xfrm>
          <a:prstGeom prst="rightArrow">
            <a:avLst/>
          </a:prstGeom>
          <a:solidFill>
            <a:srgbClr val="D5953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>
              <a:solidFill>
                <a:srgbClr val="FFFFFF"/>
              </a:solidFill>
            </a:endParaRPr>
          </a:p>
        </p:txBody>
      </p:sp>
      <p:pic>
        <p:nvPicPr>
          <p:cNvPr id="31" name="Resim 30">
            <a:hlinkClick r:id="" action="ppaction://hlinkshowjump?jump=lastslide"/>
          </p:cNvPr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3517" y="6075900"/>
            <a:ext cx="465223" cy="465223"/>
          </a:xfrm>
          <a:prstGeom prst="rect">
            <a:avLst/>
          </a:prstGeom>
        </p:spPr>
      </p:pic>
      <p:sp>
        <p:nvSpPr>
          <p:cNvPr id="32" name="Dikdörtgen 31"/>
          <p:cNvSpPr/>
          <p:nvPr/>
        </p:nvSpPr>
        <p:spPr>
          <a:xfrm>
            <a:off x="2955005" y="779295"/>
            <a:ext cx="6454810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marL="457200" indent="-457200" algn="just">
              <a:buFont typeface="Wingdings" panose="05000000000000000000" pitchFamily="2" charset="2"/>
              <a:buChar char="Ø"/>
            </a:pPr>
            <a:r>
              <a:rPr lang="tr-TR" sz="2400" dirty="0" smtClean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</a:rPr>
              <a:t>Hangi geometrik cisim ?</a:t>
            </a:r>
            <a:endParaRPr lang="tr-TR" sz="2400" dirty="0">
              <a:ln w="0"/>
              <a:solidFill>
                <a:srgbClr val="000000"/>
              </a:solidFill>
              <a:effectLst>
                <a:outerShdw blurRad="38100" dist="19050" dir="27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pic>
        <p:nvPicPr>
          <p:cNvPr id="3" name="Resim 2"/>
          <p:cNvPicPr>
            <a:picLocks noChangeAspect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5536" y="2267339"/>
            <a:ext cx="3161216" cy="3443590"/>
          </a:xfrm>
          <a:prstGeom prst="rect">
            <a:avLst/>
          </a:prstGeom>
        </p:spPr>
      </p:pic>
      <p:sp>
        <p:nvSpPr>
          <p:cNvPr id="18" name="Dikdörtgen 17"/>
          <p:cNvSpPr/>
          <p:nvPr/>
        </p:nvSpPr>
        <p:spPr>
          <a:xfrm>
            <a:off x="1656050" y="6227603"/>
            <a:ext cx="8878136" cy="30777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r-TR" sz="1400" dirty="0" smtClean="0">
                <a:ln w="0"/>
                <a:solidFill>
                  <a:srgbClr val="FFFFFF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</a:rPr>
              <a:t>Not : Nesi Var </a:t>
            </a:r>
            <a:r>
              <a:rPr lang="tr-TR" sz="1400" dirty="0" err="1" smtClean="0">
                <a:ln w="0"/>
                <a:solidFill>
                  <a:srgbClr val="FFFFFF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</a:rPr>
              <a:t>bütonuyla</a:t>
            </a:r>
            <a:r>
              <a:rPr lang="tr-TR" sz="1400" dirty="0" smtClean="0">
                <a:ln w="0"/>
                <a:solidFill>
                  <a:srgbClr val="FFFFFF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</a:rPr>
              <a:t> geometrik cisimlerin özellikleri doğru tahmin alınıncaya kadar sırasıyla ekrana getirilir.</a:t>
            </a:r>
            <a:endParaRPr lang="tr-TR" sz="1400" dirty="0">
              <a:ln w="0"/>
              <a:solidFill>
                <a:srgbClr val="FFFFFF"/>
              </a:solidFill>
              <a:effectLst>
                <a:outerShdw blurRad="38100" dist="19050" dir="27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13" name="Dikdörtgen 12"/>
          <p:cNvSpPr/>
          <p:nvPr/>
        </p:nvSpPr>
        <p:spPr>
          <a:xfrm>
            <a:off x="3403591" y="1834381"/>
            <a:ext cx="5833173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marL="457200" indent="-457200" algn="just">
              <a:buFont typeface="Wingdings" panose="05000000000000000000" pitchFamily="2" charset="2"/>
              <a:buChar char="ü"/>
            </a:pPr>
            <a:r>
              <a:rPr lang="tr-TR" sz="2400" dirty="0" smtClean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</a:rPr>
              <a:t>6 </a:t>
            </a:r>
            <a:r>
              <a:rPr lang="tr-TR" sz="2400" dirty="0" err="1" smtClean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</a:rPr>
              <a:t>karesel</a:t>
            </a:r>
            <a:r>
              <a:rPr lang="tr-TR" sz="2400" dirty="0" smtClean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</a:rPr>
              <a:t> bölgeden oluşmuştur.</a:t>
            </a:r>
            <a:endParaRPr lang="tr-TR" sz="2400" dirty="0">
              <a:ln w="0"/>
              <a:solidFill>
                <a:srgbClr val="000000"/>
              </a:solidFill>
              <a:effectLst>
                <a:outerShdw blurRad="38100" dist="19050" dir="27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15" name="Nesi Var"/>
          <p:cNvSpPr/>
          <p:nvPr/>
        </p:nvSpPr>
        <p:spPr>
          <a:xfrm>
            <a:off x="5238494" y="5576911"/>
            <a:ext cx="1713248" cy="47330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smtClean="0">
                <a:solidFill>
                  <a:srgbClr val="FFFFFF"/>
                </a:solidFill>
              </a:rPr>
              <a:t>Nesi Var</a:t>
            </a:r>
            <a:endParaRPr lang="tr-TR" dirty="0">
              <a:solidFill>
                <a:srgbClr val="FFFFFF"/>
              </a:solidFill>
            </a:endParaRPr>
          </a:p>
        </p:txBody>
      </p:sp>
      <p:sp>
        <p:nvSpPr>
          <p:cNvPr id="20" name="Cevap"/>
          <p:cNvSpPr/>
          <p:nvPr/>
        </p:nvSpPr>
        <p:spPr>
          <a:xfrm>
            <a:off x="7323315" y="5576096"/>
            <a:ext cx="1713248" cy="47330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smtClean="0">
                <a:solidFill>
                  <a:srgbClr val="FFFFFF"/>
                </a:solidFill>
              </a:rPr>
              <a:t>Cevap</a:t>
            </a:r>
            <a:endParaRPr lang="tr-TR" dirty="0">
              <a:solidFill>
                <a:srgbClr val="FFFFFF"/>
              </a:solidFill>
            </a:endParaRPr>
          </a:p>
        </p:txBody>
      </p:sp>
      <p:sp>
        <p:nvSpPr>
          <p:cNvPr id="19" name="Küp 18"/>
          <p:cNvSpPr/>
          <p:nvPr/>
        </p:nvSpPr>
        <p:spPr>
          <a:xfrm>
            <a:off x="5306426" y="3159623"/>
            <a:ext cx="2027502" cy="1894253"/>
          </a:xfrm>
          <a:prstGeom prst="cub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tr-TR">
              <a:solidFill>
                <a:srgbClr val="000000"/>
              </a:solidFill>
            </a:endParaRPr>
          </a:p>
        </p:txBody>
      </p:sp>
      <p:sp>
        <p:nvSpPr>
          <p:cNvPr id="2" name="Dikdörtgen 1"/>
          <p:cNvSpPr/>
          <p:nvPr/>
        </p:nvSpPr>
        <p:spPr>
          <a:xfrm>
            <a:off x="5751255" y="3355519"/>
            <a:ext cx="792205" cy="163121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r-TR" sz="10000" dirty="0" smtClean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</a:rPr>
              <a:t>?</a:t>
            </a:r>
            <a:endParaRPr lang="tr-TR" sz="10000" dirty="0">
              <a:ln w="0"/>
              <a:solidFill>
                <a:srgbClr val="000000"/>
              </a:solidFill>
              <a:effectLst>
                <a:outerShdw blurRad="38100" dist="19050" dir="27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2" name="Metin kutusu 21"/>
          <p:cNvSpPr txBox="1"/>
          <p:nvPr/>
        </p:nvSpPr>
        <p:spPr>
          <a:xfrm>
            <a:off x="10303230" y="4601365"/>
            <a:ext cx="12358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smtClean="0">
                <a:solidFill>
                  <a:srgbClr val="523100"/>
                </a:solidFill>
              </a:rPr>
              <a:t>(</a:t>
            </a:r>
            <a:r>
              <a:rPr lang="tr-TR" dirty="0" smtClean="0">
                <a:solidFill>
                  <a:srgbClr val="523100"/>
                </a:solidFill>
              </a:rPr>
              <a:t>13 </a:t>
            </a:r>
            <a:r>
              <a:rPr lang="tr-TR" dirty="0" smtClean="0">
                <a:solidFill>
                  <a:srgbClr val="523100"/>
                </a:solidFill>
              </a:rPr>
              <a:t>– </a:t>
            </a:r>
            <a:r>
              <a:rPr lang="tr-TR" dirty="0" smtClean="0">
                <a:solidFill>
                  <a:srgbClr val="523100"/>
                </a:solidFill>
              </a:rPr>
              <a:t>14)</a:t>
            </a:r>
            <a:endParaRPr lang="tr-TR" dirty="0">
              <a:solidFill>
                <a:srgbClr val="523100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9802448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11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" fill="hold">
                      <p:stCondLst>
                        <p:cond delay="0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9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37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" decel="1000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900" accel="100000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</p:childTnLst>
        </p:cTn>
      </p:par>
    </p:tnLst>
    <p:bldLst>
      <p:bldP spid="13" grpId="0"/>
      <p:bldP spid="15" grpId="0" animBg="1"/>
      <p:bldP spid="19" grpId="0" animBg="1"/>
      <p:bldP spid="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Main_Board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63283" y="31663"/>
            <a:ext cx="7380514" cy="6505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9" name="Picture 16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2348" y="2343151"/>
            <a:ext cx="2647705" cy="42360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" name="Metin kutusu 15"/>
          <p:cNvSpPr txBox="1"/>
          <p:nvPr/>
        </p:nvSpPr>
        <p:spPr>
          <a:xfrm>
            <a:off x="10075230" y="2822537"/>
            <a:ext cx="1641796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b="1" dirty="0" smtClean="0">
                <a:ln/>
                <a:pattFill prst="dkUpDiag">
                  <a:fgClr>
                    <a:srgbClr val="FFFFFF">
                      <a:lumMod val="50000"/>
                    </a:srgbClr>
                  </a:fgClr>
                  <a:bgClr>
                    <a:srgbClr val="000000">
                      <a:lumMod val="75000"/>
                      <a:lumOff val="25000"/>
                    </a:srgbClr>
                  </a:bgClr>
                </a:pattFill>
                <a:effectLst>
                  <a:outerShdw blurRad="38100" dist="19050" dir="2700000" algn="tl" rotWithShape="0">
                    <a:srgbClr val="000000">
                      <a:lumMod val="50000"/>
                      <a:alpha val="40000"/>
                    </a:srgbClr>
                  </a:outerShdw>
                </a:effectLst>
              </a:rPr>
              <a:t>DÜZLEM VE </a:t>
            </a:r>
          </a:p>
          <a:p>
            <a:pPr algn="ctr"/>
            <a:r>
              <a:rPr lang="tr-TR" b="1" dirty="0" smtClean="0">
                <a:ln/>
                <a:pattFill prst="dkUpDiag">
                  <a:fgClr>
                    <a:srgbClr val="FFFFFF">
                      <a:lumMod val="50000"/>
                    </a:srgbClr>
                  </a:fgClr>
                  <a:bgClr>
                    <a:srgbClr val="000000">
                      <a:lumMod val="75000"/>
                      <a:lumOff val="25000"/>
                    </a:srgbClr>
                  </a:bgClr>
                </a:pattFill>
                <a:effectLst>
                  <a:outerShdw blurRad="38100" dist="19050" dir="2700000" algn="tl" rotWithShape="0">
                    <a:srgbClr val="000000">
                      <a:lumMod val="50000"/>
                      <a:alpha val="40000"/>
                    </a:srgbClr>
                  </a:outerShdw>
                </a:effectLst>
              </a:rPr>
              <a:t>DÜZLEMSEL </a:t>
            </a:r>
          </a:p>
          <a:p>
            <a:pPr algn="ctr"/>
            <a:r>
              <a:rPr lang="tr-TR" b="1" dirty="0" smtClean="0">
                <a:ln/>
                <a:pattFill prst="dkUpDiag">
                  <a:fgClr>
                    <a:srgbClr val="FFFFFF">
                      <a:lumMod val="50000"/>
                    </a:srgbClr>
                  </a:fgClr>
                  <a:bgClr>
                    <a:srgbClr val="000000">
                      <a:lumMod val="75000"/>
                      <a:lumOff val="25000"/>
                    </a:srgbClr>
                  </a:bgClr>
                </a:pattFill>
                <a:effectLst>
                  <a:outerShdw blurRad="38100" dist="19050" dir="2700000" algn="tl" rotWithShape="0">
                    <a:srgbClr val="000000">
                      <a:lumMod val="50000"/>
                      <a:alpha val="40000"/>
                    </a:srgbClr>
                  </a:outerShdw>
                </a:effectLst>
              </a:rPr>
              <a:t>ŞEKİLLER</a:t>
            </a:r>
            <a:endParaRPr lang="tr-TR" b="1" dirty="0">
              <a:ln/>
              <a:pattFill prst="dkUpDiag">
                <a:fgClr>
                  <a:srgbClr val="FFFFFF">
                    <a:lumMod val="50000"/>
                  </a:srgbClr>
                </a:fgClr>
                <a:bgClr>
                  <a:srgbClr val="000000">
                    <a:lumMod val="75000"/>
                    <a:lumOff val="25000"/>
                  </a:srgbClr>
                </a:bgClr>
              </a:pattFill>
              <a:effectLst>
                <a:outerShdw blurRad="38100" dist="19050" dir="2700000" algn="tl" rotWithShape="0">
                  <a:srgbClr val="000000">
                    <a:lumMod val="50000"/>
                    <a:alpha val="40000"/>
                  </a:srgbClr>
                </a:outerShdw>
              </a:effectLst>
            </a:endParaRPr>
          </a:p>
        </p:txBody>
      </p:sp>
      <p:sp>
        <p:nvSpPr>
          <p:cNvPr id="17" name="Metin kutusu 16"/>
          <p:cNvSpPr txBox="1"/>
          <p:nvPr/>
        </p:nvSpPr>
        <p:spPr>
          <a:xfrm>
            <a:off x="10444122" y="4050875"/>
            <a:ext cx="9094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>
                <a:solidFill>
                  <a:srgbClr val="523100"/>
                </a:solidFill>
              </a:rPr>
              <a:t>Etkinlik</a:t>
            </a:r>
            <a:endParaRPr lang="tr-TR" dirty="0">
              <a:solidFill>
                <a:srgbClr val="523100"/>
              </a:solidFill>
            </a:endParaRPr>
          </a:p>
        </p:txBody>
      </p:sp>
      <p:sp>
        <p:nvSpPr>
          <p:cNvPr id="30" name="Sağ Ok 29">
            <a:hlinkClick r:id="" action="ppaction://hlinkshowjump?jump=nextslide"/>
          </p:cNvPr>
          <p:cNvSpPr/>
          <p:nvPr/>
        </p:nvSpPr>
        <p:spPr>
          <a:xfrm>
            <a:off x="11279652" y="5391285"/>
            <a:ext cx="565061" cy="471607"/>
          </a:xfrm>
          <a:prstGeom prst="rightArrow">
            <a:avLst/>
          </a:prstGeom>
          <a:solidFill>
            <a:srgbClr val="D5953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>
              <a:solidFill>
                <a:srgbClr val="FFFFFF"/>
              </a:solidFill>
            </a:endParaRPr>
          </a:p>
        </p:txBody>
      </p:sp>
      <p:pic>
        <p:nvPicPr>
          <p:cNvPr id="31" name="Resim 30">
            <a:hlinkClick r:id="" action="ppaction://hlinkshowjump?jump=lastslide"/>
          </p:cNvPr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3517" y="6075900"/>
            <a:ext cx="465223" cy="465223"/>
          </a:xfrm>
          <a:prstGeom prst="rect">
            <a:avLst/>
          </a:prstGeom>
        </p:spPr>
      </p:pic>
      <p:sp>
        <p:nvSpPr>
          <p:cNvPr id="36" name="Metin kutusu 35"/>
          <p:cNvSpPr txBox="1"/>
          <p:nvPr/>
        </p:nvSpPr>
        <p:spPr>
          <a:xfrm>
            <a:off x="10343293" y="4606190"/>
            <a:ext cx="11720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smtClean="0">
                <a:solidFill>
                  <a:srgbClr val="523100"/>
                </a:solidFill>
              </a:rPr>
              <a:t>(</a:t>
            </a:r>
            <a:r>
              <a:rPr lang="tr-TR" dirty="0" smtClean="0">
                <a:solidFill>
                  <a:srgbClr val="523100"/>
                </a:solidFill>
              </a:rPr>
              <a:t>14 </a:t>
            </a:r>
            <a:r>
              <a:rPr lang="tr-TR" dirty="0" smtClean="0">
                <a:solidFill>
                  <a:srgbClr val="523100"/>
                </a:solidFill>
              </a:rPr>
              <a:t>– </a:t>
            </a:r>
            <a:r>
              <a:rPr lang="tr-TR" dirty="0" smtClean="0">
                <a:solidFill>
                  <a:srgbClr val="523100"/>
                </a:solidFill>
              </a:rPr>
              <a:t>14)</a:t>
            </a:r>
            <a:endParaRPr lang="tr-TR" dirty="0">
              <a:solidFill>
                <a:srgbClr val="523100"/>
              </a:solidFill>
            </a:endParaRPr>
          </a:p>
        </p:txBody>
      </p:sp>
      <p:pic>
        <p:nvPicPr>
          <p:cNvPr id="3" name="Resim 2"/>
          <p:cNvPicPr>
            <a:picLocks noChangeAspect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5536" y="2267339"/>
            <a:ext cx="3161216" cy="3443590"/>
          </a:xfrm>
          <a:prstGeom prst="rect">
            <a:avLst/>
          </a:prstGeom>
        </p:spPr>
      </p:pic>
      <p:sp>
        <p:nvSpPr>
          <p:cNvPr id="13" name="Dikdörtgen 12"/>
          <p:cNvSpPr/>
          <p:nvPr/>
        </p:nvSpPr>
        <p:spPr>
          <a:xfrm>
            <a:off x="2994256" y="1004171"/>
            <a:ext cx="5866158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457200" indent="-457200">
              <a:buFont typeface="Wingdings" panose="05000000000000000000" pitchFamily="2" charset="2"/>
              <a:buChar char="Ø"/>
            </a:pPr>
            <a:r>
              <a:rPr lang="tr-TR" sz="2800" dirty="0" smtClean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</a:rPr>
              <a:t>Kitabımızdaki etkinlikleri yapalım.</a:t>
            </a:r>
            <a:endParaRPr lang="tr-TR" sz="2800" dirty="0">
              <a:ln w="0"/>
              <a:solidFill>
                <a:srgbClr val="000000"/>
              </a:solidFill>
              <a:effectLst>
                <a:outerShdw blurRad="38100" dist="19050" dir="27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1593865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1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55152" y="-191074"/>
            <a:ext cx="8548789" cy="66584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Metin kutusu 4"/>
          <p:cNvSpPr txBox="1"/>
          <p:nvPr/>
        </p:nvSpPr>
        <p:spPr>
          <a:xfrm>
            <a:off x="3843575" y="0"/>
            <a:ext cx="4592340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tr-TR" sz="2000" dirty="0" smtClean="0">
              <a:solidFill>
                <a:srgbClr val="000000"/>
              </a:solidFill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endParaRPr lang="tr-TR" sz="2000" dirty="0">
              <a:solidFill>
                <a:srgbClr val="000000"/>
              </a:solidFill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tr-TR" sz="3000" dirty="0">
                <a:solidFill>
                  <a:srgbClr val="000000"/>
                </a:solidFill>
                <a:ea typeface="Tahoma" panose="020B0604030504040204" pitchFamily="34" charset="0"/>
                <a:cs typeface="Tahoma" panose="020B0604030504040204" pitchFamily="34" charset="0"/>
              </a:rPr>
              <a:t>HAZIRLAYAN</a:t>
            </a:r>
          </a:p>
          <a:p>
            <a:pPr algn="ctr"/>
            <a:endParaRPr lang="tr-TR" sz="3000" dirty="0" smtClean="0">
              <a:solidFill>
                <a:srgbClr val="000000"/>
              </a:solidFill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tr-TR" sz="2500" dirty="0" smtClean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Muhammet BOZKURT</a:t>
            </a:r>
          </a:p>
          <a:p>
            <a:pPr algn="ctr"/>
            <a:endParaRPr lang="tr-TR" sz="2500" dirty="0">
              <a:solidFill>
                <a:srgbClr val="00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tr-TR" sz="2000" dirty="0" smtClean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hlinkClick r:id="rId4"/>
              </a:rPr>
              <a:t>info@mebders.com</a:t>
            </a:r>
            <a:endParaRPr lang="tr-TR" sz="2000" dirty="0" smtClean="0">
              <a:solidFill>
                <a:srgbClr val="00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endParaRPr lang="tr-TR" sz="2000" dirty="0" smtClean="0">
              <a:solidFill>
                <a:srgbClr val="00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tr-TR" sz="2000" dirty="0" smtClean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hlinkClick r:id="rId5"/>
              </a:rPr>
              <a:t>www.mebders.com</a:t>
            </a:r>
            <a:endParaRPr lang="tr-TR" sz="2000" dirty="0" smtClean="0">
              <a:solidFill>
                <a:srgbClr val="00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endParaRPr lang="tr-TR" sz="2000" dirty="0" smtClean="0">
              <a:solidFill>
                <a:srgbClr val="00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endParaRPr lang="tr-TR" sz="3000" dirty="0">
              <a:solidFill>
                <a:srgbClr val="000000"/>
              </a:solidFill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" name="Metin kutusu 6"/>
          <p:cNvSpPr txBox="1"/>
          <p:nvPr/>
        </p:nvSpPr>
        <p:spPr>
          <a:xfrm>
            <a:off x="5252323" y="4884152"/>
            <a:ext cx="17748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>
                <a:solidFill>
                  <a:srgbClr val="000000"/>
                </a:solidFill>
                <a:latin typeface="Tahoma"/>
              </a:rPr>
              <a:t>©mebders.com</a:t>
            </a:r>
            <a:endParaRPr lang="tr-TR" dirty="0">
              <a:solidFill>
                <a:srgbClr val="000000"/>
              </a:solidFill>
              <a:latin typeface="Tahoma"/>
            </a:endParaRPr>
          </a:p>
        </p:txBody>
      </p:sp>
      <p:sp>
        <p:nvSpPr>
          <p:cNvPr id="6" name="Yuvarlatılmış Dikdörtgen 5">
            <a:hlinkClick r:id="" action="ppaction://hlinkshowjump?jump=endshow"/>
          </p:cNvPr>
          <p:cNvSpPr/>
          <p:nvPr/>
        </p:nvSpPr>
        <p:spPr>
          <a:xfrm>
            <a:off x="10202454" y="5656997"/>
            <a:ext cx="1296365" cy="462987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sz="1600" dirty="0" smtClean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Kapat</a:t>
            </a:r>
            <a:endParaRPr lang="tr-TR" sz="1600" dirty="0">
              <a:solidFill>
                <a:srgbClr val="00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8866983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Main_Board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63283" y="31663"/>
            <a:ext cx="7380514" cy="6505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9" name="Picture 16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2348" y="2343151"/>
            <a:ext cx="2647705" cy="42360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" name="Metin kutusu 15"/>
          <p:cNvSpPr txBox="1"/>
          <p:nvPr/>
        </p:nvSpPr>
        <p:spPr>
          <a:xfrm>
            <a:off x="9746092" y="2761720"/>
            <a:ext cx="222810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b="1" dirty="0" smtClean="0">
                <a:ln/>
                <a:pattFill prst="dkUpDiag">
                  <a:fgClr>
                    <a:srgbClr val="FFFFFF">
                      <a:lumMod val="50000"/>
                    </a:srgbClr>
                  </a:fgClr>
                  <a:bgClr>
                    <a:srgbClr val="000000">
                      <a:lumMod val="75000"/>
                      <a:lumOff val="25000"/>
                    </a:srgbClr>
                  </a:bgClr>
                </a:pattFill>
                <a:effectLst>
                  <a:outerShdw blurRad="38100" dist="19050" dir="2700000" algn="tl" rotWithShape="0">
                    <a:srgbClr val="000000">
                      <a:lumMod val="50000"/>
                      <a:alpha val="40000"/>
                    </a:srgbClr>
                  </a:outerShdw>
                </a:effectLst>
              </a:rPr>
              <a:t>GEOMETRİK </a:t>
            </a:r>
          </a:p>
          <a:p>
            <a:r>
              <a:rPr lang="tr-TR" b="1" dirty="0">
                <a:ln/>
                <a:pattFill prst="dkUpDiag">
                  <a:fgClr>
                    <a:srgbClr val="FFFFFF">
                      <a:lumMod val="50000"/>
                    </a:srgbClr>
                  </a:fgClr>
                  <a:bgClr>
                    <a:srgbClr val="000000">
                      <a:lumMod val="75000"/>
                      <a:lumOff val="25000"/>
                    </a:srgbClr>
                  </a:bgClr>
                </a:pattFill>
                <a:effectLst>
                  <a:outerShdw blurRad="38100" dist="19050" dir="2700000" algn="tl" rotWithShape="0">
                    <a:srgbClr val="000000">
                      <a:lumMod val="50000"/>
                      <a:alpha val="40000"/>
                    </a:srgbClr>
                  </a:outerShdw>
                </a:effectLst>
              </a:rPr>
              <a:t> </a:t>
            </a:r>
            <a:r>
              <a:rPr lang="tr-TR" b="1" dirty="0" smtClean="0">
                <a:ln/>
                <a:pattFill prst="dkUpDiag">
                  <a:fgClr>
                    <a:srgbClr val="FFFFFF">
                      <a:lumMod val="50000"/>
                    </a:srgbClr>
                  </a:fgClr>
                  <a:bgClr>
                    <a:srgbClr val="000000">
                      <a:lumMod val="75000"/>
                      <a:lumOff val="25000"/>
                    </a:srgbClr>
                  </a:bgClr>
                </a:pattFill>
                <a:effectLst>
                  <a:outerShdw blurRad="38100" dist="19050" dir="2700000" algn="tl" rotWithShape="0">
                    <a:srgbClr val="000000">
                      <a:lumMod val="50000"/>
                      <a:alpha val="40000"/>
                    </a:srgbClr>
                  </a:outerShdw>
                </a:effectLst>
              </a:rPr>
              <a:t>      CİSİMLERİN</a:t>
            </a:r>
          </a:p>
          <a:p>
            <a:r>
              <a:rPr lang="tr-TR" b="1" dirty="0" smtClean="0">
                <a:ln/>
                <a:pattFill prst="dkUpDiag">
                  <a:fgClr>
                    <a:srgbClr val="FFFFFF">
                      <a:lumMod val="50000"/>
                    </a:srgbClr>
                  </a:fgClr>
                  <a:bgClr>
                    <a:srgbClr val="000000">
                      <a:lumMod val="75000"/>
                      <a:lumOff val="25000"/>
                    </a:srgbClr>
                  </a:bgClr>
                </a:pattFill>
                <a:effectLst>
                  <a:outerShdw blurRad="38100" dist="19050" dir="2700000" algn="tl" rotWithShape="0">
                    <a:srgbClr val="000000">
                      <a:lumMod val="50000"/>
                      <a:alpha val="40000"/>
                    </a:srgbClr>
                  </a:outerShdw>
                </a:effectLst>
              </a:rPr>
              <a:t>YÜZLERİ VE</a:t>
            </a:r>
          </a:p>
          <a:p>
            <a:r>
              <a:rPr lang="tr-TR" b="1" dirty="0" smtClean="0">
                <a:ln/>
                <a:pattFill prst="dkUpDiag">
                  <a:fgClr>
                    <a:srgbClr val="FFFFFF">
                      <a:lumMod val="50000"/>
                    </a:srgbClr>
                  </a:fgClr>
                  <a:bgClr>
                    <a:srgbClr val="000000">
                      <a:lumMod val="75000"/>
                      <a:lumOff val="25000"/>
                    </a:srgbClr>
                  </a:bgClr>
                </a:pattFill>
                <a:effectLst>
                  <a:outerShdw blurRad="38100" dist="19050" dir="2700000" algn="tl" rotWithShape="0">
                    <a:srgbClr val="000000">
                      <a:lumMod val="50000"/>
                      <a:alpha val="40000"/>
                    </a:srgbClr>
                  </a:outerShdw>
                </a:effectLst>
              </a:rPr>
              <a:t>       YÜZEYLERİ</a:t>
            </a:r>
            <a:endParaRPr lang="tr-TR" b="1" dirty="0">
              <a:ln/>
              <a:pattFill prst="dkUpDiag">
                <a:fgClr>
                  <a:srgbClr val="FFFFFF">
                    <a:lumMod val="50000"/>
                  </a:srgbClr>
                </a:fgClr>
                <a:bgClr>
                  <a:srgbClr val="000000">
                    <a:lumMod val="75000"/>
                    <a:lumOff val="25000"/>
                  </a:srgbClr>
                </a:bgClr>
              </a:pattFill>
              <a:effectLst>
                <a:outerShdw blurRad="38100" dist="19050" dir="2700000" algn="tl" rotWithShape="0">
                  <a:srgbClr val="000000">
                    <a:lumMod val="50000"/>
                    <a:alpha val="40000"/>
                  </a:srgbClr>
                </a:outerShdw>
              </a:effectLst>
            </a:endParaRPr>
          </a:p>
        </p:txBody>
      </p:sp>
      <p:sp>
        <p:nvSpPr>
          <p:cNvPr id="17" name="Metin kutusu 16"/>
          <p:cNvSpPr txBox="1"/>
          <p:nvPr/>
        </p:nvSpPr>
        <p:spPr>
          <a:xfrm>
            <a:off x="10444122" y="4029173"/>
            <a:ext cx="9220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>
                <a:solidFill>
                  <a:srgbClr val="523100"/>
                </a:solidFill>
              </a:rPr>
              <a:t>Hazırlık</a:t>
            </a:r>
            <a:endParaRPr lang="tr-TR" dirty="0">
              <a:solidFill>
                <a:srgbClr val="523100"/>
              </a:solidFill>
            </a:endParaRPr>
          </a:p>
        </p:txBody>
      </p:sp>
      <p:sp>
        <p:nvSpPr>
          <p:cNvPr id="30" name="Sağ Ok 29">
            <a:hlinkClick r:id="" action="ppaction://hlinkshowjump?jump=nextslide"/>
          </p:cNvPr>
          <p:cNvSpPr/>
          <p:nvPr/>
        </p:nvSpPr>
        <p:spPr>
          <a:xfrm>
            <a:off x="11279652" y="5391285"/>
            <a:ext cx="565061" cy="471607"/>
          </a:xfrm>
          <a:prstGeom prst="rightArrow">
            <a:avLst/>
          </a:prstGeom>
          <a:solidFill>
            <a:srgbClr val="D5953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>
              <a:solidFill>
                <a:srgbClr val="FFFFFF"/>
              </a:solidFill>
            </a:endParaRPr>
          </a:p>
        </p:txBody>
      </p:sp>
      <p:pic>
        <p:nvPicPr>
          <p:cNvPr id="31" name="Resim 30">
            <a:hlinkClick r:id="" action="ppaction://hlinkshowjump?jump=lastslide"/>
          </p:cNvPr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3517" y="6075900"/>
            <a:ext cx="465223" cy="465223"/>
          </a:xfrm>
          <a:prstGeom prst="rect">
            <a:avLst/>
          </a:prstGeom>
        </p:spPr>
      </p:pic>
      <p:sp>
        <p:nvSpPr>
          <p:cNvPr id="36" name="Metin kutusu 35"/>
          <p:cNvSpPr txBox="1"/>
          <p:nvPr/>
        </p:nvSpPr>
        <p:spPr>
          <a:xfrm>
            <a:off x="10444122" y="4601365"/>
            <a:ext cx="10949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smtClean="0">
                <a:solidFill>
                  <a:srgbClr val="523100"/>
                </a:solidFill>
              </a:rPr>
              <a:t>(1 – </a:t>
            </a:r>
            <a:r>
              <a:rPr lang="tr-TR" dirty="0" smtClean="0">
                <a:solidFill>
                  <a:srgbClr val="523100"/>
                </a:solidFill>
              </a:rPr>
              <a:t>14)</a:t>
            </a:r>
            <a:endParaRPr lang="tr-TR" dirty="0">
              <a:solidFill>
                <a:srgbClr val="523100"/>
              </a:solidFill>
            </a:endParaRPr>
          </a:p>
        </p:txBody>
      </p:sp>
      <p:pic>
        <p:nvPicPr>
          <p:cNvPr id="3" name="Resim 2"/>
          <p:cNvPicPr>
            <a:picLocks noChangeAspect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5536" y="2267339"/>
            <a:ext cx="3161216" cy="3443590"/>
          </a:xfrm>
          <a:prstGeom prst="rect">
            <a:avLst/>
          </a:prstGeom>
        </p:spPr>
      </p:pic>
      <p:sp>
        <p:nvSpPr>
          <p:cNvPr id="21" name="Küp 20"/>
          <p:cNvSpPr/>
          <p:nvPr/>
        </p:nvSpPr>
        <p:spPr>
          <a:xfrm>
            <a:off x="4335522" y="2682186"/>
            <a:ext cx="3539951" cy="2397618"/>
          </a:xfrm>
          <a:prstGeom prst="cube">
            <a:avLst/>
          </a:prstGeom>
          <a:solidFill>
            <a:srgbClr val="FFFF00"/>
          </a:solidFill>
          <a:ln w="57150" cap="rnd">
            <a:solidFill>
              <a:schemeClr val="bg2">
                <a:lumMod val="50000"/>
              </a:schemeClr>
            </a:solidFill>
            <a:prstDash val="solid"/>
            <a:headEnd type="oval"/>
            <a:tailEnd type="oval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tr-TR">
              <a:solidFill>
                <a:srgbClr val="000000"/>
              </a:solidFill>
            </a:endParaRPr>
          </a:p>
        </p:txBody>
      </p:sp>
      <p:sp>
        <p:nvSpPr>
          <p:cNvPr id="2" name="Oval 1"/>
          <p:cNvSpPr/>
          <p:nvPr/>
        </p:nvSpPr>
        <p:spPr>
          <a:xfrm>
            <a:off x="4270281" y="3216698"/>
            <a:ext cx="180000" cy="180000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5" name="Oval 14"/>
          <p:cNvSpPr/>
          <p:nvPr/>
        </p:nvSpPr>
        <p:spPr>
          <a:xfrm>
            <a:off x="4837351" y="2592186"/>
            <a:ext cx="180000" cy="180000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9" name="Oval 18"/>
          <p:cNvSpPr/>
          <p:nvPr/>
        </p:nvSpPr>
        <p:spPr>
          <a:xfrm>
            <a:off x="7785473" y="2592186"/>
            <a:ext cx="180000" cy="180000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20" name="Oval 19"/>
          <p:cNvSpPr/>
          <p:nvPr/>
        </p:nvSpPr>
        <p:spPr>
          <a:xfrm>
            <a:off x="7196904" y="3181885"/>
            <a:ext cx="180000" cy="180000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22" name="Oval 21"/>
          <p:cNvSpPr/>
          <p:nvPr/>
        </p:nvSpPr>
        <p:spPr>
          <a:xfrm>
            <a:off x="7811189" y="4404561"/>
            <a:ext cx="180000" cy="180000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24" name="Oval 23"/>
          <p:cNvSpPr/>
          <p:nvPr/>
        </p:nvSpPr>
        <p:spPr>
          <a:xfrm>
            <a:off x="7190350" y="4963063"/>
            <a:ext cx="180000" cy="180000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25" name="Oval 24"/>
          <p:cNvSpPr/>
          <p:nvPr/>
        </p:nvSpPr>
        <p:spPr>
          <a:xfrm>
            <a:off x="4239495" y="4983299"/>
            <a:ext cx="180000" cy="180000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26" name="Dikdörtgen 25"/>
          <p:cNvSpPr/>
          <p:nvPr/>
        </p:nvSpPr>
        <p:spPr>
          <a:xfrm>
            <a:off x="2955005" y="779295"/>
            <a:ext cx="6454810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marL="457200" indent="-457200" algn="just">
              <a:buFont typeface="Wingdings" panose="05000000000000000000" pitchFamily="2" charset="2"/>
              <a:buChar char="Ø"/>
            </a:pPr>
            <a:r>
              <a:rPr lang="tr-TR" sz="2400" dirty="0" smtClean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</a:rPr>
              <a:t>Altta verilen geometrik cismin yüz, ayrıt ve köşeleri hangi renk ile gösterilmiştir ?</a:t>
            </a:r>
            <a:endParaRPr lang="tr-TR" sz="2400" dirty="0">
              <a:ln w="0"/>
              <a:solidFill>
                <a:srgbClr val="000000"/>
              </a:solidFill>
              <a:effectLst>
                <a:outerShdw blurRad="38100" dist="19050" dir="27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4" name="Yüzü Göster"/>
          <p:cNvSpPr/>
          <p:nvPr/>
        </p:nvSpPr>
        <p:spPr>
          <a:xfrm>
            <a:off x="2955005" y="5710929"/>
            <a:ext cx="1713248" cy="47330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smtClean="0"/>
              <a:t>Yüzleri Göster</a:t>
            </a:r>
            <a:endParaRPr lang="tr-TR" dirty="0"/>
          </a:p>
        </p:txBody>
      </p:sp>
      <p:sp>
        <p:nvSpPr>
          <p:cNvPr id="27" name="Ayrıtı Göster"/>
          <p:cNvSpPr/>
          <p:nvPr/>
        </p:nvSpPr>
        <p:spPr>
          <a:xfrm>
            <a:off x="4927350" y="5710929"/>
            <a:ext cx="1822365" cy="47330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smtClean="0"/>
              <a:t>Ayrıtları Göster</a:t>
            </a:r>
            <a:endParaRPr lang="tr-TR" dirty="0"/>
          </a:p>
        </p:txBody>
      </p:sp>
      <p:sp>
        <p:nvSpPr>
          <p:cNvPr id="28" name="Köşe Göster"/>
          <p:cNvSpPr/>
          <p:nvPr/>
        </p:nvSpPr>
        <p:spPr>
          <a:xfrm>
            <a:off x="6899697" y="5720766"/>
            <a:ext cx="1826262" cy="47330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smtClean="0"/>
              <a:t>Köşeleri Göster</a:t>
            </a:r>
            <a:endParaRPr lang="tr-TR" dirty="0"/>
          </a:p>
        </p:txBody>
      </p:sp>
      <p:sp>
        <p:nvSpPr>
          <p:cNvPr id="5" name="Sağ Ok 4"/>
          <p:cNvSpPr/>
          <p:nvPr/>
        </p:nvSpPr>
        <p:spPr>
          <a:xfrm>
            <a:off x="3341637" y="3729789"/>
            <a:ext cx="1413967" cy="687574"/>
          </a:xfrm>
          <a:prstGeom prst="rightArrow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dirty="0" smtClean="0"/>
              <a:t>Yüz</a:t>
            </a:r>
            <a:endParaRPr lang="tr-TR" dirty="0"/>
          </a:p>
        </p:txBody>
      </p:sp>
      <p:sp>
        <p:nvSpPr>
          <p:cNvPr id="7" name="Sol Ok 6"/>
          <p:cNvSpPr/>
          <p:nvPr/>
        </p:nvSpPr>
        <p:spPr>
          <a:xfrm>
            <a:off x="7669296" y="3570665"/>
            <a:ext cx="1549858" cy="629221"/>
          </a:xfrm>
          <a:prstGeom prst="leftArrow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dirty="0" smtClean="0">
                <a:solidFill>
                  <a:schemeClr val="dk1"/>
                </a:solidFill>
              </a:rPr>
              <a:t>Yüz</a:t>
            </a:r>
            <a:endParaRPr lang="tr-TR" dirty="0">
              <a:solidFill>
                <a:schemeClr val="dk1"/>
              </a:solidFill>
            </a:endParaRPr>
          </a:p>
        </p:txBody>
      </p:sp>
      <p:sp>
        <p:nvSpPr>
          <p:cNvPr id="8" name="Aşağı Ok 7"/>
          <p:cNvSpPr/>
          <p:nvPr/>
        </p:nvSpPr>
        <p:spPr>
          <a:xfrm>
            <a:off x="5907505" y="1708484"/>
            <a:ext cx="661737" cy="1239253"/>
          </a:xfrm>
          <a:prstGeom prst="downArrow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dirty="0" smtClean="0">
                <a:solidFill>
                  <a:schemeClr val="dk1"/>
                </a:solidFill>
              </a:rPr>
              <a:t>Yüz</a:t>
            </a:r>
            <a:endParaRPr lang="tr-TR" dirty="0">
              <a:solidFill>
                <a:schemeClr val="dk1"/>
              </a:solidFill>
            </a:endParaRPr>
          </a:p>
        </p:txBody>
      </p:sp>
      <p:sp>
        <p:nvSpPr>
          <p:cNvPr id="34" name="Sağ Ok 33"/>
          <p:cNvSpPr/>
          <p:nvPr/>
        </p:nvSpPr>
        <p:spPr>
          <a:xfrm>
            <a:off x="2917523" y="3781380"/>
            <a:ext cx="1413967" cy="687574"/>
          </a:xfrm>
          <a:prstGeom prst="rightArrow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dirty="0" smtClean="0"/>
              <a:t>Ayrıt</a:t>
            </a:r>
            <a:endParaRPr lang="tr-TR" dirty="0"/>
          </a:p>
        </p:txBody>
      </p:sp>
      <p:sp>
        <p:nvSpPr>
          <p:cNvPr id="35" name="Sol Ok 34"/>
          <p:cNvSpPr/>
          <p:nvPr/>
        </p:nvSpPr>
        <p:spPr>
          <a:xfrm>
            <a:off x="7294491" y="3735032"/>
            <a:ext cx="1549858" cy="629221"/>
          </a:xfrm>
          <a:prstGeom prst="leftArrow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dirty="0" smtClean="0">
                <a:solidFill>
                  <a:schemeClr val="dk1"/>
                </a:solidFill>
              </a:rPr>
              <a:t>Ayrıt</a:t>
            </a:r>
            <a:endParaRPr lang="tr-TR" dirty="0">
              <a:solidFill>
                <a:schemeClr val="dk1"/>
              </a:solidFill>
            </a:endParaRPr>
          </a:p>
        </p:txBody>
      </p:sp>
      <p:sp>
        <p:nvSpPr>
          <p:cNvPr id="37" name="Aşağı Ok 36"/>
          <p:cNvSpPr/>
          <p:nvPr/>
        </p:nvSpPr>
        <p:spPr>
          <a:xfrm>
            <a:off x="5919430" y="1177760"/>
            <a:ext cx="661737" cy="1498565"/>
          </a:xfrm>
          <a:prstGeom prst="downArrow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dirty="0" err="1" smtClean="0">
                <a:solidFill>
                  <a:schemeClr val="dk1"/>
                </a:solidFill>
              </a:rPr>
              <a:t>Ayr</a:t>
            </a:r>
            <a:endParaRPr lang="tr-TR" dirty="0" smtClean="0">
              <a:solidFill>
                <a:schemeClr val="dk1"/>
              </a:solidFill>
            </a:endParaRPr>
          </a:p>
          <a:p>
            <a:pPr algn="ctr"/>
            <a:r>
              <a:rPr lang="tr-TR" dirty="0" smtClean="0">
                <a:solidFill>
                  <a:schemeClr val="dk1"/>
                </a:solidFill>
              </a:rPr>
              <a:t>I</a:t>
            </a:r>
          </a:p>
          <a:p>
            <a:pPr algn="ctr"/>
            <a:r>
              <a:rPr lang="tr-TR" dirty="0" smtClean="0">
                <a:solidFill>
                  <a:schemeClr val="dk1"/>
                </a:solidFill>
              </a:rPr>
              <a:t>t</a:t>
            </a:r>
            <a:endParaRPr lang="tr-TR" dirty="0">
              <a:solidFill>
                <a:schemeClr val="dk1"/>
              </a:solidFill>
            </a:endParaRPr>
          </a:p>
        </p:txBody>
      </p:sp>
      <p:sp>
        <p:nvSpPr>
          <p:cNvPr id="38" name="Sağ Ok 37"/>
          <p:cNvSpPr/>
          <p:nvPr/>
        </p:nvSpPr>
        <p:spPr>
          <a:xfrm>
            <a:off x="2924937" y="2936818"/>
            <a:ext cx="1413967" cy="687574"/>
          </a:xfrm>
          <a:prstGeom prst="rightArrow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dirty="0" smtClean="0"/>
              <a:t>Köşe</a:t>
            </a:r>
            <a:endParaRPr lang="tr-TR" dirty="0"/>
          </a:p>
        </p:txBody>
      </p:sp>
      <p:sp>
        <p:nvSpPr>
          <p:cNvPr id="39" name="Sol Ok 38"/>
          <p:cNvSpPr/>
          <p:nvPr/>
        </p:nvSpPr>
        <p:spPr>
          <a:xfrm>
            <a:off x="7290061" y="2937270"/>
            <a:ext cx="1549858" cy="629221"/>
          </a:xfrm>
          <a:prstGeom prst="leftArrow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dirty="0" smtClean="0">
                <a:solidFill>
                  <a:schemeClr val="dk1"/>
                </a:solidFill>
              </a:rPr>
              <a:t>Köşe</a:t>
            </a:r>
            <a:endParaRPr lang="tr-TR" dirty="0">
              <a:solidFill>
                <a:schemeClr val="dk1"/>
              </a:solidFill>
            </a:endParaRPr>
          </a:p>
        </p:txBody>
      </p:sp>
      <p:sp>
        <p:nvSpPr>
          <p:cNvPr id="40" name="Aşağı Ok 39"/>
          <p:cNvSpPr/>
          <p:nvPr/>
        </p:nvSpPr>
        <p:spPr>
          <a:xfrm>
            <a:off x="4591058" y="1151590"/>
            <a:ext cx="661737" cy="1498565"/>
          </a:xfrm>
          <a:prstGeom prst="downArrow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dirty="0" smtClean="0">
                <a:solidFill>
                  <a:schemeClr val="dk1"/>
                </a:solidFill>
              </a:rPr>
              <a:t>Köşe</a:t>
            </a:r>
            <a:endParaRPr lang="tr-TR" dirty="0">
              <a:solidFill>
                <a:schemeClr val="dk1"/>
              </a:solidFill>
            </a:endParaRPr>
          </a:p>
        </p:txBody>
      </p:sp>
      <p:sp>
        <p:nvSpPr>
          <p:cNvPr id="41" name="Dikdörtgen 40"/>
          <p:cNvSpPr/>
          <p:nvPr/>
        </p:nvSpPr>
        <p:spPr>
          <a:xfrm>
            <a:off x="3978555" y="6431950"/>
            <a:ext cx="4519635" cy="30777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r-TR" sz="1400" dirty="0" smtClean="0">
                <a:ln w="0"/>
                <a:solidFill>
                  <a:srgbClr val="FFFFFF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</a:rPr>
              <a:t>Not : </a:t>
            </a:r>
            <a:r>
              <a:rPr lang="tr-TR" sz="1400" dirty="0" err="1" smtClean="0">
                <a:ln w="0"/>
                <a:solidFill>
                  <a:srgbClr val="FFFFFF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</a:rPr>
              <a:t>Büton</a:t>
            </a:r>
            <a:r>
              <a:rPr lang="tr-TR" sz="1400" dirty="0" smtClean="0">
                <a:ln w="0"/>
                <a:solidFill>
                  <a:srgbClr val="FFFFFF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</a:rPr>
              <a:t> tıklamaları arasında en az 5 saniye bırakın.</a:t>
            </a:r>
            <a:endParaRPr lang="tr-TR" sz="1400" dirty="0">
              <a:ln w="0"/>
              <a:solidFill>
                <a:srgbClr val="FFFFFF"/>
              </a:solidFill>
              <a:effectLst>
                <a:outerShdw blurRad="38100" dist="19050" dir="27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5182904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3FD61C"/>
                                      </p:to>
                                    </p:animClr>
                                    <p:animClr clrSpc="rgb" dir="cw">
                                      <p:cBhvr>
                                        <p:cTn id="7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3FD61C"/>
                                      </p:to>
                                    </p:animClr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35" presetClass="emph" presetSubtype="0" repeatCount="5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35" presetClass="emph" presetSubtype="0" repeatCount="5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35" presetClass="emph" presetSubtype="0" repeatCount="5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7000"/>
                            </p:stCondLst>
                            <p:childTnLst>
                              <p:par>
                                <p:cTn id="24" presetID="19" presetClass="emph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5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animClr clrSpc="rgb" dir="cw">
                                      <p:cBhvr>
                                        <p:cTn id="26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2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7500"/>
                            </p:stCondLst>
                            <p:childTnLst>
                              <p:par>
                                <p:cTn id="30" presetID="10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39" restart="whenNotActive" fill="hold" evtFilter="cancelBubble" nodeType="interactiveSeq">
                <p:stCondLst>
                  <p:cond evt="onClick" delay="0">
                    <p:tgtEl>
                      <p:spTgt spid="2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0" fill="hold">
                      <p:stCondLst>
                        <p:cond delay="0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3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F31403"/>
                                      </p:to>
                                    </p:animClr>
                                    <p:set>
                                      <p:cBhvr>
                                        <p:cTn id="44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2000"/>
                            </p:stCondLst>
                            <p:childTnLst>
                              <p:par>
                                <p:cTn id="52" presetID="35" presetClass="emph" presetSubtype="0" repeatCount="5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53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4" presetID="35" presetClass="emph" presetSubtype="0" repeatCount="5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55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6" presetID="35" presetClass="emph" presetSubtype="0" repeatCount="5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57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7000"/>
                            </p:stCondLst>
                            <p:childTnLst>
                              <p:par>
                                <p:cTn id="59" presetID="7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0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345AC2"/>
                                      </p:to>
                                    </p:animClr>
                                    <p:set>
                                      <p:cBhvr>
                                        <p:cTn id="61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9000"/>
                            </p:stCondLst>
                            <p:childTnLst>
                              <p:par>
                                <p:cTn id="63" presetID="10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4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0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7"/>
                  </p:tgtEl>
                </p:cond>
              </p:nextCondLst>
            </p:seq>
            <p:seq concurrent="1" nextAc="seek">
              <p:cTn id="72" restart="whenNotActive" fill="hold" evtFilter="cancelBubble" nodeType="interactiveSeq">
                <p:stCondLst>
                  <p:cond evt="onClick" delay="0">
                    <p:tgtEl>
                      <p:spTgt spid="2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3" fill="hold">
                      <p:stCondLst>
                        <p:cond delay="0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7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7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80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81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2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84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85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6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88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89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0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92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93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4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96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97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8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00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01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02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9" fill="hold">
                            <p:stCondLst>
                              <p:cond delay="2000"/>
                            </p:stCondLst>
                            <p:childTnLst>
                              <p:par>
                                <p:cTn id="110" presetID="35" presetClass="emph" presetSubtype="0" repeatCount="5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11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2" presetID="35" presetClass="emph" presetSubtype="0" repeatCount="5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13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4" presetID="35" presetClass="emph" presetSubtype="0" repeatCount="5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15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6" fill="hold">
                            <p:stCondLst>
                              <p:cond delay="7000"/>
                            </p:stCondLst>
                            <p:childTnLst>
                              <p:par>
                                <p:cTn id="117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1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C0C0C"/>
                                      </p:to>
                                    </p:animClr>
                                    <p:set>
                                      <p:cBhvr>
                                        <p:cTn id="11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20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22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C0C0C"/>
                                      </p:to>
                                    </p:animClr>
                                    <p:set>
                                      <p:cBhvr>
                                        <p:cTn id="123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24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5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26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C0C0C"/>
                                      </p:to>
                                    </p:animClr>
                                    <p:set>
                                      <p:cBhvr>
                                        <p:cTn id="127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28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0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C0C0C"/>
                                      </p:to>
                                    </p:animClr>
                                    <p:set>
                                      <p:cBhvr>
                                        <p:cTn id="131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32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3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4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C0C0C"/>
                                      </p:to>
                                    </p:animClr>
                                    <p:set>
                                      <p:cBhvr>
                                        <p:cTn id="135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36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7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8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C0C0C"/>
                                      </p:to>
                                    </p:animClr>
                                    <p:set>
                                      <p:cBhvr>
                                        <p:cTn id="139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0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1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42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C0C0C"/>
                                      </p:to>
                                    </p:animClr>
                                    <p:set>
                                      <p:cBhvr>
                                        <p:cTn id="143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4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5" fill="hold">
                            <p:stCondLst>
                              <p:cond delay="9000"/>
                            </p:stCondLst>
                            <p:childTnLst>
                              <p:par>
                                <p:cTn id="146" presetID="10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9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0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2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3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8"/>
                  </p:tgtEl>
                </p:cond>
              </p:nextCondLst>
            </p:seq>
          </p:childTnLst>
        </p:cTn>
      </p:par>
    </p:tnLst>
    <p:bldLst>
      <p:bldP spid="21" grpId="1" animBg="1"/>
      <p:bldP spid="21" grpId="2" animBg="1"/>
      <p:bldP spid="5" grpId="0" animBg="1"/>
      <p:bldP spid="5" grpId="1" animBg="1"/>
      <p:bldP spid="5" grpId="2" animBg="1"/>
      <p:bldP spid="7" grpId="0" animBg="1"/>
      <p:bldP spid="7" grpId="1" animBg="1"/>
      <p:bldP spid="7" grpId="2" animBg="1"/>
      <p:bldP spid="8" grpId="0" animBg="1"/>
      <p:bldP spid="8" grpId="1" animBg="1"/>
      <p:bldP spid="8" grpId="2" animBg="1"/>
      <p:bldP spid="34" grpId="0" animBg="1"/>
      <p:bldP spid="34" grpId="1" animBg="1"/>
      <p:bldP spid="34" grpId="2" animBg="1"/>
      <p:bldP spid="35" grpId="0" animBg="1"/>
      <p:bldP spid="35" grpId="1" animBg="1"/>
      <p:bldP spid="35" grpId="2" animBg="1"/>
      <p:bldP spid="37" grpId="0" animBg="1"/>
      <p:bldP spid="37" grpId="1" animBg="1"/>
      <p:bldP spid="37" grpId="2" animBg="1"/>
      <p:bldP spid="38" grpId="0" animBg="1"/>
      <p:bldP spid="38" grpId="1" animBg="1"/>
      <p:bldP spid="38" grpId="2" animBg="1"/>
      <p:bldP spid="39" grpId="0" animBg="1"/>
      <p:bldP spid="39" grpId="1" animBg="1"/>
      <p:bldP spid="39" grpId="2" animBg="1"/>
      <p:bldP spid="40" grpId="0" animBg="1"/>
      <p:bldP spid="40" grpId="1" animBg="1"/>
      <p:bldP spid="40" grpId="2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Main_Board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77887" y="14547"/>
            <a:ext cx="7380514" cy="6505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9" name="Picture 16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2348" y="2343151"/>
            <a:ext cx="2647705" cy="42360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" name="Metin kutusu 15"/>
          <p:cNvSpPr txBox="1"/>
          <p:nvPr/>
        </p:nvSpPr>
        <p:spPr>
          <a:xfrm>
            <a:off x="10075230" y="2822537"/>
            <a:ext cx="1641796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DÜZLEM VE </a:t>
            </a:r>
          </a:p>
          <a:p>
            <a:pPr algn="ctr"/>
            <a:r>
              <a:rPr lang="tr-TR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DÜZLEMSEL </a:t>
            </a:r>
          </a:p>
          <a:p>
            <a:pPr algn="ctr"/>
            <a:r>
              <a:rPr lang="tr-TR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ŞEKİLLER</a:t>
            </a:r>
            <a:endParaRPr lang="tr-TR" b="1" dirty="0">
              <a:ln/>
              <a:pattFill prst="dkUpDiag">
                <a:fgClr>
                  <a:schemeClr val="bg1">
                    <a:lumMod val="50000"/>
                  </a:schemeClr>
                </a:fgClr>
                <a:bgClr>
                  <a:schemeClr val="tx1">
                    <a:lumMod val="75000"/>
                    <a:lumOff val="25000"/>
                  </a:schemeClr>
                </a:bgClr>
              </a:patt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</a:endParaRPr>
          </a:p>
        </p:txBody>
      </p:sp>
      <p:sp>
        <p:nvSpPr>
          <p:cNvPr id="17" name="Metin kutusu 16"/>
          <p:cNvSpPr txBox="1"/>
          <p:nvPr/>
        </p:nvSpPr>
        <p:spPr>
          <a:xfrm>
            <a:off x="10195196" y="4014321"/>
            <a:ext cx="15106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>
                <a:solidFill>
                  <a:srgbClr val="523100"/>
                </a:solidFill>
              </a:rPr>
              <a:t>Yüz ve yüzey</a:t>
            </a:r>
            <a:endParaRPr lang="tr-TR" dirty="0">
              <a:solidFill>
                <a:srgbClr val="523100"/>
              </a:solidFill>
            </a:endParaRPr>
          </a:p>
        </p:txBody>
      </p:sp>
      <p:sp>
        <p:nvSpPr>
          <p:cNvPr id="30" name="Sağ Ok 29">
            <a:hlinkClick r:id="" action="ppaction://hlinkshowjump?jump=nextslide"/>
          </p:cNvPr>
          <p:cNvSpPr/>
          <p:nvPr/>
        </p:nvSpPr>
        <p:spPr>
          <a:xfrm>
            <a:off x="11279652" y="5391285"/>
            <a:ext cx="565061" cy="471607"/>
          </a:xfrm>
          <a:prstGeom prst="rightArrow">
            <a:avLst/>
          </a:prstGeom>
          <a:solidFill>
            <a:srgbClr val="D5953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pic>
        <p:nvPicPr>
          <p:cNvPr id="31" name="Resim 30">
            <a:hlinkClick r:id="" action="ppaction://hlinkshowjump?jump=lastslide"/>
          </p:cNvPr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3517" y="6075900"/>
            <a:ext cx="465223" cy="465223"/>
          </a:xfrm>
          <a:prstGeom prst="rect">
            <a:avLst/>
          </a:prstGeom>
        </p:spPr>
      </p:pic>
      <p:pic>
        <p:nvPicPr>
          <p:cNvPr id="3" name="Resim 2"/>
          <p:cNvPicPr>
            <a:picLocks noChangeAspect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5536" y="2267339"/>
            <a:ext cx="3161216" cy="3443590"/>
          </a:xfrm>
          <a:prstGeom prst="rect">
            <a:avLst/>
          </a:prstGeom>
        </p:spPr>
      </p:pic>
      <p:sp>
        <p:nvSpPr>
          <p:cNvPr id="23" name="Küp 22"/>
          <p:cNvSpPr/>
          <p:nvPr/>
        </p:nvSpPr>
        <p:spPr>
          <a:xfrm>
            <a:off x="4944724" y="2177716"/>
            <a:ext cx="2446840" cy="2792981"/>
          </a:xfrm>
          <a:prstGeom prst="cub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8" name="Dikdörtgen 17"/>
          <p:cNvSpPr/>
          <p:nvPr/>
        </p:nvSpPr>
        <p:spPr>
          <a:xfrm>
            <a:off x="6401889" y="2343151"/>
            <a:ext cx="1404000" cy="2556187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  <a:scene3d>
            <a:camera prst="perspectiveContrastingRightFacing" fov="0">
              <a:rot lat="1800000" lon="17712732" rev="21594000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22" name="Dikdörtgen 21"/>
          <p:cNvSpPr/>
          <p:nvPr/>
        </p:nvSpPr>
        <p:spPr>
          <a:xfrm>
            <a:off x="4541416" y="2343151"/>
            <a:ext cx="1404000" cy="2552402"/>
          </a:xfrm>
          <a:prstGeom prst="rect">
            <a:avLst/>
          </a:prstGeom>
          <a:solidFill>
            <a:schemeClr val="bg2">
              <a:lumMod val="50000"/>
            </a:schemeClr>
          </a:solidFill>
          <a:scene3d>
            <a:camera prst="perspectiveContrastingRightFacing" fov="0">
              <a:rot lat="1800000" lon="17712732" rev="21594000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4" name="Dikdörtgen 3"/>
          <p:cNvSpPr/>
          <p:nvPr/>
        </p:nvSpPr>
        <p:spPr>
          <a:xfrm>
            <a:off x="4944724" y="2822538"/>
            <a:ext cx="1830959" cy="2238450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24" name="Dikdörtgen 23"/>
          <p:cNvSpPr/>
          <p:nvPr/>
        </p:nvSpPr>
        <p:spPr>
          <a:xfrm>
            <a:off x="5718309" y="508095"/>
            <a:ext cx="936000" cy="3960000"/>
          </a:xfrm>
          <a:prstGeom prst="rect">
            <a:avLst/>
          </a:prstGeom>
          <a:solidFill>
            <a:srgbClr val="FFFF00"/>
          </a:solidFill>
          <a:scene3d>
            <a:camera prst="perspectiveFront" fov="0">
              <a:rot lat="3720000" lon="2880000" rev="16260000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27" name="Yüzü Göster"/>
          <p:cNvSpPr/>
          <p:nvPr/>
        </p:nvSpPr>
        <p:spPr>
          <a:xfrm>
            <a:off x="2990413" y="5710928"/>
            <a:ext cx="1713248" cy="47330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smtClean="0"/>
              <a:t>Yüzleri Göster</a:t>
            </a:r>
            <a:endParaRPr lang="tr-TR" dirty="0"/>
          </a:p>
        </p:txBody>
      </p:sp>
      <p:sp>
        <p:nvSpPr>
          <p:cNvPr id="28" name="Yüzeyi Göster"/>
          <p:cNvSpPr/>
          <p:nvPr/>
        </p:nvSpPr>
        <p:spPr>
          <a:xfrm>
            <a:off x="5045832" y="5710928"/>
            <a:ext cx="1713248" cy="47330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smtClean="0"/>
              <a:t>Yüzeyi Göster</a:t>
            </a:r>
            <a:endParaRPr lang="tr-TR" dirty="0"/>
          </a:p>
        </p:txBody>
      </p:sp>
      <p:sp>
        <p:nvSpPr>
          <p:cNvPr id="32" name="Dikdörtgen 31"/>
          <p:cNvSpPr/>
          <p:nvPr/>
        </p:nvSpPr>
        <p:spPr>
          <a:xfrm>
            <a:off x="2955005" y="779295"/>
            <a:ext cx="6454810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marL="457200" indent="-457200" algn="just">
              <a:buFont typeface="Wingdings" panose="05000000000000000000" pitchFamily="2" charset="2"/>
              <a:buChar char="Ø"/>
            </a:pPr>
            <a:r>
              <a:rPr lang="tr-TR" sz="2400" dirty="0" smtClean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</a:rPr>
              <a:t>Yüz ve yüzey arasında nasıl bir ilişki vardır?</a:t>
            </a:r>
            <a:endParaRPr lang="tr-TR" sz="2400" dirty="0">
              <a:ln w="0"/>
              <a:solidFill>
                <a:srgbClr val="000000"/>
              </a:solidFill>
              <a:effectLst>
                <a:outerShdw blurRad="38100" dist="19050" dir="27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33" name="Dikdörtgen 32"/>
          <p:cNvSpPr/>
          <p:nvPr/>
        </p:nvSpPr>
        <p:spPr>
          <a:xfrm>
            <a:off x="2955005" y="1277520"/>
            <a:ext cx="6454810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marL="457200" indent="-457200" algn="just">
              <a:buFont typeface="Wingdings" panose="05000000000000000000" pitchFamily="2" charset="2"/>
              <a:buChar char="ü"/>
            </a:pPr>
            <a:r>
              <a:rPr lang="tr-TR" sz="2400" dirty="0" smtClean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</a:rPr>
              <a:t>Geometrik cisimlerin yüzlerinin tamamı cismin yüzeyini oluşturur.</a:t>
            </a:r>
            <a:endParaRPr lang="tr-TR" sz="2400" dirty="0">
              <a:ln w="0"/>
              <a:solidFill>
                <a:srgbClr val="000000"/>
              </a:solidFill>
              <a:effectLst>
                <a:outerShdw blurRad="38100" dist="19050" dir="27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34" name="Yüzeyi Göster"/>
          <p:cNvSpPr/>
          <p:nvPr/>
        </p:nvSpPr>
        <p:spPr>
          <a:xfrm>
            <a:off x="7099472" y="5711923"/>
            <a:ext cx="1713248" cy="47330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smtClean="0"/>
              <a:t>Açıklama</a:t>
            </a:r>
            <a:endParaRPr lang="tr-TR" dirty="0"/>
          </a:p>
        </p:txBody>
      </p:sp>
      <p:sp>
        <p:nvSpPr>
          <p:cNvPr id="35" name="Metin kutusu 34"/>
          <p:cNvSpPr txBox="1"/>
          <p:nvPr/>
        </p:nvSpPr>
        <p:spPr>
          <a:xfrm>
            <a:off x="10444122" y="4601365"/>
            <a:ext cx="10949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smtClean="0">
                <a:solidFill>
                  <a:srgbClr val="523100"/>
                </a:solidFill>
              </a:rPr>
              <a:t>(2 </a:t>
            </a:r>
            <a:r>
              <a:rPr lang="tr-TR" dirty="0" smtClean="0">
                <a:solidFill>
                  <a:srgbClr val="523100"/>
                </a:solidFill>
              </a:rPr>
              <a:t>– </a:t>
            </a:r>
            <a:r>
              <a:rPr lang="tr-TR" dirty="0" smtClean="0">
                <a:solidFill>
                  <a:srgbClr val="523100"/>
                </a:solidFill>
              </a:rPr>
              <a:t>14)</a:t>
            </a:r>
            <a:endParaRPr lang="tr-TR" dirty="0">
              <a:solidFill>
                <a:srgbClr val="523100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4340326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5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500"/>
                            </p:stCondLst>
                            <p:childTnLst>
                              <p:par>
                                <p:cTn id="17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7000"/>
                            </p:stCondLst>
                            <p:childTnLst>
                              <p:par>
                                <p:cTn id="25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7500"/>
                            </p:stCondLst>
                            <p:childTnLst>
                              <p:par>
                                <p:cTn id="2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9500"/>
                            </p:stCondLst>
                            <p:childTnLst>
                              <p:par>
                                <p:cTn id="33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7"/>
                  </p:tgtEl>
                </p:cond>
              </p:nextCondLst>
            </p:seq>
            <p:seq concurrent="1" nextAc="seek">
              <p:cTn id="36" restart="whenNotActive" fill="hold" evtFilter="cancelBubble" nodeType="interactiveSeq">
                <p:stCondLst>
                  <p:cond evt="onClick" delay="0">
                    <p:tgtEl>
                      <p:spTgt spid="2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7" fill="hold">
                      <p:stCondLst>
                        <p:cond delay="0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500"/>
                            </p:stCondLst>
                            <p:childTnLst>
                              <p:par>
                                <p:cTn id="52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3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7A95AC"/>
                                      </p:to>
                                    </p:animClr>
                                    <p:set>
                                      <p:cBhvr>
                                        <p:cTn id="54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5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7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7A95AC"/>
                                      </p:to>
                                    </p:animClr>
                                    <p:set>
                                      <p:cBhvr>
                                        <p:cTn id="58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9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1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7A95AC"/>
                                      </p:to>
                                    </p:animClr>
                                    <p:set>
                                      <p:cBhvr>
                                        <p:cTn id="62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3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5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7A95AC"/>
                                      </p:to>
                                    </p:animClr>
                                    <p:set>
                                      <p:cBhvr>
                                        <p:cTn id="6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8"/>
                  </p:tgtEl>
                </p:cond>
              </p:nextCondLst>
            </p:seq>
            <p:seq concurrent="1" nextAc="seek">
              <p:cTn id="68" restart="whenNotActive" fill="hold" evtFilter="cancelBubble" nodeType="interactiveSeq">
                <p:stCondLst>
                  <p:cond evt="onClick" delay="0">
                    <p:tgtEl>
                      <p:spTgt spid="3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9" fill="hold">
                      <p:stCondLst>
                        <p:cond delay="0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4"/>
                  </p:tgtEl>
                </p:cond>
              </p:nextCondLst>
            </p:seq>
          </p:childTnLst>
        </p:cTn>
      </p:par>
    </p:tnLst>
    <p:bldLst>
      <p:bldP spid="18" grpId="0" animBg="1"/>
      <p:bldP spid="18" grpId="1" animBg="1"/>
      <p:bldP spid="18" grpId="2" animBg="1"/>
      <p:bldP spid="22" grpId="0" animBg="1"/>
      <p:bldP spid="22" grpId="1" animBg="1"/>
      <p:bldP spid="22" grpId="2" animBg="1"/>
      <p:bldP spid="4" grpId="0" animBg="1"/>
      <p:bldP spid="4" grpId="1" animBg="1"/>
      <p:bldP spid="4" grpId="2" animBg="1"/>
      <p:bldP spid="24" grpId="0" animBg="1"/>
      <p:bldP spid="24" grpId="1" animBg="1"/>
      <p:bldP spid="24" grpId="2" animBg="1"/>
      <p:bldP spid="3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Main_Board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77887" y="14547"/>
            <a:ext cx="7380514" cy="6505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9" name="Picture 16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2348" y="2343151"/>
            <a:ext cx="2647705" cy="42360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" name="Metin kutusu 15"/>
          <p:cNvSpPr txBox="1"/>
          <p:nvPr/>
        </p:nvSpPr>
        <p:spPr>
          <a:xfrm>
            <a:off x="10075230" y="2822537"/>
            <a:ext cx="1641796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b="1" dirty="0" smtClean="0">
                <a:ln/>
                <a:pattFill prst="dkUpDiag">
                  <a:fgClr>
                    <a:srgbClr val="FFFFFF">
                      <a:lumMod val="50000"/>
                    </a:srgbClr>
                  </a:fgClr>
                  <a:bgClr>
                    <a:srgbClr val="000000">
                      <a:lumMod val="75000"/>
                      <a:lumOff val="25000"/>
                    </a:srgbClr>
                  </a:bgClr>
                </a:pattFill>
                <a:effectLst>
                  <a:outerShdw blurRad="38100" dist="19050" dir="2700000" algn="tl" rotWithShape="0">
                    <a:srgbClr val="000000">
                      <a:lumMod val="50000"/>
                      <a:alpha val="40000"/>
                    </a:srgbClr>
                  </a:outerShdw>
                </a:effectLst>
              </a:rPr>
              <a:t>DÜZLEM VE </a:t>
            </a:r>
          </a:p>
          <a:p>
            <a:pPr algn="ctr"/>
            <a:r>
              <a:rPr lang="tr-TR" b="1" dirty="0" smtClean="0">
                <a:ln/>
                <a:pattFill prst="dkUpDiag">
                  <a:fgClr>
                    <a:srgbClr val="FFFFFF">
                      <a:lumMod val="50000"/>
                    </a:srgbClr>
                  </a:fgClr>
                  <a:bgClr>
                    <a:srgbClr val="000000">
                      <a:lumMod val="75000"/>
                      <a:lumOff val="25000"/>
                    </a:srgbClr>
                  </a:bgClr>
                </a:pattFill>
                <a:effectLst>
                  <a:outerShdw blurRad="38100" dist="19050" dir="2700000" algn="tl" rotWithShape="0">
                    <a:srgbClr val="000000">
                      <a:lumMod val="50000"/>
                      <a:alpha val="40000"/>
                    </a:srgbClr>
                  </a:outerShdw>
                </a:effectLst>
              </a:rPr>
              <a:t>DÜZLEMSEL </a:t>
            </a:r>
          </a:p>
          <a:p>
            <a:pPr algn="ctr"/>
            <a:r>
              <a:rPr lang="tr-TR" b="1" dirty="0" smtClean="0">
                <a:ln/>
                <a:pattFill prst="dkUpDiag">
                  <a:fgClr>
                    <a:srgbClr val="FFFFFF">
                      <a:lumMod val="50000"/>
                    </a:srgbClr>
                  </a:fgClr>
                  <a:bgClr>
                    <a:srgbClr val="000000">
                      <a:lumMod val="75000"/>
                      <a:lumOff val="25000"/>
                    </a:srgbClr>
                  </a:bgClr>
                </a:pattFill>
                <a:effectLst>
                  <a:outerShdw blurRad="38100" dist="19050" dir="2700000" algn="tl" rotWithShape="0">
                    <a:srgbClr val="000000">
                      <a:lumMod val="50000"/>
                      <a:alpha val="40000"/>
                    </a:srgbClr>
                  </a:outerShdw>
                </a:effectLst>
              </a:rPr>
              <a:t>ŞEKİLLER</a:t>
            </a:r>
            <a:endParaRPr lang="tr-TR" b="1" dirty="0">
              <a:ln/>
              <a:pattFill prst="dkUpDiag">
                <a:fgClr>
                  <a:srgbClr val="FFFFFF">
                    <a:lumMod val="50000"/>
                  </a:srgbClr>
                </a:fgClr>
                <a:bgClr>
                  <a:srgbClr val="000000">
                    <a:lumMod val="75000"/>
                    <a:lumOff val="25000"/>
                  </a:srgbClr>
                </a:bgClr>
              </a:pattFill>
              <a:effectLst>
                <a:outerShdw blurRad="38100" dist="19050" dir="2700000" algn="tl" rotWithShape="0">
                  <a:srgbClr val="000000">
                    <a:lumMod val="50000"/>
                    <a:alpha val="40000"/>
                  </a:srgbClr>
                </a:outerShdw>
              </a:effectLst>
            </a:endParaRPr>
          </a:p>
        </p:txBody>
      </p:sp>
      <p:sp>
        <p:nvSpPr>
          <p:cNvPr id="17" name="Metin kutusu 16"/>
          <p:cNvSpPr txBox="1"/>
          <p:nvPr/>
        </p:nvSpPr>
        <p:spPr>
          <a:xfrm>
            <a:off x="10217400" y="4029173"/>
            <a:ext cx="15282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>
                <a:solidFill>
                  <a:srgbClr val="523100"/>
                </a:solidFill>
              </a:rPr>
              <a:t>Yüz ve Yüzey</a:t>
            </a:r>
            <a:endParaRPr lang="tr-TR" dirty="0">
              <a:solidFill>
                <a:srgbClr val="523100"/>
              </a:solidFill>
            </a:endParaRPr>
          </a:p>
        </p:txBody>
      </p:sp>
      <p:sp>
        <p:nvSpPr>
          <p:cNvPr id="30" name="Sağ Ok 29">
            <a:hlinkClick r:id="" action="ppaction://hlinkshowjump?jump=nextslide"/>
          </p:cNvPr>
          <p:cNvSpPr/>
          <p:nvPr/>
        </p:nvSpPr>
        <p:spPr>
          <a:xfrm>
            <a:off x="11279652" y="5391285"/>
            <a:ext cx="565061" cy="471607"/>
          </a:xfrm>
          <a:prstGeom prst="rightArrow">
            <a:avLst/>
          </a:prstGeom>
          <a:solidFill>
            <a:srgbClr val="D5953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>
              <a:solidFill>
                <a:srgbClr val="FFFFFF"/>
              </a:solidFill>
            </a:endParaRPr>
          </a:p>
        </p:txBody>
      </p:sp>
      <p:pic>
        <p:nvPicPr>
          <p:cNvPr id="31" name="Resim 30">
            <a:hlinkClick r:id="" action="ppaction://hlinkshowjump?jump=lastslide"/>
          </p:cNvPr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3517" y="6075900"/>
            <a:ext cx="465223" cy="465223"/>
          </a:xfrm>
          <a:prstGeom prst="rect">
            <a:avLst/>
          </a:prstGeom>
        </p:spPr>
      </p:pic>
      <p:sp>
        <p:nvSpPr>
          <p:cNvPr id="32" name="Dikdörtgen 31"/>
          <p:cNvSpPr/>
          <p:nvPr/>
        </p:nvSpPr>
        <p:spPr>
          <a:xfrm>
            <a:off x="2955005" y="779295"/>
            <a:ext cx="6454810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marL="457200" indent="-457200" algn="just">
              <a:buFont typeface="Wingdings" panose="05000000000000000000" pitchFamily="2" charset="2"/>
              <a:buChar char="Ø"/>
            </a:pPr>
            <a:r>
              <a:rPr lang="tr-TR" sz="2400" dirty="0" smtClean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</a:rPr>
              <a:t>Yüzü ve yüzeyi aynı olan geometrik cisim hangisidir ?</a:t>
            </a:r>
            <a:endParaRPr lang="tr-TR" sz="2400" dirty="0">
              <a:ln w="0"/>
              <a:solidFill>
                <a:srgbClr val="000000"/>
              </a:solidFill>
              <a:effectLst>
                <a:outerShdw blurRad="38100" dist="19050" dir="27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33" name="Dikdörtgen 32"/>
          <p:cNvSpPr/>
          <p:nvPr/>
        </p:nvSpPr>
        <p:spPr>
          <a:xfrm>
            <a:off x="2940739" y="1590307"/>
            <a:ext cx="6454810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marL="457200" indent="-457200" algn="just">
              <a:buFont typeface="Wingdings" panose="05000000000000000000" pitchFamily="2" charset="2"/>
              <a:buChar char="ü"/>
            </a:pPr>
            <a:r>
              <a:rPr lang="tr-TR" sz="2400" dirty="0" smtClean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</a:rPr>
              <a:t>Yüzü ve yüzeyi aynı olan geometrik cisim küredir.</a:t>
            </a:r>
            <a:endParaRPr lang="tr-TR" sz="2400" dirty="0">
              <a:ln w="0"/>
              <a:solidFill>
                <a:srgbClr val="000000"/>
              </a:solidFill>
              <a:effectLst>
                <a:outerShdw blurRad="38100" dist="19050" dir="27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34" name="Yüzeyi Göster"/>
          <p:cNvSpPr/>
          <p:nvPr/>
        </p:nvSpPr>
        <p:spPr>
          <a:xfrm>
            <a:off x="5623197" y="5661760"/>
            <a:ext cx="1713248" cy="47330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smtClean="0">
                <a:solidFill>
                  <a:srgbClr val="FFFFFF"/>
                </a:solidFill>
              </a:rPr>
              <a:t>Açıklama</a:t>
            </a:r>
            <a:endParaRPr lang="tr-TR" dirty="0">
              <a:solidFill>
                <a:srgbClr val="FFFFFF"/>
              </a:solidFill>
            </a:endParaRPr>
          </a:p>
        </p:txBody>
      </p:sp>
      <p:sp>
        <p:nvSpPr>
          <p:cNvPr id="20" name="Oval 19"/>
          <p:cNvSpPr/>
          <p:nvPr/>
        </p:nvSpPr>
        <p:spPr>
          <a:xfrm>
            <a:off x="5725214" y="3096112"/>
            <a:ext cx="1866122" cy="1866122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781050" h="6794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21" name="Silindir 20"/>
          <p:cNvSpPr/>
          <p:nvPr/>
        </p:nvSpPr>
        <p:spPr>
          <a:xfrm>
            <a:off x="7956096" y="2915887"/>
            <a:ext cx="1372935" cy="2162354"/>
          </a:xfrm>
          <a:prstGeom prst="can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25" name="Küp 24"/>
          <p:cNvSpPr/>
          <p:nvPr/>
        </p:nvSpPr>
        <p:spPr>
          <a:xfrm>
            <a:off x="2968671" y="3305826"/>
            <a:ext cx="2402362" cy="1745823"/>
          </a:xfrm>
          <a:prstGeom prst="cub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pic>
        <p:nvPicPr>
          <p:cNvPr id="3" name="Resim 2"/>
          <p:cNvPicPr>
            <a:picLocks noChangeAspect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5536" y="2267339"/>
            <a:ext cx="3161216" cy="3443590"/>
          </a:xfrm>
          <a:prstGeom prst="rect">
            <a:avLst/>
          </a:prstGeom>
        </p:spPr>
      </p:pic>
      <p:sp>
        <p:nvSpPr>
          <p:cNvPr id="26" name="Metin kutusu 25"/>
          <p:cNvSpPr txBox="1"/>
          <p:nvPr/>
        </p:nvSpPr>
        <p:spPr>
          <a:xfrm>
            <a:off x="10444122" y="4601365"/>
            <a:ext cx="10949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smtClean="0">
                <a:solidFill>
                  <a:srgbClr val="523100"/>
                </a:solidFill>
              </a:rPr>
              <a:t>(3 </a:t>
            </a:r>
            <a:r>
              <a:rPr lang="tr-TR" dirty="0" smtClean="0">
                <a:solidFill>
                  <a:srgbClr val="523100"/>
                </a:solidFill>
              </a:rPr>
              <a:t>– </a:t>
            </a:r>
            <a:r>
              <a:rPr lang="tr-TR" dirty="0" smtClean="0">
                <a:solidFill>
                  <a:srgbClr val="523100"/>
                </a:solidFill>
              </a:rPr>
              <a:t>14)</a:t>
            </a:r>
            <a:endParaRPr lang="tr-TR" dirty="0">
              <a:solidFill>
                <a:srgbClr val="523100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1636048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" presetClass="emph" presetSubtype="2" repeatCount="indefinite" autoRev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9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10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1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4"/>
                  </p:tgtEl>
                </p:cond>
              </p:nextCondLst>
            </p:seq>
          </p:childTnLst>
        </p:cTn>
      </p:par>
    </p:tnLst>
    <p:bldLst>
      <p:bldP spid="3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Main_Board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77887" y="14547"/>
            <a:ext cx="7380514" cy="6505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9" name="Picture 16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2348" y="2343151"/>
            <a:ext cx="2647705" cy="42360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" name="Metin kutusu 15"/>
          <p:cNvSpPr txBox="1"/>
          <p:nvPr/>
        </p:nvSpPr>
        <p:spPr>
          <a:xfrm>
            <a:off x="10075230" y="2822537"/>
            <a:ext cx="1641796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b="1" dirty="0" smtClean="0">
                <a:ln/>
                <a:pattFill prst="dkUpDiag">
                  <a:fgClr>
                    <a:srgbClr val="FFFFFF">
                      <a:lumMod val="50000"/>
                    </a:srgbClr>
                  </a:fgClr>
                  <a:bgClr>
                    <a:srgbClr val="000000">
                      <a:lumMod val="75000"/>
                      <a:lumOff val="25000"/>
                    </a:srgbClr>
                  </a:bgClr>
                </a:pattFill>
                <a:effectLst>
                  <a:outerShdw blurRad="38100" dist="19050" dir="2700000" algn="tl" rotWithShape="0">
                    <a:srgbClr val="000000">
                      <a:lumMod val="50000"/>
                      <a:alpha val="40000"/>
                    </a:srgbClr>
                  </a:outerShdw>
                </a:effectLst>
              </a:rPr>
              <a:t>DÜZLEM VE </a:t>
            </a:r>
          </a:p>
          <a:p>
            <a:pPr algn="ctr"/>
            <a:r>
              <a:rPr lang="tr-TR" b="1" dirty="0" smtClean="0">
                <a:ln/>
                <a:pattFill prst="dkUpDiag">
                  <a:fgClr>
                    <a:srgbClr val="FFFFFF">
                      <a:lumMod val="50000"/>
                    </a:srgbClr>
                  </a:fgClr>
                  <a:bgClr>
                    <a:srgbClr val="000000">
                      <a:lumMod val="75000"/>
                      <a:lumOff val="25000"/>
                    </a:srgbClr>
                  </a:bgClr>
                </a:pattFill>
                <a:effectLst>
                  <a:outerShdw blurRad="38100" dist="19050" dir="2700000" algn="tl" rotWithShape="0">
                    <a:srgbClr val="000000">
                      <a:lumMod val="50000"/>
                      <a:alpha val="40000"/>
                    </a:srgbClr>
                  </a:outerShdw>
                </a:effectLst>
              </a:rPr>
              <a:t>DÜZLEMSEL </a:t>
            </a:r>
          </a:p>
          <a:p>
            <a:pPr algn="ctr"/>
            <a:r>
              <a:rPr lang="tr-TR" b="1" dirty="0" smtClean="0">
                <a:ln/>
                <a:pattFill prst="dkUpDiag">
                  <a:fgClr>
                    <a:srgbClr val="FFFFFF">
                      <a:lumMod val="50000"/>
                    </a:srgbClr>
                  </a:fgClr>
                  <a:bgClr>
                    <a:srgbClr val="000000">
                      <a:lumMod val="75000"/>
                      <a:lumOff val="25000"/>
                    </a:srgbClr>
                  </a:bgClr>
                </a:pattFill>
                <a:effectLst>
                  <a:outerShdw blurRad="38100" dist="19050" dir="2700000" algn="tl" rotWithShape="0">
                    <a:srgbClr val="000000">
                      <a:lumMod val="50000"/>
                      <a:alpha val="40000"/>
                    </a:srgbClr>
                  </a:outerShdw>
                </a:effectLst>
              </a:rPr>
              <a:t>ŞEKİLLER</a:t>
            </a:r>
            <a:endParaRPr lang="tr-TR" b="1" dirty="0">
              <a:ln/>
              <a:pattFill prst="dkUpDiag">
                <a:fgClr>
                  <a:srgbClr val="FFFFFF">
                    <a:lumMod val="50000"/>
                  </a:srgbClr>
                </a:fgClr>
                <a:bgClr>
                  <a:srgbClr val="000000">
                    <a:lumMod val="75000"/>
                    <a:lumOff val="25000"/>
                  </a:srgbClr>
                </a:bgClr>
              </a:pattFill>
              <a:effectLst>
                <a:outerShdw blurRad="38100" dist="19050" dir="2700000" algn="tl" rotWithShape="0">
                  <a:srgbClr val="000000">
                    <a:lumMod val="50000"/>
                    <a:alpha val="40000"/>
                  </a:srgbClr>
                </a:outerShdw>
              </a:effectLst>
            </a:endParaRPr>
          </a:p>
        </p:txBody>
      </p:sp>
      <p:sp>
        <p:nvSpPr>
          <p:cNvPr id="17" name="Metin kutusu 16"/>
          <p:cNvSpPr txBox="1"/>
          <p:nvPr/>
        </p:nvSpPr>
        <p:spPr>
          <a:xfrm>
            <a:off x="9935768" y="3981789"/>
            <a:ext cx="19207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>
                <a:solidFill>
                  <a:srgbClr val="523100"/>
                </a:solidFill>
              </a:rPr>
              <a:t>Prizma Açınımları</a:t>
            </a:r>
            <a:endParaRPr lang="tr-TR" dirty="0">
              <a:solidFill>
                <a:srgbClr val="523100"/>
              </a:solidFill>
            </a:endParaRPr>
          </a:p>
        </p:txBody>
      </p:sp>
      <p:sp>
        <p:nvSpPr>
          <p:cNvPr id="30" name="Sağ Ok 29">
            <a:hlinkClick r:id="" action="ppaction://hlinkshowjump?jump=nextslide"/>
          </p:cNvPr>
          <p:cNvSpPr/>
          <p:nvPr/>
        </p:nvSpPr>
        <p:spPr>
          <a:xfrm>
            <a:off x="11279652" y="5391285"/>
            <a:ext cx="565061" cy="471607"/>
          </a:xfrm>
          <a:prstGeom prst="rightArrow">
            <a:avLst/>
          </a:prstGeom>
          <a:solidFill>
            <a:srgbClr val="D5953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>
              <a:solidFill>
                <a:srgbClr val="FFFFFF"/>
              </a:solidFill>
            </a:endParaRPr>
          </a:p>
        </p:txBody>
      </p:sp>
      <p:pic>
        <p:nvPicPr>
          <p:cNvPr id="31" name="Resim 30">
            <a:hlinkClick r:id="" action="ppaction://hlinkshowjump?jump=lastslide"/>
          </p:cNvPr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3517" y="6075900"/>
            <a:ext cx="465223" cy="465223"/>
          </a:xfrm>
          <a:prstGeom prst="rect">
            <a:avLst/>
          </a:prstGeom>
        </p:spPr>
      </p:pic>
      <p:sp>
        <p:nvSpPr>
          <p:cNvPr id="32" name="Dikdörtgen 31"/>
          <p:cNvSpPr/>
          <p:nvPr/>
        </p:nvSpPr>
        <p:spPr>
          <a:xfrm>
            <a:off x="2955005" y="779295"/>
            <a:ext cx="6454810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marL="457200" indent="-457200" algn="just">
              <a:buFont typeface="Wingdings" panose="05000000000000000000" pitchFamily="2" charset="2"/>
              <a:buChar char="Ø"/>
            </a:pPr>
            <a:r>
              <a:rPr lang="tr-TR" sz="2400" dirty="0" smtClean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</a:rPr>
              <a:t>Prizma şeklindeki bir kutunun yüzlerini düz bir yüzey üzerine açsak nasıl bir şekil ortaya çıkar ?</a:t>
            </a:r>
            <a:endParaRPr lang="tr-TR" sz="2400" dirty="0">
              <a:ln w="0"/>
              <a:solidFill>
                <a:srgbClr val="000000"/>
              </a:solidFill>
              <a:effectLst>
                <a:outerShdw blurRad="38100" dist="19050" dir="27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5" name="Küp 24"/>
          <p:cNvSpPr/>
          <p:nvPr/>
        </p:nvSpPr>
        <p:spPr>
          <a:xfrm>
            <a:off x="4982630" y="3040208"/>
            <a:ext cx="2402362" cy="1745823"/>
          </a:xfrm>
          <a:prstGeom prst="cub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tr-TR">
              <a:solidFill>
                <a:srgbClr val="000000"/>
              </a:solidFill>
            </a:endParaRPr>
          </a:p>
        </p:txBody>
      </p:sp>
      <p:pic>
        <p:nvPicPr>
          <p:cNvPr id="3" name="Resim 2"/>
          <p:cNvPicPr>
            <a:picLocks noChangeAspect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5536" y="2267339"/>
            <a:ext cx="3161216" cy="3443590"/>
          </a:xfrm>
          <a:prstGeom prst="rect">
            <a:avLst/>
          </a:prstGeom>
        </p:spPr>
      </p:pic>
      <p:sp>
        <p:nvSpPr>
          <p:cNvPr id="18" name="Dikdörtgen 17"/>
          <p:cNvSpPr/>
          <p:nvPr/>
        </p:nvSpPr>
        <p:spPr>
          <a:xfrm>
            <a:off x="3001596" y="6355706"/>
            <a:ext cx="6235168" cy="30777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r-TR" sz="1400" dirty="0" smtClean="0">
                <a:ln w="0"/>
                <a:solidFill>
                  <a:srgbClr val="FFFFFF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</a:rPr>
              <a:t>Not : </a:t>
            </a:r>
            <a:r>
              <a:rPr lang="tr-TR" sz="1400" dirty="0" smtClean="0">
                <a:ln w="0"/>
                <a:solidFill>
                  <a:srgbClr val="FFFFFF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</a:rPr>
              <a:t>Cevaplardan sonra ders kitabındaki açınımları yapalım etkinliği yaptırılır.</a:t>
            </a:r>
            <a:endParaRPr lang="tr-TR" sz="1400" dirty="0">
              <a:ln w="0"/>
              <a:solidFill>
                <a:srgbClr val="FFFFFF"/>
              </a:solidFill>
              <a:effectLst>
                <a:outerShdw blurRad="38100" dist="19050" dir="27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19" name="Metin kutusu 18"/>
          <p:cNvSpPr txBox="1"/>
          <p:nvPr/>
        </p:nvSpPr>
        <p:spPr>
          <a:xfrm>
            <a:off x="10444122" y="4601365"/>
            <a:ext cx="10949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smtClean="0">
                <a:solidFill>
                  <a:srgbClr val="523100"/>
                </a:solidFill>
              </a:rPr>
              <a:t>(4 </a:t>
            </a:r>
            <a:r>
              <a:rPr lang="tr-TR" dirty="0" smtClean="0">
                <a:solidFill>
                  <a:srgbClr val="523100"/>
                </a:solidFill>
              </a:rPr>
              <a:t>– </a:t>
            </a:r>
            <a:r>
              <a:rPr lang="tr-TR" dirty="0" smtClean="0">
                <a:solidFill>
                  <a:srgbClr val="523100"/>
                </a:solidFill>
              </a:rPr>
              <a:t>14)</a:t>
            </a:r>
            <a:endParaRPr lang="tr-TR" dirty="0">
              <a:solidFill>
                <a:srgbClr val="523100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6885049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BABABA"/>
            </a:gs>
            <a:gs pos="3000">
              <a:srgbClr val="BABABA"/>
            </a:gs>
            <a:gs pos="56000">
              <a:srgbClr val="FFFFFF"/>
            </a:gs>
            <a:gs pos="63000">
              <a:srgbClr val="D1D1D1"/>
            </a:gs>
            <a:gs pos="100000">
              <a:schemeClr val="bg1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Yuvarlatılmış Dikdörtgen 32">
            <a:hlinkClick r:id="" action="ppaction://hlinkshowjump?jump=nextslide"/>
          </p:cNvPr>
          <p:cNvSpPr/>
          <p:nvPr/>
        </p:nvSpPr>
        <p:spPr>
          <a:xfrm>
            <a:off x="10649877" y="6110232"/>
            <a:ext cx="1296365" cy="462987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sz="1600" dirty="0" smtClean="0">
                <a:solidFill>
                  <a:srgbClr val="000000"/>
                </a:solidFill>
                <a:ea typeface="Tahoma" panose="020B0604030504040204" pitchFamily="34" charset="0"/>
                <a:cs typeface="Tahoma" panose="020B0604030504040204" pitchFamily="34" charset="0"/>
              </a:rPr>
              <a:t>Devam et</a:t>
            </a:r>
            <a:endParaRPr lang="tr-TR" sz="1600" dirty="0">
              <a:solidFill>
                <a:srgbClr val="000000"/>
              </a:solidFill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4" name="Dikdörtgen 33"/>
          <p:cNvSpPr/>
          <p:nvPr/>
        </p:nvSpPr>
        <p:spPr>
          <a:xfrm>
            <a:off x="312128" y="331645"/>
            <a:ext cx="2896947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457200" indent="-457200">
              <a:buFont typeface="Wingdings" panose="05000000000000000000" pitchFamily="2" charset="2"/>
              <a:buChar char="Ø"/>
            </a:pPr>
            <a:r>
              <a:rPr lang="tr-TR" sz="2800" dirty="0" smtClean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</a:rPr>
              <a:t>Küpün Açınımı</a:t>
            </a:r>
            <a:endParaRPr lang="tr-TR" sz="2800" dirty="0">
              <a:ln w="0"/>
              <a:solidFill>
                <a:srgbClr val="000000"/>
              </a:solidFill>
              <a:effectLst>
                <a:outerShdw blurRad="38100" dist="19050" dir="27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18" name="Küp 17"/>
          <p:cNvSpPr/>
          <p:nvPr/>
        </p:nvSpPr>
        <p:spPr>
          <a:xfrm>
            <a:off x="709607" y="2496082"/>
            <a:ext cx="1466297" cy="1467623"/>
          </a:xfrm>
          <a:prstGeom prst="cub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tr-TR">
              <a:solidFill>
                <a:srgbClr val="000000"/>
              </a:solidFill>
            </a:endParaRPr>
          </a:p>
        </p:txBody>
      </p:sp>
      <p:sp>
        <p:nvSpPr>
          <p:cNvPr id="5" name="Dikdörtgen 4"/>
          <p:cNvSpPr/>
          <p:nvPr/>
        </p:nvSpPr>
        <p:spPr>
          <a:xfrm>
            <a:off x="3561347" y="2689894"/>
            <a:ext cx="1080000" cy="10800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20" name="Dikdörtgen 19"/>
          <p:cNvSpPr/>
          <p:nvPr/>
        </p:nvSpPr>
        <p:spPr>
          <a:xfrm>
            <a:off x="4641347" y="2689894"/>
            <a:ext cx="1080000" cy="10800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21" name="Dikdörtgen 20"/>
          <p:cNvSpPr/>
          <p:nvPr/>
        </p:nvSpPr>
        <p:spPr>
          <a:xfrm>
            <a:off x="5721347" y="2689894"/>
            <a:ext cx="1080000" cy="10800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22" name="Dikdörtgen 21"/>
          <p:cNvSpPr/>
          <p:nvPr/>
        </p:nvSpPr>
        <p:spPr>
          <a:xfrm>
            <a:off x="6801347" y="2689894"/>
            <a:ext cx="1080000" cy="10800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23" name="Dikdörtgen 22"/>
          <p:cNvSpPr/>
          <p:nvPr/>
        </p:nvSpPr>
        <p:spPr>
          <a:xfrm>
            <a:off x="5721347" y="1609894"/>
            <a:ext cx="1080000" cy="10800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24" name="Dikdörtgen 23"/>
          <p:cNvSpPr/>
          <p:nvPr/>
        </p:nvSpPr>
        <p:spPr>
          <a:xfrm>
            <a:off x="5721347" y="3769894"/>
            <a:ext cx="1080000" cy="10800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25" name="Dikdörtgen 24"/>
          <p:cNvSpPr/>
          <p:nvPr/>
        </p:nvSpPr>
        <p:spPr>
          <a:xfrm>
            <a:off x="8292864" y="2814394"/>
            <a:ext cx="3899136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marL="457200" indent="-457200">
              <a:buFont typeface="Wingdings" panose="05000000000000000000" pitchFamily="2" charset="2"/>
              <a:buChar char="ü"/>
            </a:pPr>
            <a:r>
              <a:rPr lang="tr-TR" sz="2400" dirty="0" smtClean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</a:rPr>
              <a:t>6 </a:t>
            </a:r>
            <a:r>
              <a:rPr lang="tr-TR" sz="2400" dirty="0" err="1" smtClean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</a:rPr>
              <a:t>karesel</a:t>
            </a:r>
            <a:r>
              <a:rPr lang="tr-TR" sz="2400" dirty="0" smtClean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</a:rPr>
              <a:t> bölgeden oluşmuştur.</a:t>
            </a:r>
            <a:endParaRPr lang="tr-TR" sz="2400" dirty="0">
              <a:ln w="0"/>
              <a:solidFill>
                <a:srgbClr val="000000"/>
              </a:solidFill>
              <a:effectLst>
                <a:outerShdw blurRad="38100" dist="19050" dir="27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6" name="Dikdörtgen 25"/>
          <p:cNvSpPr/>
          <p:nvPr/>
        </p:nvSpPr>
        <p:spPr>
          <a:xfrm>
            <a:off x="3867922" y="6403942"/>
            <a:ext cx="3706849" cy="338554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r-TR" sz="1600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</a:rPr>
              <a:t>Not : </a:t>
            </a:r>
            <a:r>
              <a:rPr lang="tr-TR" sz="1600" dirty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</a:rPr>
              <a:t>Klavyede </a:t>
            </a:r>
            <a:r>
              <a:rPr lang="tr-TR" sz="1600" dirty="0" err="1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</a:rPr>
              <a:t>enter</a:t>
            </a:r>
            <a:r>
              <a:rPr lang="tr-TR" sz="1600" dirty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</a:rPr>
              <a:t> tuşuyla ilerleyiniz.</a:t>
            </a:r>
            <a:endParaRPr lang="tr-TR" sz="1600" dirty="0">
              <a:ln w="0"/>
              <a:solidFill>
                <a:schemeClr val="tx1">
                  <a:lumMod val="95000"/>
                  <a:lumOff val="5000"/>
                </a:schemeClr>
              </a:solidFill>
              <a:effectLst>
                <a:outerShdw blurRad="38100" dist="19050" dir="27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6" name="Dikdörtgen 5"/>
          <p:cNvSpPr/>
          <p:nvPr/>
        </p:nvSpPr>
        <p:spPr>
          <a:xfrm>
            <a:off x="3650178" y="2906726"/>
            <a:ext cx="991169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r-TR" b="0" cap="none" spc="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Karesel</a:t>
            </a:r>
            <a:r>
              <a:rPr lang="tr-TR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</a:p>
          <a:p>
            <a:pPr algn="ctr"/>
            <a:r>
              <a:rPr lang="tr-TR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Bölge</a:t>
            </a:r>
            <a:endParaRPr lang="tr-TR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28" name="Dikdörtgen 27"/>
          <p:cNvSpPr/>
          <p:nvPr/>
        </p:nvSpPr>
        <p:spPr>
          <a:xfrm>
            <a:off x="4730177" y="2906726"/>
            <a:ext cx="991169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r-TR" b="0" cap="none" spc="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Karesel</a:t>
            </a:r>
            <a:r>
              <a:rPr lang="tr-TR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</a:p>
          <a:p>
            <a:pPr algn="ctr"/>
            <a:r>
              <a:rPr lang="tr-TR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Bölge</a:t>
            </a:r>
            <a:endParaRPr lang="tr-TR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29" name="Dikdörtgen 28"/>
          <p:cNvSpPr/>
          <p:nvPr/>
        </p:nvSpPr>
        <p:spPr>
          <a:xfrm>
            <a:off x="5765761" y="2906726"/>
            <a:ext cx="991169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r-TR" b="0" cap="none" spc="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Karesel</a:t>
            </a:r>
            <a:r>
              <a:rPr lang="tr-TR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</a:p>
          <a:p>
            <a:pPr algn="ctr"/>
            <a:r>
              <a:rPr lang="tr-TR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Bölge</a:t>
            </a:r>
            <a:endParaRPr lang="tr-TR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30" name="Dikdörtgen 29"/>
          <p:cNvSpPr/>
          <p:nvPr/>
        </p:nvSpPr>
        <p:spPr>
          <a:xfrm>
            <a:off x="6845761" y="2906725"/>
            <a:ext cx="991169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r-TR" b="0" cap="none" spc="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Karesel</a:t>
            </a:r>
            <a:r>
              <a:rPr lang="tr-TR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</a:p>
          <a:p>
            <a:pPr algn="ctr"/>
            <a:r>
              <a:rPr lang="tr-TR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Bölge</a:t>
            </a:r>
            <a:endParaRPr lang="tr-TR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31" name="Dikdörtgen 30"/>
          <p:cNvSpPr/>
          <p:nvPr/>
        </p:nvSpPr>
        <p:spPr>
          <a:xfrm>
            <a:off x="5810178" y="3920776"/>
            <a:ext cx="991169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r-TR" b="0" cap="none" spc="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Karesel</a:t>
            </a:r>
            <a:r>
              <a:rPr lang="tr-TR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</a:p>
          <a:p>
            <a:pPr algn="ctr"/>
            <a:r>
              <a:rPr lang="tr-TR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Bölge</a:t>
            </a:r>
            <a:endParaRPr lang="tr-TR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32" name="Dikdörtgen 31"/>
          <p:cNvSpPr/>
          <p:nvPr/>
        </p:nvSpPr>
        <p:spPr>
          <a:xfrm>
            <a:off x="5810177" y="1795839"/>
            <a:ext cx="991169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r-TR" b="0" cap="none" spc="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Karesel</a:t>
            </a:r>
            <a:r>
              <a:rPr lang="tr-TR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</a:p>
          <a:p>
            <a:pPr algn="ctr"/>
            <a:r>
              <a:rPr lang="tr-TR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Bölge</a:t>
            </a:r>
            <a:endParaRPr lang="tr-TR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9296487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4000"/>
                            </p:stCondLst>
                            <p:childTnLst>
                              <p:par>
                                <p:cTn id="2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0"/>
                            </p:stCondLst>
                            <p:childTnLst>
                              <p:par>
                                <p:cTn id="2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000"/>
                            </p:stCondLst>
                            <p:childTnLst>
                              <p:par>
                                <p:cTn id="3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2000"/>
                            </p:stCondLst>
                            <p:childTnLst>
                              <p:par>
                                <p:cTn id="3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3000"/>
                            </p:stCondLst>
                            <p:childTnLst>
                              <p:par>
                                <p:cTn id="4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4000"/>
                            </p:stCondLst>
                            <p:childTnLst>
                              <p:par>
                                <p:cTn id="4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5000"/>
                            </p:stCondLst>
                            <p:childTnLst>
                              <p:par>
                                <p:cTn id="5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1000"/>
                            </p:stCondLst>
                            <p:childTnLst>
                              <p:par>
                                <p:cTn id="6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animBg="1"/>
      <p:bldP spid="5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/>
      <p:bldP spid="6" grpId="0"/>
      <p:bldP spid="28" grpId="0"/>
      <p:bldP spid="29" grpId="0"/>
      <p:bldP spid="30" grpId="0"/>
      <p:bldP spid="31" grpId="0"/>
      <p:bldP spid="3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BABABA"/>
            </a:gs>
            <a:gs pos="3000">
              <a:srgbClr val="BABABA"/>
            </a:gs>
            <a:gs pos="56000">
              <a:srgbClr val="FFFFFF"/>
            </a:gs>
            <a:gs pos="63000">
              <a:srgbClr val="D1D1D1"/>
            </a:gs>
            <a:gs pos="100000">
              <a:schemeClr val="bg1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Yuvarlatılmış Dikdörtgen 32">
            <a:hlinkClick r:id="" action="ppaction://hlinkshowjump?jump=nextslide"/>
          </p:cNvPr>
          <p:cNvSpPr/>
          <p:nvPr/>
        </p:nvSpPr>
        <p:spPr>
          <a:xfrm>
            <a:off x="10649877" y="6110232"/>
            <a:ext cx="1296365" cy="462987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sz="1600" dirty="0" smtClean="0">
                <a:solidFill>
                  <a:srgbClr val="000000"/>
                </a:solidFill>
                <a:ea typeface="Tahoma" panose="020B0604030504040204" pitchFamily="34" charset="0"/>
                <a:cs typeface="Tahoma" panose="020B0604030504040204" pitchFamily="34" charset="0"/>
              </a:rPr>
              <a:t>Devam et</a:t>
            </a:r>
            <a:endParaRPr lang="tr-TR" sz="1600" dirty="0">
              <a:solidFill>
                <a:srgbClr val="000000"/>
              </a:solidFill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4" name="Dikdörtgen 33"/>
          <p:cNvSpPr/>
          <p:nvPr/>
        </p:nvSpPr>
        <p:spPr>
          <a:xfrm>
            <a:off x="312128" y="331645"/>
            <a:ext cx="4249881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457200" indent="-457200">
              <a:buFont typeface="Wingdings" panose="05000000000000000000" pitchFamily="2" charset="2"/>
              <a:buChar char="Ø"/>
            </a:pPr>
            <a:r>
              <a:rPr lang="tr-TR" sz="2800" dirty="0" smtClean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</a:rPr>
              <a:t>Kare Prizmanın Açınımı</a:t>
            </a:r>
            <a:endParaRPr lang="tr-TR" sz="2800" dirty="0">
              <a:ln w="0"/>
              <a:solidFill>
                <a:srgbClr val="000000"/>
              </a:solidFill>
              <a:effectLst>
                <a:outerShdw blurRad="38100" dist="19050" dir="27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18" name="Küp 17"/>
          <p:cNvSpPr/>
          <p:nvPr/>
        </p:nvSpPr>
        <p:spPr>
          <a:xfrm>
            <a:off x="629396" y="2422357"/>
            <a:ext cx="1440000" cy="2160000"/>
          </a:xfrm>
          <a:prstGeom prst="cub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tr-TR">
              <a:solidFill>
                <a:srgbClr val="000000"/>
              </a:solidFill>
            </a:endParaRPr>
          </a:p>
        </p:txBody>
      </p:sp>
      <p:sp>
        <p:nvSpPr>
          <p:cNvPr id="5" name="Dikdörtgen 4"/>
          <p:cNvSpPr/>
          <p:nvPr/>
        </p:nvSpPr>
        <p:spPr>
          <a:xfrm>
            <a:off x="3513221" y="2369052"/>
            <a:ext cx="1080000" cy="21600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tr-TR">
              <a:solidFill>
                <a:srgbClr val="000000"/>
              </a:solidFill>
            </a:endParaRPr>
          </a:p>
        </p:txBody>
      </p:sp>
      <p:sp>
        <p:nvSpPr>
          <p:cNvPr id="20" name="Dikdörtgen 19"/>
          <p:cNvSpPr/>
          <p:nvPr/>
        </p:nvSpPr>
        <p:spPr>
          <a:xfrm>
            <a:off x="4593221" y="2369052"/>
            <a:ext cx="1080000" cy="21600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tr-TR">
              <a:solidFill>
                <a:srgbClr val="000000"/>
              </a:solidFill>
            </a:endParaRPr>
          </a:p>
        </p:txBody>
      </p:sp>
      <p:sp>
        <p:nvSpPr>
          <p:cNvPr id="21" name="Dikdörtgen 20"/>
          <p:cNvSpPr/>
          <p:nvPr/>
        </p:nvSpPr>
        <p:spPr>
          <a:xfrm>
            <a:off x="5673221" y="2369052"/>
            <a:ext cx="1080000" cy="21600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tr-TR">
              <a:solidFill>
                <a:srgbClr val="000000"/>
              </a:solidFill>
            </a:endParaRPr>
          </a:p>
        </p:txBody>
      </p:sp>
      <p:sp>
        <p:nvSpPr>
          <p:cNvPr id="22" name="Dikdörtgen 21"/>
          <p:cNvSpPr/>
          <p:nvPr/>
        </p:nvSpPr>
        <p:spPr>
          <a:xfrm>
            <a:off x="6753221" y="2369052"/>
            <a:ext cx="1080000" cy="21600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tr-TR">
              <a:solidFill>
                <a:srgbClr val="000000"/>
              </a:solidFill>
            </a:endParaRPr>
          </a:p>
        </p:txBody>
      </p:sp>
      <p:sp>
        <p:nvSpPr>
          <p:cNvPr id="23" name="Dikdörtgen 22"/>
          <p:cNvSpPr/>
          <p:nvPr/>
        </p:nvSpPr>
        <p:spPr>
          <a:xfrm>
            <a:off x="5673221" y="1289052"/>
            <a:ext cx="1080000" cy="10800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tr-TR">
              <a:solidFill>
                <a:srgbClr val="000000"/>
              </a:solidFill>
            </a:endParaRPr>
          </a:p>
        </p:txBody>
      </p:sp>
      <p:sp>
        <p:nvSpPr>
          <p:cNvPr id="24" name="Dikdörtgen 23"/>
          <p:cNvSpPr/>
          <p:nvPr/>
        </p:nvSpPr>
        <p:spPr>
          <a:xfrm>
            <a:off x="5673220" y="4516404"/>
            <a:ext cx="1080000" cy="10800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tr-TR">
              <a:solidFill>
                <a:srgbClr val="000000"/>
              </a:solidFill>
            </a:endParaRPr>
          </a:p>
        </p:txBody>
      </p:sp>
      <p:sp>
        <p:nvSpPr>
          <p:cNvPr id="25" name="Dikdörtgen 24"/>
          <p:cNvSpPr/>
          <p:nvPr/>
        </p:nvSpPr>
        <p:spPr>
          <a:xfrm>
            <a:off x="8292864" y="2814394"/>
            <a:ext cx="3899136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marL="457200" indent="-457200">
              <a:buFont typeface="Wingdings" panose="05000000000000000000" pitchFamily="2" charset="2"/>
              <a:buChar char="ü"/>
            </a:pPr>
            <a:r>
              <a:rPr lang="tr-TR" sz="2400" dirty="0" smtClean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</a:rPr>
              <a:t>4 </a:t>
            </a:r>
            <a:r>
              <a:rPr lang="tr-TR" sz="2400" dirty="0" err="1" smtClean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</a:rPr>
              <a:t>dikdörtgensel</a:t>
            </a:r>
            <a:r>
              <a:rPr lang="tr-TR" sz="2400" dirty="0" smtClean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</a:rPr>
              <a:t> bölge ve 2 </a:t>
            </a:r>
            <a:r>
              <a:rPr lang="tr-TR" sz="2400" dirty="0" err="1" smtClean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</a:rPr>
              <a:t>karesel</a:t>
            </a:r>
            <a:r>
              <a:rPr lang="tr-TR" sz="2400" dirty="0" smtClean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</a:rPr>
              <a:t> bölgeden </a:t>
            </a:r>
            <a:r>
              <a:rPr lang="tr-TR" sz="2400" dirty="0" smtClean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</a:rPr>
              <a:t>oluşmuştur.</a:t>
            </a:r>
            <a:endParaRPr lang="tr-TR" sz="2400" dirty="0">
              <a:ln w="0"/>
              <a:solidFill>
                <a:srgbClr val="000000"/>
              </a:solidFill>
              <a:effectLst>
                <a:outerShdw blurRad="38100" dist="19050" dir="27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6" name="Dikdörtgen 25"/>
          <p:cNvSpPr/>
          <p:nvPr/>
        </p:nvSpPr>
        <p:spPr>
          <a:xfrm>
            <a:off x="3867922" y="6403942"/>
            <a:ext cx="3706849" cy="338554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r-TR" sz="1600" dirty="0" smtClean="0">
                <a:ln w="0"/>
                <a:solidFill>
                  <a:srgbClr val="000000">
                    <a:lumMod val="95000"/>
                    <a:lumOff val="5000"/>
                  </a:srgbClr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</a:rPr>
              <a:t>Not : </a:t>
            </a:r>
            <a:r>
              <a:rPr lang="tr-TR" sz="1600" dirty="0">
                <a:ln w="0"/>
                <a:solidFill>
                  <a:srgbClr val="000000">
                    <a:lumMod val="95000"/>
                    <a:lumOff val="5000"/>
                  </a:srgbClr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</a:rPr>
              <a:t>Klavyede </a:t>
            </a:r>
            <a:r>
              <a:rPr lang="tr-TR" sz="1600" dirty="0" err="1">
                <a:ln w="0"/>
                <a:solidFill>
                  <a:srgbClr val="000000">
                    <a:lumMod val="95000"/>
                    <a:lumOff val="5000"/>
                  </a:srgbClr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</a:rPr>
              <a:t>enter</a:t>
            </a:r>
            <a:r>
              <a:rPr lang="tr-TR" sz="1600" dirty="0">
                <a:ln w="0"/>
                <a:solidFill>
                  <a:srgbClr val="000000">
                    <a:lumMod val="95000"/>
                    <a:lumOff val="5000"/>
                  </a:srgbClr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</a:rPr>
              <a:t> tuşuyla ilerleyiniz.</a:t>
            </a:r>
          </a:p>
        </p:txBody>
      </p:sp>
      <p:sp>
        <p:nvSpPr>
          <p:cNvPr id="6" name="Dikdörtgen 5"/>
          <p:cNvSpPr/>
          <p:nvPr/>
        </p:nvSpPr>
        <p:spPr>
          <a:xfrm>
            <a:off x="3502762" y="2585884"/>
            <a:ext cx="1189749" cy="56938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r-TR" sz="1300" dirty="0" err="1" smtClean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</a:rPr>
              <a:t>Dikdörtgensel</a:t>
            </a:r>
            <a:endParaRPr lang="tr-TR" sz="1300" dirty="0" smtClean="0">
              <a:ln w="0"/>
              <a:solidFill>
                <a:srgbClr val="000000"/>
              </a:solidFill>
              <a:effectLst>
                <a:outerShdw blurRad="38100" dist="19050" dir="2700000" algn="tl" rotWithShape="0">
                  <a:srgbClr val="000000">
                    <a:alpha val="40000"/>
                  </a:srgbClr>
                </a:outerShdw>
              </a:effectLst>
            </a:endParaRPr>
          </a:p>
          <a:p>
            <a:pPr algn="ctr"/>
            <a:r>
              <a:rPr lang="tr-TR" dirty="0" smtClean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</a:rPr>
              <a:t>Bölge</a:t>
            </a:r>
            <a:endParaRPr lang="tr-TR" dirty="0">
              <a:ln w="0"/>
              <a:solidFill>
                <a:srgbClr val="000000"/>
              </a:solidFill>
              <a:effectLst>
                <a:outerShdw blurRad="38100" dist="19050" dir="27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8" name="Dikdörtgen 27"/>
          <p:cNvSpPr/>
          <p:nvPr/>
        </p:nvSpPr>
        <p:spPr>
          <a:xfrm>
            <a:off x="4543488" y="2585884"/>
            <a:ext cx="1268296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r-TR" sz="1400" dirty="0" err="1" smtClean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</a:rPr>
              <a:t>Dikdörtgensel</a:t>
            </a:r>
            <a:endParaRPr lang="tr-TR" sz="1400" dirty="0" smtClean="0">
              <a:ln w="0"/>
              <a:solidFill>
                <a:srgbClr val="000000"/>
              </a:solidFill>
              <a:effectLst>
                <a:outerShdw blurRad="38100" dist="19050" dir="2700000" algn="tl" rotWithShape="0">
                  <a:srgbClr val="000000">
                    <a:alpha val="40000"/>
                  </a:srgbClr>
                </a:outerShdw>
              </a:effectLst>
            </a:endParaRPr>
          </a:p>
          <a:p>
            <a:pPr algn="ctr"/>
            <a:r>
              <a:rPr lang="tr-TR" dirty="0" smtClean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</a:rPr>
              <a:t>Bölge</a:t>
            </a:r>
            <a:endParaRPr lang="tr-TR" dirty="0">
              <a:ln w="0"/>
              <a:solidFill>
                <a:srgbClr val="000000"/>
              </a:solidFill>
              <a:effectLst>
                <a:outerShdw blurRad="38100" dist="19050" dir="27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9" name="Dikdörtgen 28"/>
          <p:cNvSpPr/>
          <p:nvPr/>
        </p:nvSpPr>
        <p:spPr>
          <a:xfrm>
            <a:off x="5618345" y="2585884"/>
            <a:ext cx="1189749" cy="56938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r-TR" sz="1300" dirty="0" err="1" smtClean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</a:rPr>
              <a:t>Dikdörtgensel</a:t>
            </a:r>
            <a:endParaRPr lang="tr-TR" sz="1300" dirty="0" smtClean="0">
              <a:ln w="0"/>
              <a:solidFill>
                <a:srgbClr val="000000"/>
              </a:solidFill>
              <a:effectLst>
                <a:outerShdw blurRad="38100" dist="19050" dir="2700000" algn="tl" rotWithShape="0">
                  <a:srgbClr val="000000">
                    <a:alpha val="40000"/>
                  </a:srgbClr>
                </a:outerShdw>
              </a:effectLst>
            </a:endParaRPr>
          </a:p>
          <a:p>
            <a:pPr algn="ctr"/>
            <a:r>
              <a:rPr lang="tr-TR" dirty="0" smtClean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</a:rPr>
              <a:t>Bölge</a:t>
            </a:r>
            <a:endParaRPr lang="tr-TR" dirty="0">
              <a:ln w="0"/>
              <a:solidFill>
                <a:srgbClr val="000000"/>
              </a:solidFill>
              <a:effectLst>
                <a:outerShdw blurRad="38100" dist="19050" dir="27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30" name="Dikdörtgen 29"/>
          <p:cNvSpPr/>
          <p:nvPr/>
        </p:nvSpPr>
        <p:spPr>
          <a:xfrm>
            <a:off x="6698345" y="2585883"/>
            <a:ext cx="1189749" cy="56938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r-TR" sz="1300" dirty="0" err="1" smtClean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</a:rPr>
              <a:t>Dikdörtgensel</a:t>
            </a:r>
            <a:endParaRPr lang="tr-TR" sz="1300" dirty="0" smtClean="0">
              <a:ln w="0"/>
              <a:solidFill>
                <a:srgbClr val="000000"/>
              </a:solidFill>
              <a:effectLst>
                <a:outerShdw blurRad="38100" dist="19050" dir="2700000" algn="tl" rotWithShape="0">
                  <a:srgbClr val="000000">
                    <a:alpha val="40000"/>
                  </a:srgbClr>
                </a:outerShdw>
              </a:effectLst>
            </a:endParaRPr>
          </a:p>
          <a:p>
            <a:pPr algn="ctr"/>
            <a:r>
              <a:rPr lang="tr-TR" dirty="0" smtClean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</a:rPr>
              <a:t>Bölge</a:t>
            </a:r>
            <a:endParaRPr lang="tr-TR" dirty="0">
              <a:ln w="0"/>
              <a:solidFill>
                <a:srgbClr val="000000"/>
              </a:solidFill>
              <a:effectLst>
                <a:outerShdw blurRad="38100" dist="19050" dir="27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31" name="Dikdörtgen 30"/>
          <p:cNvSpPr/>
          <p:nvPr/>
        </p:nvSpPr>
        <p:spPr>
          <a:xfrm>
            <a:off x="5762051" y="4733239"/>
            <a:ext cx="991169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r-TR" dirty="0" err="1" smtClean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</a:rPr>
              <a:t>Karesel</a:t>
            </a:r>
            <a:r>
              <a:rPr lang="tr-TR" dirty="0" smtClean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</a:rPr>
              <a:t> </a:t>
            </a:r>
          </a:p>
          <a:p>
            <a:pPr algn="ctr"/>
            <a:r>
              <a:rPr lang="tr-TR" dirty="0" smtClean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</a:rPr>
              <a:t>Bölge</a:t>
            </a:r>
            <a:endParaRPr lang="tr-TR" dirty="0">
              <a:ln w="0"/>
              <a:solidFill>
                <a:srgbClr val="000000"/>
              </a:solidFill>
              <a:effectLst>
                <a:outerShdw blurRad="38100" dist="19050" dir="27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32" name="Dikdörtgen 31"/>
          <p:cNvSpPr/>
          <p:nvPr/>
        </p:nvSpPr>
        <p:spPr>
          <a:xfrm>
            <a:off x="5762051" y="1474997"/>
            <a:ext cx="991169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r-TR" dirty="0" err="1" smtClean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</a:rPr>
              <a:t>Karesel</a:t>
            </a:r>
            <a:r>
              <a:rPr lang="tr-TR" dirty="0" smtClean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</a:rPr>
              <a:t> </a:t>
            </a:r>
          </a:p>
          <a:p>
            <a:pPr algn="ctr"/>
            <a:r>
              <a:rPr lang="tr-TR" dirty="0" smtClean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</a:rPr>
              <a:t>Bölge</a:t>
            </a:r>
            <a:endParaRPr lang="tr-TR" dirty="0">
              <a:ln w="0"/>
              <a:solidFill>
                <a:srgbClr val="000000"/>
              </a:solidFill>
              <a:effectLst>
                <a:outerShdw blurRad="38100" dist="19050" dir="27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2858713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4000"/>
                            </p:stCondLst>
                            <p:childTnLst>
                              <p:par>
                                <p:cTn id="2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0"/>
                            </p:stCondLst>
                            <p:childTnLst>
                              <p:par>
                                <p:cTn id="2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000"/>
                            </p:stCondLst>
                            <p:childTnLst>
                              <p:par>
                                <p:cTn id="3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2000"/>
                            </p:stCondLst>
                            <p:childTnLst>
                              <p:par>
                                <p:cTn id="3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3000"/>
                            </p:stCondLst>
                            <p:childTnLst>
                              <p:par>
                                <p:cTn id="4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4000"/>
                            </p:stCondLst>
                            <p:childTnLst>
                              <p:par>
                                <p:cTn id="4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5000"/>
                            </p:stCondLst>
                            <p:childTnLst>
                              <p:par>
                                <p:cTn id="5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1000"/>
                            </p:stCondLst>
                            <p:childTnLst>
                              <p:par>
                                <p:cTn id="6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animBg="1"/>
      <p:bldP spid="5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/>
      <p:bldP spid="6" grpId="0"/>
      <p:bldP spid="28" grpId="0"/>
      <p:bldP spid="29" grpId="0"/>
      <p:bldP spid="30" grpId="0"/>
      <p:bldP spid="31" grpId="0"/>
      <p:bldP spid="3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BABABA"/>
            </a:gs>
            <a:gs pos="3000">
              <a:srgbClr val="BABABA"/>
            </a:gs>
            <a:gs pos="56000">
              <a:srgbClr val="FFFFFF"/>
            </a:gs>
            <a:gs pos="63000">
              <a:srgbClr val="D1D1D1"/>
            </a:gs>
            <a:gs pos="100000">
              <a:schemeClr val="bg1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Yuvarlatılmış Dikdörtgen 32">
            <a:hlinkClick r:id="" action="ppaction://hlinkshowjump?jump=nextslide"/>
          </p:cNvPr>
          <p:cNvSpPr/>
          <p:nvPr/>
        </p:nvSpPr>
        <p:spPr>
          <a:xfrm>
            <a:off x="10649877" y="6110232"/>
            <a:ext cx="1296365" cy="462987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sz="1600" dirty="0" smtClean="0">
                <a:solidFill>
                  <a:srgbClr val="000000"/>
                </a:solidFill>
                <a:ea typeface="Tahoma" panose="020B0604030504040204" pitchFamily="34" charset="0"/>
                <a:cs typeface="Tahoma" panose="020B0604030504040204" pitchFamily="34" charset="0"/>
              </a:rPr>
              <a:t>Devam et</a:t>
            </a:r>
            <a:endParaRPr lang="tr-TR" sz="1600" dirty="0">
              <a:solidFill>
                <a:srgbClr val="000000"/>
              </a:solidFill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4" name="Dikdörtgen 33"/>
          <p:cNvSpPr/>
          <p:nvPr/>
        </p:nvSpPr>
        <p:spPr>
          <a:xfrm>
            <a:off x="312128" y="331645"/>
            <a:ext cx="4528804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457200" indent="-457200">
              <a:buFont typeface="Wingdings" panose="05000000000000000000" pitchFamily="2" charset="2"/>
              <a:buChar char="Ø"/>
            </a:pPr>
            <a:r>
              <a:rPr lang="tr-TR" sz="2800" dirty="0" smtClean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</a:rPr>
              <a:t>Üçgen </a:t>
            </a:r>
            <a:r>
              <a:rPr lang="tr-TR" sz="2800" dirty="0" smtClean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</a:rPr>
              <a:t>Prizmanın Açınımı</a:t>
            </a:r>
            <a:endParaRPr lang="tr-TR" sz="2800" dirty="0">
              <a:ln w="0"/>
              <a:solidFill>
                <a:srgbClr val="000000"/>
              </a:solidFill>
              <a:effectLst>
                <a:outerShdw blurRad="38100" dist="19050" dir="27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5" name="Dikdörtgen 4"/>
          <p:cNvSpPr/>
          <p:nvPr/>
        </p:nvSpPr>
        <p:spPr>
          <a:xfrm>
            <a:off x="4279898" y="2334558"/>
            <a:ext cx="1080000" cy="21600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tr-TR">
              <a:solidFill>
                <a:srgbClr val="000000"/>
              </a:solidFill>
            </a:endParaRPr>
          </a:p>
        </p:txBody>
      </p:sp>
      <p:sp>
        <p:nvSpPr>
          <p:cNvPr id="20" name="Dikdörtgen 19"/>
          <p:cNvSpPr/>
          <p:nvPr/>
        </p:nvSpPr>
        <p:spPr>
          <a:xfrm>
            <a:off x="5359898" y="2334558"/>
            <a:ext cx="1080000" cy="21600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tr-TR">
              <a:solidFill>
                <a:srgbClr val="000000"/>
              </a:solidFill>
            </a:endParaRPr>
          </a:p>
        </p:txBody>
      </p:sp>
      <p:sp>
        <p:nvSpPr>
          <p:cNvPr id="21" name="Dikdörtgen 20"/>
          <p:cNvSpPr/>
          <p:nvPr/>
        </p:nvSpPr>
        <p:spPr>
          <a:xfrm>
            <a:off x="6439898" y="2334558"/>
            <a:ext cx="1080000" cy="21600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tr-TR">
              <a:solidFill>
                <a:srgbClr val="000000"/>
              </a:solidFill>
            </a:endParaRPr>
          </a:p>
        </p:txBody>
      </p:sp>
      <p:sp>
        <p:nvSpPr>
          <p:cNvPr id="23" name="İkizkenar Üçgen 22"/>
          <p:cNvSpPr/>
          <p:nvPr/>
        </p:nvSpPr>
        <p:spPr>
          <a:xfrm>
            <a:off x="5359898" y="1239112"/>
            <a:ext cx="1080000" cy="1080000"/>
          </a:xfrm>
          <a:prstGeom prst="triangl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tr-TR">
              <a:solidFill>
                <a:srgbClr val="000000"/>
              </a:solidFill>
            </a:endParaRPr>
          </a:p>
        </p:txBody>
      </p:sp>
      <p:sp>
        <p:nvSpPr>
          <p:cNvPr id="24" name="İkizkenar Üçgen 23"/>
          <p:cNvSpPr/>
          <p:nvPr/>
        </p:nvSpPr>
        <p:spPr>
          <a:xfrm flipV="1">
            <a:off x="5359898" y="4498893"/>
            <a:ext cx="1080000" cy="1080000"/>
          </a:xfrm>
          <a:prstGeom prst="triangl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tr-TR">
              <a:solidFill>
                <a:srgbClr val="000000"/>
              </a:solidFill>
            </a:endParaRPr>
          </a:p>
        </p:txBody>
      </p:sp>
      <p:sp>
        <p:nvSpPr>
          <p:cNvPr id="25" name="Dikdörtgen 24"/>
          <p:cNvSpPr/>
          <p:nvPr/>
        </p:nvSpPr>
        <p:spPr>
          <a:xfrm>
            <a:off x="8292864" y="2814394"/>
            <a:ext cx="3899136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marL="457200" indent="-457200">
              <a:buFont typeface="Wingdings" panose="05000000000000000000" pitchFamily="2" charset="2"/>
              <a:buChar char="ü"/>
            </a:pPr>
            <a:r>
              <a:rPr lang="tr-TR" sz="2400" dirty="0" smtClean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</a:rPr>
              <a:t>3 </a:t>
            </a:r>
            <a:r>
              <a:rPr lang="tr-TR" sz="2400" dirty="0" err="1" smtClean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</a:rPr>
              <a:t>dikdörtgensel</a:t>
            </a:r>
            <a:r>
              <a:rPr lang="tr-TR" sz="2400" dirty="0" smtClean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</a:rPr>
              <a:t> bölge ve 2 </a:t>
            </a:r>
            <a:r>
              <a:rPr lang="tr-TR" sz="2400" dirty="0" err="1" smtClean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</a:rPr>
              <a:t>üçgensel</a:t>
            </a:r>
            <a:r>
              <a:rPr lang="tr-TR" sz="2400" dirty="0" smtClean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</a:rPr>
              <a:t> </a:t>
            </a:r>
            <a:r>
              <a:rPr lang="tr-TR" sz="2400" dirty="0" smtClean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</a:rPr>
              <a:t>bölgeden oluşmuştur.</a:t>
            </a:r>
            <a:endParaRPr lang="tr-TR" sz="2400" dirty="0">
              <a:ln w="0"/>
              <a:solidFill>
                <a:srgbClr val="000000"/>
              </a:solidFill>
              <a:effectLst>
                <a:outerShdw blurRad="38100" dist="19050" dir="27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6" name="Dikdörtgen 25"/>
          <p:cNvSpPr/>
          <p:nvPr/>
        </p:nvSpPr>
        <p:spPr>
          <a:xfrm>
            <a:off x="3867922" y="6403942"/>
            <a:ext cx="3706849" cy="338554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r-TR" sz="1600" dirty="0" smtClean="0">
                <a:ln w="0"/>
                <a:solidFill>
                  <a:srgbClr val="000000">
                    <a:lumMod val="95000"/>
                    <a:lumOff val="5000"/>
                  </a:srgbClr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</a:rPr>
              <a:t>Not : </a:t>
            </a:r>
            <a:r>
              <a:rPr lang="tr-TR" sz="1600" dirty="0">
                <a:ln w="0"/>
                <a:solidFill>
                  <a:srgbClr val="000000">
                    <a:lumMod val="95000"/>
                    <a:lumOff val="5000"/>
                  </a:srgbClr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</a:rPr>
              <a:t>Klavyede </a:t>
            </a:r>
            <a:r>
              <a:rPr lang="tr-TR" sz="1600" dirty="0" err="1">
                <a:ln w="0"/>
                <a:solidFill>
                  <a:srgbClr val="000000">
                    <a:lumMod val="95000"/>
                    <a:lumOff val="5000"/>
                  </a:srgbClr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</a:rPr>
              <a:t>enter</a:t>
            </a:r>
            <a:r>
              <a:rPr lang="tr-TR" sz="1600" dirty="0">
                <a:ln w="0"/>
                <a:solidFill>
                  <a:srgbClr val="000000">
                    <a:lumMod val="95000"/>
                    <a:lumOff val="5000"/>
                  </a:srgbClr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</a:rPr>
              <a:t> tuşuyla ilerleyiniz.</a:t>
            </a:r>
          </a:p>
        </p:txBody>
      </p:sp>
      <p:sp>
        <p:nvSpPr>
          <p:cNvPr id="6" name="Dikdörtgen 5"/>
          <p:cNvSpPr/>
          <p:nvPr/>
        </p:nvSpPr>
        <p:spPr>
          <a:xfrm>
            <a:off x="4269439" y="2551390"/>
            <a:ext cx="1189749" cy="56938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r-TR" sz="1300" dirty="0" err="1" smtClean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</a:rPr>
              <a:t>Dikdörtgensel</a:t>
            </a:r>
            <a:endParaRPr lang="tr-TR" sz="1300" dirty="0" smtClean="0">
              <a:ln w="0"/>
              <a:solidFill>
                <a:srgbClr val="000000"/>
              </a:solidFill>
              <a:effectLst>
                <a:outerShdw blurRad="38100" dist="19050" dir="2700000" algn="tl" rotWithShape="0">
                  <a:srgbClr val="000000">
                    <a:alpha val="40000"/>
                  </a:srgbClr>
                </a:outerShdw>
              </a:effectLst>
            </a:endParaRPr>
          </a:p>
          <a:p>
            <a:pPr algn="ctr"/>
            <a:r>
              <a:rPr lang="tr-TR" dirty="0" smtClean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</a:rPr>
              <a:t>Bölge</a:t>
            </a:r>
            <a:endParaRPr lang="tr-TR" dirty="0">
              <a:ln w="0"/>
              <a:solidFill>
                <a:srgbClr val="000000"/>
              </a:solidFill>
              <a:effectLst>
                <a:outerShdw blurRad="38100" dist="19050" dir="27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8" name="Dikdörtgen 27"/>
          <p:cNvSpPr/>
          <p:nvPr/>
        </p:nvSpPr>
        <p:spPr>
          <a:xfrm>
            <a:off x="5310165" y="2551390"/>
            <a:ext cx="1268296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r-TR" sz="1400" dirty="0" err="1" smtClean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</a:rPr>
              <a:t>Dikdörtgensel</a:t>
            </a:r>
            <a:endParaRPr lang="tr-TR" sz="1400" dirty="0" smtClean="0">
              <a:ln w="0"/>
              <a:solidFill>
                <a:srgbClr val="000000"/>
              </a:solidFill>
              <a:effectLst>
                <a:outerShdw blurRad="38100" dist="19050" dir="2700000" algn="tl" rotWithShape="0">
                  <a:srgbClr val="000000">
                    <a:alpha val="40000"/>
                  </a:srgbClr>
                </a:outerShdw>
              </a:effectLst>
            </a:endParaRPr>
          </a:p>
          <a:p>
            <a:pPr algn="ctr"/>
            <a:r>
              <a:rPr lang="tr-TR" dirty="0" smtClean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</a:rPr>
              <a:t>Bölge</a:t>
            </a:r>
            <a:endParaRPr lang="tr-TR" dirty="0">
              <a:ln w="0"/>
              <a:solidFill>
                <a:srgbClr val="000000"/>
              </a:solidFill>
              <a:effectLst>
                <a:outerShdw blurRad="38100" dist="19050" dir="27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9" name="Dikdörtgen 28"/>
          <p:cNvSpPr/>
          <p:nvPr/>
        </p:nvSpPr>
        <p:spPr>
          <a:xfrm>
            <a:off x="6385022" y="2551390"/>
            <a:ext cx="1189749" cy="56938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r-TR" sz="1300" dirty="0" err="1" smtClean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</a:rPr>
              <a:t>Dikdörtgensel</a:t>
            </a:r>
            <a:endParaRPr lang="tr-TR" sz="1300" dirty="0" smtClean="0">
              <a:ln w="0"/>
              <a:solidFill>
                <a:srgbClr val="000000"/>
              </a:solidFill>
              <a:effectLst>
                <a:outerShdw blurRad="38100" dist="19050" dir="2700000" algn="tl" rotWithShape="0">
                  <a:srgbClr val="000000">
                    <a:alpha val="40000"/>
                  </a:srgbClr>
                </a:outerShdw>
              </a:effectLst>
            </a:endParaRPr>
          </a:p>
          <a:p>
            <a:pPr algn="ctr"/>
            <a:r>
              <a:rPr lang="tr-TR" dirty="0" smtClean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</a:rPr>
              <a:t>Bölge</a:t>
            </a:r>
            <a:endParaRPr lang="tr-TR" dirty="0">
              <a:ln w="0"/>
              <a:solidFill>
                <a:srgbClr val="000000"/>
              </a:solidFill>
              <a:effectLst>
                <a:outerShdw blurRad="38100" dist="19050" dir="27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31" name="Dikdörtgen 30"/>
          <p:cNvSpPr/>
          <p:nvPr/>
        </p:nvSpPr>
        <p:spPr>
          <a:xfrm>
            <a:off x="5301890" y="4566670"/>
            <a:ext cx="1168911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r-TR" dirty="0" err="1" smtClean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</a:rPr>
              <a:t>Üçgensel</a:t>
            </a:r>
            <a:r>
              <a:rPr lang="tr-TR" dirty="0" smtClean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</a:rPr>
              <a:t> </a:t>
            </a:r>
            <a:endParaRPr lang="tr-TR" dirty="0" smtClean="0">
              <a:ln w="0"/>
              <a:solidFill>
                <a:srgbClr val="000000"/>
              </a:solidFill>
              <a:effectLst>
                <a:outerShdw blurRad="38100" dist="19050" dir="2700000" algn="tl" rotWithShape="0">
                  <a:srgbClr val="000000">
                    <a:alpha val="40000"/>
                  </a:srgbClr>
                </a:outerShdw>
              </a:effectLst>
            </a:endParaRPr>
          </a:p>
          <a:p>
            <a:pPr algn="ctr"/>
            <a:r>
              <a:rPr lang="tr-TR" dirty="0" smtClean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</a:rPr>
              <a:t>Bölge</a:t>
            </a:r>
            <a:endParaRPr lang="tr-TR" dirty="0">
              <a:ln w="0"/>
              <a:solidFill>
                <a:srgbClr val="000000"/>
              </a:solidFill>
              <a:effectLst>
                <a:outerShdw blurRad="38100" dist="19050" dir="27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32" name="Dikdörtgen 31"/>
          <p:cNvSpPr/>
          <p:nvPr/>
        </p:nvSpPr>
        <p:spPr>
          <a:xfrm>
            <a:off x="5359817" y="1667404"/>
            <a:ext cx="1168911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r-TR" dirty="0" err="1" smtClean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</a:rPr>
              <a:t>Üçgensel</a:t>
            </a:r>
            <a:r>
              <a:rPr lang="tr-TR" dirty="0" smtClean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</a:rPr>
              <a:t> </a:t>
            </a:r>
            <a:endParaRPr lang="tr-TR" dirty="0" smtClean="0">
              <a:ln w="0"/>
              <a:solidFill>
                <a:srgbClr val="000000"/>
              </a:solidFill>
              <a:effectLst>
                <a:outerShdw blurRad="38100" dist="19050" dir="2700000" algn="tl" rotWithShape="0">
                  <a:srgbClr val="000000">
                    <a:alpha val="40000"/>
                  </a:srgbClr>
                </a:outerShdw>
              </a:effectLst>
            </a:endParaRPr>
          </a:p>
          <a:p>
            <a:pPr algn="ctr"/>
            <a:r>
              <a:rPr lang="tr-TR" dirty="0" smtClean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</a:rPr>
              <a:t>Bölge</a:t>
            </a:r>
            <a:endParaRPr lang="tr-TR" dirty="0">
              <a:ln w="0"/>
              <a:solidFill>
                <a:srgbClr val="000000"/>
              </a:solidFill>
              <a:effectLst>
                <a:outerShdw blurRad="38100" dist="19050" dir="27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pic>
        <p:nvPicPr>
          <p:cNvPr id="2" name="Resim 1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6789" y="2057148"/>
            <a:ext cx="1902243" cy="2847975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3171126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4000"/>
                            </p:stCondLst>
                            <p:childTnLst>
                              <p:par>
                                <p:cTn id="2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000"/>
                            </p:stCondLst>
                            <p:childTnLst>
                              <p:par>
                                <p:cTn id="3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2000"/>
                            </p:stCondLst>
                            <p:childTnLst>
                              <p:par>
                                <p:cTn id="3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3000"/>
                            </p:stCondLst>
                            <p:childTnLst>
                              <p:par>
                                <p:cTn id="3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4000"/>
                            </p:stCondLst>
                            <p:childTnLst>
                              <p:par>
                                <p:cTn id="4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1000"/>
                            </p:stCondLst>
                            <p:childTnLst>
                              <p:par>
                                <p:cTn id="53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animBg="1"/>
      <p:bldP spid="5" grpId="0" animBg="1"/>
      <p:bldP spid="20" grpId="0" animBg="1"/>
      <p:bldP spid="21" grpId="0" animBg="1"/>
      <p:bldP spid="23" grpId="0" animBg="1"/>
      <p:bldP spid="24" grpId="0" animBg="1"/>
      <p:bldP spid="25" grpId="0"/>
      <p:bldP spid="6" grpId="0"/>
      <p:bldP spid="28" grpId="0"/>
      <p:bldP spid="29" grpId="0"/>
      <p:bldP spid="31" grpId="0"/>
      <p:bldP spid="3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BABABA"/>
            </a:gs>
            <a:gs pos="3000">
              <a:srgbClr val="BABABA"/>
            </a:gs>
            <a:gs pos="56000">
              <a:srgbClr val="FFFFFF"/>
            </a:gs>
            <a:gs pos="63000">
              <a:srgbClr val="D1D1D1"/>
            </a:gs>
            <a:gs pos="100000">
              <a:schemeClr val="bg1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Yuvarlatılmış Dikdörtgen 32">
            <a:hlinkClick r:id="" action="ppaction://hlinkshowjump?jump=nextslide"/>
          </p:cNvPr>
          <p:cNvSpPr/>
          <p:nvPr/>
        </p:nvSpPr>
        <p:spPr>
          <a:xfrm>
            <a:off x="10649877" y="6110232"/>
            <a:ext cx="1296365" cy="462987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sz="1600" dirty="0" smtClean="0">
                <a:solidFill>
                  <a:srgbClr val="000000"/>
                </a:solidFill>
                <a:ea typeface="Tahoma" panose="020B0604030504040204" pitchFamily="34" charset="0"/>
                <a:cs typeface="Tahoma" panose="020B0604030504040204" pitchFamily="34" charset="0"/>
              </a:rPr>
              <a:t>Devam et</a:t>
            </a:r>
            <a:endParaRPr lang="tr-TR" sz="1600" dirty="0">
              <a:solidFill>
                <a:srgbClr val="000000"/>
              </a:solidFill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4" name="Dikdörtgen 33"/>
          <p:cNvSpPr/>
          <p:nvPr/>
        </p:nvSpPr>
        <p:spPr>
          <a:xfrm>
            <a:off x="312128" y="331645"/>
            <a:ext cx="2942472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457200" indent="-457200">
              <a:buFont typeface="Wingdings" panose="05000000000000000000" pitchFamily="2" charset="2"/>
              <a:buChar char="Ø"/>
            </a:pPr>
            <a:r>
              <a:rPr lang="tr-TR" sz="2800" dirty="0" smtClean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</a:rPr>
              <a:t>Silindir Açınımı</a:t>
            </a:r>
            <a:endParaRPr lang="tr-TR" sz="2800" dirty="0">
              <a:ln w="0"/>
              <a:solidFill>
                <a:srgbClr val="000000"/>
              </a:solidFill>
              <a:effectLst>
                <a:outerShdw blurRad="38100" dist="19050" dir="27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5" name="Dikdörtgen 4"/>
          <p:cNvSpPr/>
          <p:nvPr/>
        </p:nvSpPr>
        <p:spPr>
          <a:xfrm>
            <a:off x="4183645" y="2334558"/>
            <a:ext cx="3500523" cy="21600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tr-TR">
              <a:solidFill>
                <a:srgbClr val="000000"/>
              </a:solidFill>
            </a:endParaRPr>
          </a:p>
        </p:txBody>
      </p:sp>
      <p:sp>
        <p:nvSpPr>
          <p:cNvPr id="23" name="Oval 22"/>
          <p:cNvSpPr/>
          <p:nvPr/>
        </p:nvSpPr>
        <p:spPr>
          <a:xfrm>
            <a:off x="5346345" y="1235456"/>
            <a:ext cx="1080000" cy="1080000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tr-TR">
              <a:solidFill>
                <a:srgbClr val="000000"/>
              </a:solidFill>
            </a:endParaRPr>
          </a:p>
        </p:txBody>
      </p:sp>
      <p:sp>
        <p:nvSpPr>
          <p:cNvPr id="24" name="Oval 23"/>
          <p:cNvSpPr/>
          <p:nvPr/>
        </p:nvSpPr>
        <p:spPr>
          <a:xfrm flipV="1">
            <a:off x="5346345" y="4512977"/>
            <a:ext cx="1080000" cy="1080000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tr-TR">
              <a:solidFill>
                <a:srgbClr val="000000"/>
              </a:solidFill>
            </a:endParaRPr>
          </a:p>
        </p:txBody>
      </p:sp>
      <p:sp>
        <p:nvSpPr>
          <p:cNvPr id="25" name="Dikdörtgen 24"/>
          <p:cNvSpPr/>
          <p:nvPr/>
        </p:nvSpPr>
        <p:spPr>
          <a:xfrm>
            <a:off x="8101263" y="2814394"/>
            <a:ext cx="4090737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marL="457200" indent="-457200">
              <a:buFont typeface="Wingdings" panose="05000000000000000000" pitchFamily="2" charset="2"/>
              <a:buChar char="ü"/>
            </a:pPr>
            <a:r>
              <a:rPr lang="tr-TR" sz="2400" dirty="0" smtClean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</a:rPr>
              <a:t>1 </a:t>
            </a:r>
            <a:r>
              <a:rPr lang="tr-TR" sz="2400" dirty="0" err="1" smtClean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</a:rPr>
              <a:t>dikdörtgensel</a:t>
            </a:r>
            <a:r>
              <a:rPr lang="tr-TR" sz="2400" dirty="0" smtClean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</a:rPr>
              <a:t> bölge ve 2 </a:t>
            </a:r>
            <a:r>
              <a:rPr lang="tr-TR" sz="2400" dirty="0" smtClean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</a:rPr>
              <a:t>daireden oluşmuştur</a:t>
            </a:r>
            <a:r>
              <a:rPr lang="tr-TR" sz="2400" dirty="0" smtClean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</a:rPr>
              <a:t>.</a:t>
            </a:r>
            <a:endParaRPr lang="tr-TR" sz="2400" dirty="0">
              <a:ln w="0"/>
              <a:solidFill>
                <a:srgbClr val="000000"/>
              </a:solidFill>
              <a:effectLst>
                <a:outerShdw blurRad="38100" dist="19050" dir="27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6" name="Dikdörtgen 25"/>
          <p:cNvSpPr/>
          <p:nvPr/>
        </p:nvSpPr>
        <p:spPr>
          <a:xfrm>
            <a:off x="3867922" y="6403942"/>
            <a:ext cx="3706849" cy="338554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r-TR" sz="1600" dirty="0" smtClean="0">
                <a:ln w="0"/>
                <a:solidFill>
                  <a:srgbClr val="000000">
                    <a:lumMod val="95000"/>
                    <a:lumOff val="5000"/>
                  </a:srgbClr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</a:rPr>
              <a:t>Not : </a:t>
            </a:r>
            <a:r>
              <a:rPr lang="tr-TR" sz="1600" dirty="0">
                <a:ln w="0"/>
                <a:solidFill>
                  <a:srgbClr val="000000">
                    <a:lumMod val="95000"/>
                    <a:lumOff val="5000"/>
                  </a:srgbClr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</a:rPr>
              <a:t>Klavyede </a:t>
            </a:r>
            <a:r>
              <a:rPr lang="tr-TR" sz="1600" dirty="0" err="1">
                <a:ln w="0"/>
                <a:solidFill>
                  <a:srgbClr val="000000">
                    <a:lumMod val="95000"/>
                    <a:lumOff val="5000"/>
                  </a:srgbClr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</a:rPr>
              <a:t>enter</a:t>
            </a:r>
            <a:r>
              <a:rPr lang="tr-TR" sz="1600" dirty="0">
                <a:ln w="0"/>
                <a:solidFill>
                  <a:srgbClr val="000000">
                    <a:lumMod val="95000"/>
                    <a:lumOff val="5000"/>
                  </a:srgbClr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</a:rPr>
              <a:t> tuşuyla ilerleyiniz.</a:t>
            </a:r>
          </a:p>
        </p:txBody>
      </p:sp>
      <p:sp>
        <p:nvSpPr>
          <p:cNvPr id="6" name="Dikdörtgen 5"/>
          <p:cNvSpPr/>
          <p:nvPr/>
        </p:nvSpPr>
        <p:spPr>
          <a:xfrm>
            <a:off x="5096706" y="3055681"/>
            <a:ext cx="1579278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r-TR" dirty="0" err="1" smtClean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</a:rPr>
              <a:t>Dikdörtgensel</a:t>
            </a:r>
            <a:endParaRPr lang="tr-TR" dirty="0" smtClean="0">
              <a:ln w="0"/>
              <a:solidFill>
                <a:srgbClr val="000000"/>
              </a:solidFill>
              <a:effectLst>
                <a:outerShdw blurRad="38100" dist="19050" dir="2700000" algn="tl" rotWithShape="0">
                  <a:srgbClr val="000000">
                    <a:alpha val="40000"/>
                  </a:srgbClr>
                </a:outerShdw>
              </a:effectLst>
            </a:endParaRPr>
          </a:p>
          <a:p>
            <a:pPr algn="ctr"/>
            <a:r>
              <a:rPr lang="tr-TR" dirty="0" smtClean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</a:rPr>
              <a:t>Bölge</a:t>
            </a:r>
            <a:endParaRPr lang="tr-TR" dirty="0">
              <a:ln w="0"/>
              <a:solidFill>
                <a:srgbClr val="000000"/>
              </a:solidFill>
              <a:effectLst>
                <a:outerShdw blurRad="38100" dist="19050" dir="27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31" name="Dikdörtgen 30"/>
          <p:cNvSpPr/>
          <p:nvPr/>
        </p:nvSpPr>
        <p:spPr>
          <a:xfrm>
            <a:off x="5526086" y="4827383"/>
            <a:ext cx="720518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r-TR" dirty="0" smtClean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</a:rPr>
              <a:t>Daire</a:t>
            </a:r>
            <a:endParaRPr lang="tr-TR" dirty="0">
              <a:ln w="0"/>
              <a:solidFill>
                <a:srgbClr val="000000"/>
              </a:solidFill>
              <a:effectLst>
                <a:outerShdw blurRad="38100" dist="19050" dir="27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32" name="Dikdörtgen 31"/>
          <p:cNvSpPr/>
          <p:nvPr/>
        </p:nvSpPr>
        <p:spPr>
          <a:xfrm>
            <a:off x="5573647" y="1590790"/>
            <a:ext cx="720518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r-TR" dirty="0" smtClean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</a:rPr>
              <a:t>Daire</a:t>
            </a:r>
            <a:endParaRPr lang="tr-TR" dirty="0">
              <a:ln w="0"/>
              <a:solidFill>
                <a:srgbClr val="000000"/>
              </a:solidFill>
              <a:effectLst>
                <a:outerShdw blurRad="38100" dist="19050" dir="27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17" name="Silindir 16"/>
          <p:cNvSpPr/>
          <p:nvPr/>
        </p:nvSpPr>
        <p:spPr>
          <a:xfrm>
            <a:off x="929654" y="2404316"/>
            <a:ext cx="1372935" cy="2162354"/>
          </a:xfrm>
          <a:prstGeom prst="can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754733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000"/>
                            </p:stCondLst>
                            <p:childTnLst>
                              <p:par>
                                <p:cTn id="2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000"/>
                            </p:stCondLst>
                            <p:childTnLst>
                              <p:par>
                                <p:cTn id="37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animBg="1"/>
      <p:bldP spid="5" grpId="0" animBg="1"/>
      <p:bldP spid="23" grpId="0" animBg="1"/>
      <p:bldP spid="24" grpId="0" animBg="1"/>
      <p:bldP spid="25" grpId="0"/>
      <p:bldP spid="6" grpId="0"/>
      <p:bldP spid="31" grpId="0"/>
      <p:bldP spid="32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COUNT" val="4"/>
  <p:tag name="ISPRING_RESOURCE_PATHS_HASH_PRESENTER" val="c3443ab11f94eec0ef4865e5f369d85bd17642"/>
  <p:tag name="ARTICULATE_PROJECT_OPEN" val="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Advertising_Booth_Display">
  <a:themeElements>
    <a:clrScheme name="advertising_booth_display">
      <a:dk1>
        <a:srgbClr val="000000"/>
      </a:dk1>
      <a:lt1>
        <a:srgbClr val="FFFFFF"/>
      </a:lt1>
      <a:dk2>
        <a:srgbClr val="6C0000"/>
      </a:dk2>
      <a:lt2>
        <a:srgbClr val="F0F3FB"/>
      </a:lt2>
      <a:accent1>
        <a:srgbClr val="1F2932"/>
      </a:accent1>
      <a:accent2>
        <a:srgbClr val="595959"/>
      </a:accent2>
      <a:accent3>
        <a:srgbClr val="53B558"/>
      </a:accent3>
      <a:accent4>
        <a:srgbClr val="2C66B2"/>
      </a:accent4>
      <a:accent5>
        <a:srgbClr val="FF9900"/>
      </a:accent5>
      <a:accent6>
        <a:srgbClr val="000000"/>
      </a:accent6>
      <a:hlink>
        <a:srgbClr val="657C95"/>
      </a:hlink>
      <a:folHlink>
        <a:srgbClr val="D8DBE4"/>
      </a:folHlink>
    </a:clrScheme>
    <a:fontScheme name="Özel 1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Advertising_Booth_Display">
  <a:themeElements>
    <a:clrScheme name="advertising_booth_display">
      <a:dk1>
        <a:srgbClr val="000000"/>
      </a:dk1>
      <a:lt1>
        <a:srgbClr val="FFFFFF"/>
      </a:lt1>
      <a:dk2>
        <a:srgbClr val="6C0000"/>
      </a:dk2>
      <a:lt2>
        <a:srgbClr val="F0F3FB"/>
      </a:lt2>
      <a:accent1>
        <a:srgbClr val="1F2932"/>
      </a:accent1>
      <a:accent2>
        <a:srgbClr val="595959"/>
      </a:accent2>
      <a:accent3>
        <a:srgbClr val="53B558"/>
      </a:accent3>
      <a:accent4>
        <a:srgbClr val="2C66B2"/>
      </a:accent4>
      <a:accent5>
        <a:srgbClr val="FF9900"/>
      </a:accent5>
      <a:accent6>
        <a:srgbClr val="000000"/>
      </a:accent6>
      <a:hlink>
        <a:srgbClr val="657C95"/>
      </a:hlink>
      <a:folHlink>
        <a:srgbClr val="D8DBE4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2374</TotalTime>
  <Words>473</Words>
  <Application>Microsoft Office PowerPoint</Application>
  <PresentationFormat>Geniş ekran</PresentationFormat>
  <Paragraphs>172</Paragraphs>
  <Slides>16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2</vt:i4>
      </vt:variant>
      <vt:variant>
        <vt:lpstr>Slayt Başlıkları</vt:lpstr>
      </vt:variant>
      <vt:variant>
        <vt:i4>16</vt:i4>
      </vt:variant>
    </vt:vector>
  </HeadingPairs>
  <TitlesOfParts>
    <vt:vector size="22" baseType="lpstr">
      <vt:lpstr>Arial</vt:lpstr>
      <vt:lpstr>Calibri</vt:lpstr>
      <vt:lpstr>Tahoma</vt:lpstr>
      <vt:lpstr>Wingdings</vt:lpstr>
      <vt:lpstr>Advertising_Booth_Display</vt:lpstr>
      <vt:lpstr>1_Advertising_Booth_Display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>SilentAll Team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Yüz ve Yüzeyler</dc:title>
  <dc:creator>www.mebders.com</dc:creator>
  <cp:lastModifiedBy>Muhammet Bozkurt</cp:lastModifiedBy>
  <cp:revision>157</cp:revision>
  <dcterms:created xsi:type="dcterms:W3CDTF">2015-08-18T22:48:21Z</dcterms:created>
  <dcterms:modified xsi:type="dcterms:W3CDTF">2017-10-01T12:53:48Z</dcterms:modified>
  <cp:contentStatus>Tamamlandı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47CDB9D4-C571-40E4-A60F-B84C9155C95F</vt:lpwstr>
  </property>
  <property fmtid="{D5CDD505-2E9C-101B-9397-08002B2CF9AE}" pid="3" name="ArticulatePath">
    <vt:lpwstr>Sunu1</vt:lpwstr>
  </property>
  <property fmtid="{D5CDD505-2E9C-101B-9397-08002B2CF9AE}" pid="4" name="_MarkAsFinal">
    <vt:bool>true</vt:bool>
  </property>
</Properties>
</file>