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sldIdLst>
    <p:sldId id="272" r:id="rId3"/>
    <p:sldId id="286" r:id="rId4"/>
    <p:sldId id="257" r:id="rId5"/>
    <p:sldId id="287" r:id="rId6"/>
    <p:sldId id="288" r:id="rId7"/>
    <p:sldId id="283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85" r:id="rId17"/>
    <p:sldId id="274" r:id="rId18"/>
  </p:sldIdLst>
  <p:sldSz cx="12192000" cy="6858000"/>
  <p:notesSz cx="6858000" cy="9144000"/>
  <p:custDataLst>
    <p:tags r:id="rId19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4200"/>
    <a:srgbClr val="D59536"/>
    <a:srgbClr val="523100"/>
    <a:srgbClr val="150C00"/>
    <a:srgbClr val="794903"/>
    <a:srgbClr val="160D00"/>
    <a:srgbClr val="271800"/>
    <a:srgbClr val="F2A839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660"/>
  </p:normalViewPr>
  <p:slideViewPr>
    <p:cSldViewPr snapToGrid="0">
      <p:cViewPr>
        <p:scale>
          <a:sx n="60" d="100"/>
          <a:sy n="60" d="100"/>
        </p:scale>
        <p:origin x="480" y="1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1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7CD7D-0373-438D-A611-2B18760BCCA2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10/1/2017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9F62D-FC13-4409-A200-9F9225F350D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3004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d_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342901" y="-533400"/>
            <a:ext cx="11544300" cy="7325784"/>
          </a:xfrm>
          <a:prstGeom prst="ellipse">
            <a:avLst/>
          </a:prstGeom>
          <a:gradFill flip="none" rotWithShape="1">
            <a:gsLst>
              <a:gs pos="37000">
                <a:schemeClr val="accent5">
                  <a:lumMod val="76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4191000"/>
            <a:ext cx="12192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0" y="4343400"/>
            <a:ext cx="12192000" cy="2514600"/>
          </a:xfrm>
          <a:prstGeom prst="ellipse">
            <a:avLst/>
          </a:prstGeom>
          <a:gradFill flip="none" rotWithShape="1">
            <a:gsLst>
              <a:gs pos="40000">
                <a:schemeClr val="accent5">
                  <a:lumMod val="68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5CDFB-02A4-4794-A347-70471386EC81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10/1/2017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282FE-E361-4CEC-A72F-9E53845330A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34582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1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BB411-A31F-4C74-86E0-37E823FE09E7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10/1/2017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68415-F5C2-4A62-9197-6D18D847839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0235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d_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342901" y="-533400"/>
            <a:ext cx="11544300" cy="7325784"/>
          </a:xfrm>
          <a:prstGeom prst="ellipse">
            <a:avLst/>
          </a:prstGeom>
          <a:gradFill flip="none" rotWithShape="1">
            <a:gsLst>
              <a:gs pos="37000">
                <a:schemeClr val="accent5">
                  <a:lumMod val="76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4191000"/>
            <a:ext cx="12192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0" y="4343400"/>
            <a:ext cx="12192000" cy="2514600"/>
          </a:xfrm>
          <a:prstGeom prst="ellipse">
            <a:avLst/>
          </a:prstGeom>
          <a:gradFill flip="none" rotWithShape="1">
            <a:gsLst>
              <a:gs pos="40000">
                <a:schemeClr val="accent5">
                  <a:lumMod val="68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C160C-0521-4735-8F58-EFFF5270DCDF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10/1/2017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F3B71-CE77-445F-971A-9E65000F32C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5738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41B20"/>
            </a:gs>
            <a:gs pos="19000">
              <a:srgbClr val="141B20"/>
            </a:gs>
            <a:gs pos="39999">
              <a:srgbClr val="27343F"/>
            </a:gs>
            <a:gs pos="67000">
              <a:srgbClr val="000000"/>
            </a:gs>
            <a:gs pos="100000">
              <a:srgbClr val="485F7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F46347-80BD-4281-9A7D-0AED6FAD8E00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10/1/2017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681F1F-4A5D-4C37-BE75-A4938DB575D2}" type="slidenum">
              <a:rPr lang="en-US" altLang="tr-T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81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41B20"/>
            </a:gs>
            <a:gs pos="19000">
              <a:srgbClr val="141B20"/>
            </a:gs>
            <a:gs pos="39999">
              <a:srgbClr val="27343F"/>
            </a:gs>
            <a:gs pos="67000">
              <a:srgbClr val="000000"/>
            </a:gs>
            <a:gs pos="100000">
              <a:srgbClr val="485F7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7ABA8A-3FE2-4C1C-82FD-14E02E2E916F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10/1/2017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456275-69BF-4A56-B691-A9AD780ADCC5}" type="slidenum">
              <a:rPr lang="en-US" altLang="tr-T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44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7.xml"/><Relationship Id="rId5" Type="http://schemas.openxmlformats.org/officeDocument/2006/relationships/hyperlink" Target="http://www.mebders.com/" TargetMode="External"/><Relationship Id="rId4" Type="http://schemas.openxmlformats.org/officeDocument/2006/relationships/hyperlink" Target="mailto:info@mebders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246" y="99786"/>
            <a:ext cx="9210790" cy="665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2760084" y="1181016"/>
            <a:ext cx="242085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SINIF		: </a:t>
            </a:r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tr-TR" sz="25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2760084" y="1621334"/>
            <a:ext cx="395255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DERS		: </a:t>
            </a:r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MATEMATİK</a:t>
            </a:r>
            <a:endParaRPr lang="tr-TR" sz="25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2760084" y="2536904"/>
            <a:ext cx="715292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KONU		: </a:t>
            </a:r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GEOMETRİK CİSİMLERİN YÜZLERİ</a:t>
            </a:r>
          </a:p>
          <a:p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  VE YÜZEYLERİ</a:t>
            </a:r>
            <a:endParaRPr lang="tr-TR" sz="25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2761016" y="2099737"/>
            <a:ext cx="679442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ÜNİTE</a:t>
            </a:r>
            <a:r>
              <a:rPr lang="tr-TR" sz="2500" dirty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r-TR" sz="2500" dirty="0" smtClean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: </a:t>
            </a:r>
            <a:r>
              <a:rPr lang="tr-TR" sz="2500" dirty="0" smtClean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ŞEKİLLER VE SAYILAR DÜNYASI</a:t>
            </a:r>
            <a:endParaRPr lang="tr-TR" sz="2500" dirty="0">
              <a:solidFill>
                <a:srgbClr val="F0F3FB">
                  <a:lumMod val="25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2759489" y="3879533"/>
            <a:ext cx="7003635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 smtClean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KAZANIM</a:t>
            </a:r>
            <a:r>
              <a:rPr lang="tr-TR" sz="2500" dirty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: </a:t>
            </a:r>
            <a:r>
              <a:rPr lang="tr-TR" dirty="0" smtClean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tr-TR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Küp, kare prizma, dikdörtgenler prizması, </a:t>
            </a:r>
            <a:r>
              <a:rPr lang="tr-TR" dirty="0" smtClean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üçgen prizma</a:t>
            </a:r>
            <a:r>
              <a:rPr lang="tr-TR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silindir, koni ve küre modellerinin yüzeylerini belirtir</a:t>
            </a:r>
            <a:r>
              <a:rPr lang="tr-TR" dirty="0" smtClean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tr-TR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Prizma, koni ve silindir </a:t>
            </a:r>
            <a:r>
              <a:rPr lang="tr-TR" dirty="0" smtClean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modellerinin </a:t>
            </a:r>
            <a:r>
              <a:rPr lang="tr-TR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yüzeylerini düzleme açar ve bu modellerin her yüzünün birer düzlemsel şekil olduğunu gösterir.</a:t>
            </a:r>
            <a:endParaRPr lang="tr-TR" dirty="0" smtClean="0">
              <a:solidFill>
                <a:srgbClr val="F0F3FB">
                  <a:lumMod val="25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2760084" y="3358791"/>
            <a:ext cx="339708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SÜRE		: </a:t>
            </a:r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DERS</a:t>
            </a:r>
            <a:endParaRPr lang="tr-TR" sz="25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Yuvarlatılmış Dikdörtgen 7">
            <a:hlinkClick r:id="" action="ppaction://hlinkshowjump?jump=nextslide"/>
          </p:cNvPr>
          <p:cNvSpPr/>
          <p:nvPr/>
        </p:nvSpPr>
        <p:spPr>
          <a:xfrm>
            <a:off x="8288593" y="6029137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Derse Geç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115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rbest Form 19"/>
          <p:cNvSpPr/>
          <p:nvPr/>
        </p:nvSpPr>
        <p:spPr>
          <a:xfrm rot="2705576">
            <a:off x="4723787" y="1867346"/>
            <a:ext cx="2420238" cy="2355466"/>
          </a:xfrm>
          <a:custGeom>
            <a:avLst/>
            <a:gdLst>
              <a:gd name="connsiteX0" fmla="*/ 0 w 1613986"/>
              <a:gd name="connsiteY0" fmla="*/ 0 h 1613986"/>
              <a:gd name="connsiteX1" fmla="*/ 1613986 w 1613986"/>
              <a:gd name="connsiteY1" fmla="*/ 0 h 1613986"/>
              <a:gd name="connsiteX2" fmla="*/ 1606683 w 1613986"/>
              <a:gd name="connsiteY2" fmla="*/ 144616 h 1613986"/>
              <a:gd name="connsiteX3" fmla="*/ 144616 w 1613986"/>
              <a:gd name="connsiteY3" fmla="*/ 1606683 h 1613986"/>
              <a:gd name="connsiteX4" fmla="*/ 0 w 1613986"/>
              <a:gd name="connsiteY4" fmla="*/ 1613986 h 1613986"/>
              <a:gd name="connsiteX5" fmla="*/ 0 w 1613986"/>
              <a:gd name="connsiteY5" fmla="*/ 0 h 161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3986" h="1613986">
                <a:moveTo>
                  <a:pt x="0" y="0"/>
                </a:moveTo>
                <a:lnTo>
                  <a:pt x="1613986" y="0"/>
                </a:lnTo>
                <a:lnTo>
                  <a:pt x="1606683" y="144616"/>
                </a:lnTo>
                <a:cubicBezTo>
                  <a:pt x="1528394" y="915523"/>
                  <a:pt x="915523" y="1528394"/>
                  <a:pt x="144616" y="1606683"/>
                </a:cubicBezTo>
                <a:lnTo>
                  <a:pt x="0" y="161398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  <a:endParaRPr lang="tr-TR" sz="16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Dikdörtgen 33"/>
          <p:cNvSpPr/>
          <p:nvPr/>
        </p:nvSpPr>
        <p:spPr>
          <a:xfrm>
            <a:off x="312128" y="331645"/>
            <a:ext cx="25647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Koni </a:t>
            </a:r>
            <a:r>
              <a:rPr lang="tr-TR" sz="28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Açınımı</a:t>
            </a:r>
            <a:endParaRPr lang="tr-TR" sz="28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Oval 23"/>
          <p:cNvSpPr/>
          <p:nvPr/>
        </p:nvSpPr>
        <p:spPr>
          <a:xfrm flipV="1">
            <a:off x="5121755" y="3754949"/>
            <a:ext cx="1519676" cy="151967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25" name="Dikdörtgen 24"/>
          <p:cNvSpPr/>
          <p:nvPr/>
        </p:nvSpPr>
        <p:spPr>
          <a:xfrm>
            <a:off x="8101263" y="2814394"/>
            <a:ext cx="409073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1 daireden ve 1 üçgene benzeyen şekilden 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oluşmuştur.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3867922" y="6403942"/>
            <a:ext cx="370684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600" dirty="0" smtClean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Not : </a:t>
            </a:r>
            <a:r>
              <a:rPr lang="tr-TR" sz="160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Klavyede </a:t>
            </a:r>
            <a:r>
              <a:rPr lang="tr-TR" sz="160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enter</a:t>
            </a:r>
            <a:r>
              <a:rPr lang="tr-TR" sz="160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tuşuyla ilerleyiniz.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466164" y="2709867"/>
            <a:ext cx="293548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Üçgene benziyor ama değil</a:t>
            </a:r>
            <a:endParaRPr lang="tr-TR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Dikdörtgen 30"/>
          <p:cNvSpPr/>
          <p:nvPr/>
        </p:nvSpPr>
        <p:spPr>
          <a:xfrm>
            <a:off x="5521334" y="4349589"/>
            <a:ext cx="72051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Daire</a:t>
            </a:r>
            <a:endParaRPr lang="tr-TR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İkizkenar Üçgen 2"/>
          <p:cNvSpPr/>
          <p:nvPr/>
        </p:nvSpPr>
        <p:spPr>
          <a:xfrm>
            <a:off x="790020" y="1703928"/>
            <a:ext cx="2196000" cy="3051927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Oval 3"/>
          <p:cNvSpPr/>
          <p:nvPr/>
        </p:nvSpPr>
        <p:spPr>
          <a:xfrm>
            <a:off x="786790" y="4167509"/>
            <a:ext cx="2177591" cy="117669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088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3" grpId="0" animBg="1"/>
      <p:bldP spid="24" grpId="0" animBg="1"/>
      <p:bldP spid="25" grpId="0"/>
      <p:bldP spid="6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  <a:endParaRPr lang="tr-TR" sz="16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Dikdörtgen 33"/>
          <p:cNvSpPr/>
          <p:nvPr/>
        </p:nvSpPr>
        <p:spPr>
          <a:xfrm>
            <a:off x="312128" y="331645"/>
            <a:ext cx="26146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Küre </a:t>
            </a:r>
            <a:r>
              <a:rPr lang="tr-TR" sz="28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Açınımı</a:t>
            </a:r>
            <a:endParaRPr lang="tr-TR" sz="28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Dikdörtgen 24"/>
          <p:cNvSpPr/>
          <p:nvPr/>
        </p:nvSpPr>
        <p:spPr>
          <a:xfrm>
            <a:off x="3384885" y="2814394"/>
            <a:ext cx="880711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Küre modelinin düzleme açınımı yoktur, yüzeyi tek parçadır.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3867922" y="6403942"/>
            <a:ext cx="370684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600" dirty="0" smtClean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Not : </a:t>
            </a:r>
            <a:r>
              <a:rPr lang="tr-TR" sz="160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Klavyede </a:t>
            </a:r>
            <a:r>
              <a:rPr lang="tr-TR" sz="160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enter</a:t>
            </a:r>
            <a:r>
              <a:rPr lang="tr-TR" sz="160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tuşuyla ilerleyiniz.</a:t>
            </a:r>
          </a:p>
        </p:txBody>
      </p:sp>
      <p:sp>
        <p:nvSpPr>
          <p:cNvPr id="12" name="Oval 11"/>
          <p:cNvSpPr/>
          <p:nvPr/>
        </p:nvSpPr>
        <p:spPr>
          <a:xfrm>
            <a:off x="530264" y="1907914"/>
            <a:ext cx="2464290" cy="24416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781050" h="67945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315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887" y="14547"/>
            <a:ext cx="7380514" cy="650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10075230" y="2822537"/>
            <a:ext cx="16417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DÜZLEM VE </a:t>
            </a:r>
          </a:p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DÜZLEMSEL </a:t>
            </a:r>
          </a:p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ŞEKİLLER</a:t>
            </a:r>
            <a:endParaRPr lang="tr-TR" b="1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0444122" y="4029173"/>
            <a:ext cx="90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523100"/>
                </a:solidFill>
              </a:rPr>
              <a:t>Etkinlik</a:t>
            </a:r>
            <a:endParaRPr lang="tr-TR" dirty="0">
              <a:solidFill>
                <a:srgbClr val="523100"/>
              </a:solidFill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2" name="Dikdörtgen 31"/>
          <p:cNvSpPr/>
          <p:nvPr/>
        </p:nvSpPr>
        <p:spPr>
          <a:xfrm>
            <a:off x="2955005" y="779295"/>
            <a:ext cx="645481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Hangi geometrik cisim ?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18" name="Dikdörtgen 17"/>
          <p:cNvSpPr/>
          <p:nvPr/>
        </p:nvSpPr>
        <p:spPr>
          <a:xfrm>
            <a:off x="1656050" y="6227603"/>
            <a:ext cx="887813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400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Not : </a:t>
            </a:r>
            <a:r>
              <a:rPr lang="tr-TR" sz="1400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Nesi Var </a:t>
            </a:r>
            <a:r>
              <a:rPr lang="tr-TR" sz="1400" dirty="0" err="1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bütonuyla</a:t>
            </a:r>
            <a:r>
              <a:rPr lang="tr-TR" sz="1400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geometrik cisimlerin özellikleri doğru tahmin alınıncaya kadar sırasıyla ekrana getirilir.</a:t>
            </a:r>
            <a:endParaRPr lang="tr-TR" sz="140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403591" y="1834381"/>
            <a:ext cx="583317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1 </a:t>
            </a:r>
            <a:r>
              <a:rPr lang="tr-TR" sz="2400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dikdörtgensel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bölgesi var.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386752" y="2370705"/>
            <a:ext cx="583317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2 dairesi var.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Nesi Var"/>
          <p:cNvSpPr/>
          <p:nvPr/>
        </p:nvSpPr>
        <p:spPr>
          <a:xfrm>
            <a:off x="5238494" y="5576911"/>
            <a:ext cx="1713248" cy="4733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FFFF"/>
                </a:solidFill>
              </a:rPr>
              <a:t>Nesi Var</a:t>
            </a:r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19" name="Silindir 18"/>
          <p:cNvSpPr/>
          <p:nvPr/>
        </p:nvSpPr>
        <p:spPr>
          <a:xfrm>
            <a:off x="5408650" y="3123463"/>
            <a:ext cx="1372935" cy="2162354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Cevap"/>
          <p:cNvSpPr/>
          <p:nvPr/>
        </p:nvSpPr>
        <p:spPr>
          <a:xfrm>
            <a:off x="7323315" y="5576096"/>
            <a:ext cx="1713248" cy="4733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FFFF"/>
                </a:solidFill>
              </a:rPr>
              <a:t>Cevap</a:t>
            </a:r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751255" y="3355519"/>
            <a:ext cx="79220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0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tr-TR" sz="1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10350824" y="4601365"/>
            <a:ext cx="1188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523100"/>
                </a:solidFill>
              </a:rPr>
              <a:t>(</a:t>
            </a:r>
            <a:r>
              <a:rPr lang="tr-TR" dirty="0" smtClean="0">
                <a:solidFill>
                  <a:srgbClr val="523100"/>
                </a:solidFill>
              </a:rPr>
              <a:t>11 </a:t>
            </a:r>
            <a:r>
              <a:rPr lang="tr-TR" dirty="0" smtClean="0">
                <a:solidFill>
                  <a:srgbClr val="523100"/>
                </a:solidFill>
              </a:rPr>
              <a:t>– </a:t>
            </a:r>
            <a:r>
              <a:rPr lang="tr-TR" dirty="0" smtClean="0">
                <a:solidFill>
                  <a:srgbClr val="523100"/>
                </a:solidFill>
              </a:rPr>
              <a:t>14)</a:t>
            </a:r>
            <a:endParaRPr lang="tr-TR" dirty="0">
              <a:solidFill>
                <a:srgbClr val="5231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289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9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887" y="14547"/>
            <a:ext cx="7380514" cy="650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10075230" y="2822537"/>
            <a:ext cx="16417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DÜZLEM VE </a:t>
            </a:r>
          </a:p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DÜZLEMSEL </a:t>
            </a:r>
          </a:p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ŞEKİLLER</a:t>
            </a:r>
            <a:endParaRPr lang="tr-TR" b="1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0444122" y="4029173"/>
            <a:ext cx="90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523100"/>
                </a:solidFill>
              </a:rPr>
              <a:t>Etkinlik</a:t>
            </a:r>
            <a:endParaRPr lang="tr-TR" dirty="0">
              <a:solidFill>
                <a:srgbClr val="523100"/>
              </a:solidFill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2" name="Dikdörtgen 31"/>
          <p:cNvSpPr/>
          <p:nvPr/>
        </p:nvSpPr>
        <p:spPr>
          <a:xfrm>
            <a:off x="2955005" y="779295"/>
            <a:ext cx="645481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Hangi geometrik cisim ?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18" name="Dikdörtgen 17"/>
          <p:cNvSpPr/>
          <p:nvPr/>
        </p:nvSpPr>
        <p:spPr>
          <a:xfrm>
            <a:off x="1656050" y="6227603"/>
            <a:ext cx="887813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400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Not : Nesi Var </a:t>
            </a:r>
            <a:r>
              <a:rPr lang="tr-TR" sz="1400" dirty="0" err="1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bütonuyla</a:t>
            </a:r>
            <a:r>
              <a:rPr lang="tr-TR" sz="1400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geometrik cisimlerin özellikleri doğru tahmin alınıncaya kadar sırasıyla ekrana getirilir.</a:t>
            </a:r>
            <a:endParaRPr lang="tr-TR" sz="140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403591" y="1834381"/>
            <a:ext cx="583317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Yüzü ve yüzeyi aynıdır.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386752" y="2370705"/>
            <a:ext cx="583317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Açınımı yoktur.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Nesi Var"/>
          <p:cNvSpPr/>
          <p:nvPr/>
        </p:nvSpPr>
        <p:spPr>
          <a:xfrm>
            <a:off x="5238494" y="5576911"/>
            <a:ext cx="1713248" cy="4733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FFFF"/>
                </a:solidFill>
              </a:rPr>
              <a:t>Nesi Var</a:t>
            </a:r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20" name="Cevap"/>
          <p:cNvSpPr/>
          <p:nvPr/>
        </p:nvSpPr>
        <p:spPr>
          <a:xfrm>
            <a:off x="7323315" y="5576096"/>
            <a:ext cx="1713248" cy="4733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FFFF"/>
                </a:solidFill>
              </a:rPr>
              <a:t>Cevap</a:t>
            </a:r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154406" y="3105110"/>
            <a:ext cx="2056008" cy="208285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781050" h="67945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5751255" y="3355519"/>
            <a:ext cx="79220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00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tr-TR" sz="100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10350824" y="4601365"/>
            <a:ext cx="1188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523100"/>
                </a:solidFill>
              </a:rPr>
              <a:t>(</a:t>
            </a:r>
            <a:r>
              <a:rPr lang="tr-TR" dirty="0" smtClean="0">
                <a:solidFill>
                  <a:srgbClr val="523100"/>
                </a:solidFill>
              </a:rPr>
              <a:t>12 </a:t>
            </a:r>
            <a:r>
              <a:rPr lang="tr-TR" dirty="0" smtClean="0">
                <a:solidFill>
                  <a:srgbClr val="523100"/>
                </a:solidFill>
              </a:rPr>
              <a:t>– </a:t>
            </a:r>
            <a:r>
              <a:rPr lang="tr-TR" dirty="0" smtClean="0">
                <a:solidFill>
                  <a:srgbClr val="523100"/>
                </a:solidFill>
              </a:rPr>
              <a:t>14)</a:t>
            </a:r>
            <a:endParaRPr lang="tr-TR" dirty="0">
              <a:solidFill>
                <a:srgbClr val="5231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826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21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887" y="14547"/>
            <a:ext cx="7380514" cy="650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10075230" y="2822537"/>
            <a:ext cx="16417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DÜZLEM VE </a:t>
            </a:r>
          </a:p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DÜZLEMSEL </a:t>
            </a:r>
          </a:p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ŞEKİLLER</a:t>
            </a:r>
            <a:endParaRPr lang="tr-TR" b="1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0444122" y="4029173"/>
            <a:ext cx="90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523100"/>
                </a:solidFill>
              </a:rPr>
              <a:t>Etkinlik</a:t>
            </a:r>
            <a:endParaRPr lang="tr-TR" dirty="0">
              <a:solidFill>
                <a:srgbClr val="523100"/>
              </a:solidFill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2" name="Dikdörtgen 31"/>
          <p:cNvSpPr/>
          <p:nvPr/>
        </p:nvSpPr>
        <p:spPr>
          <a:xfrm>
            <a:off x="2955005" y="779295"/>
            <a:ext cx="645481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Hangi geometrik cisim ?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18" name="Dikdörtgen 17"/>
          <p:cNvSpPr/>
          <p:nvPr/>
        </p:nvSpPr>
        <p:spPr>
          <a:xfrm>
            <a:off x="1656050" y="6227603"/>
            <a:ext cx="887813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400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Not : Nesi Var </a:t>
            </a:r>
            <a:r>
              <a:rPr lang="tr-TR" sz="1400" dirty="0" err="1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bütonuyla</a:t>
            </a:r>
            <a:r>
              <a:rPr lang="tr-TR" sz="1400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geometrik cisimlerin özellikleri doğru tahmin alınıncaya kadar sırasıyla ekrana getirilir.</a:t>
            </a:r>
            <a:endParaRPr lang="tr-TR" sz="140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403591" y="1834381"/>
            <a:ext cx="583317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6 </a:t>
            </a:r>
            <a:r>
              <a:rPr lang="tr-TR" sz="2400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karesel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bölgeden oluşmuştur.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Nesi Var"/>
          <p:cNvSpPr/>
          <p:nvPr/>
        </p:nvSpPr>
        <p:spPr>
          <a:xfrm>
            <a:off x="5238494" y="5576911"/>
            <a:ext cx="1713248" cy="4733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FFFF"/>
                </a:solidFill>
              </a:rPr>
              <a:t>Nesi Var</a:t>
            </a:r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20" name="Cevap"/>
          <p:cNvSpPr/>
          <p:nvPr/>
        </p:nvSpPr>
        <p:spPr>
          <a:xfrm>
            <a:off x="7323315" y="5576096"/>
            <a:ext cx="1713248" cy="4733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FFFF"/>
                </a:solidFill>
              </a:rPr>
              <a:t>Cevap</a:t>
            </a:r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19" name="Küp 18"/>
          <p:cNvSpPr/>
          <p:nvPr/>
        </p:nvSpPr>
        <p:spPr>
          <a:xfrm>
            <a:off x="5306426" y="3159623"/>
            <a:ext cx="2027502" cy="1894253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751255" y="3355519"/>
            <a:ext cx="79220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00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tr-TR" sz="100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Metin kutusu 21"/>
          <p:cNvSpPr txBox="1"/>
          <p:nvPr/>
        </p:nvSpPr>
        <p:spPr>
          <a:xfrm>
            <a:off x="10303230" y="4601365"/>
            <a:ext cx="1235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523100"/>
                </a:solidFill>
              </a:rPr>
              <a:t>(</a:t>
            </a:r>
            <a:r>
              <a:rPr lang="tr-TR" dirty="0" smtClean="0">
                <a:solidFill>
                  <a:srgbClr val="523100"/>
                </a:solidFill>
              </a:rPr>
              <a:t>13 </a:t>
            </a:r>
            <a:r>
              <a:rPr lang="tr-TR" dirty="0" smtClean="0">
                <a:solidFill>
                  <a:srgbClr val="523100"/>
                </a:solidFill>
              </a:rPr>
              <a:t>– </a:t>
            </a:r>
            <a:r>
              <a:rPr lang="tr-TR" dirty="0" smtClean="0">
                <a:solidFill>
                  <a:srgbClr val="523100"/>
                </a:solidFill>
              </a:rPr>
              <a:t>14)</a:t>
            </a:r>
            <a:endParaRPr lang="tr-TR" dirty="0">
              <a:solidFill>
                <a:srgbClr val="5231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024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19" grpId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650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10075230" y="2822537"/>
            <a:ext cx="16417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DÜZLEM VE </a:t>
            </a:r>
          </a:p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DÜZLEMSEL </a:t>
            </a:r>
          </a:p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ŞEKİLLER</a:t>
            </a:r>
            <a:endParaRPr lang="tr-TR" b="1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0444122" y="4050875"/>
            <a:ext cx="90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523100"/>
                </a:solidFill>
              </a:rPr>
              <a:t>Etkinlik</a:t>
            </a:r>
            <a:endParaRPr lang="tr-TR" dirty="0">
              <a:solidFill>
                <a:srgbClr val="523100"/>
              </a:solidFill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343293" y="4606190"/>
            <a:ext cx="1172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523100"/>
                </a:solidFill>
              </a:rPr>
              <a:t>(</a:t>
            </a:r>
            <a:r>
              <a:rPr lang="tr-TR" dirty="0" smtClean="0">
                <a:solidFill>
                  <a:srgbClr val="523100"/>
                </a:solidFill>
              </a:rPr>
              <a:t>14 </a:t>
            </a:r>
            <a:r>
              <a:rPr lang="tr-TR" dirty="0" smtClean="0">
                <a:solidFill>
                  <a:srgbClr val="523100"/>
                </a:solidFill>
              </a:rPr>
              <a:t>– </a:t>
            </a:r>
            <a:r>
              <a:rPr lang="tr-TR" dirty="0" smtClean="0">
                <a:solidFill>
                  <a:srgbClr val="523100"/>
                </a:solidFill>
              </a:rPr>
              <a:t>14)</a:t>
            </a:r>
            <a:endParaRPr lang="tr-TR" dirty="0">
              <a:solidFill>
                <a:srgbClr val="52310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2994256" y="1004171"/>
            <a:ext cx="58661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Kitabımızdaki etkinlikleri yapalım.</a:t>
            </a:r>
            <a:endParaRPr lang="tr-TR" sz="28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938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152" y="-191074"/>
            <a:ext cx="8548789" cy="665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843575" y="0"/>
            <a:ext cx="45923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000" dirty="0" smtClean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30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HAZIRLAYAN</a:t>
            </a:r>
          </a:p>
          <a:p>
            <a:pPr algn="ctr"/>
            <a:endParaRPr lang="tr-TR" sz="3000" dirty="0" smtClean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5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Muhammet BOZKURT</a:t>
            </a:r>
          </a:p>
          <a:p>
            <a:pPr algn="ctr"/>
            <a:endParaRPr lang="tr-TR" sz="25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info@mebders.com</a:t>
            </a:r>
            <a:endParaRPr lang="tr-TR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www.mebders.com</a:t>
            </a:r>
            <a:endParaRPr lang="tr-TR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3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252323" y="4884152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  <a:latin typeface="Tahoma"/>
              </a:rPr>
              <a:t>©mebders.com</a:t>
            </a:r>
            <a:endParaRPr lang="tr-TR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" name="Yuvarlatılmış Dikdörtgen 5">
            <a:hlinkClick r:id="" action="ppaction://hlinkshowjump?jump=endshow"/>
          </p:cNvPr>
          <p:cNvSpPr/>
          <p:nvPr/>
        </p:nvSpPr>
        <p:spPr>
          <a:xfrm>
            <a:off x="10202454" y="5656997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Kapat</a:t>
            </a:r>
            <a:endParaRPr lang="tr-TR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669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650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46092" y="2761720"/>
            <a:ext cx="2228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GEOMETRİK </a:t>
            </a:r>
          </a:p>
          <a:p>
            <a:r>
              <a:rPr lang="tr-TR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 </a:t>
            </a:r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      CİSİMLERİN</a:t>
            </a:r>
          </a:p>
          <a:p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YÜZLERİ VE</a:t>
            </a:r>
          </a:p>
          <a:p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       YÜZEYLERİ</a:t>
            </a:r>
            <a:endParaRPr lang="tr-TR" b="1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0444122" y="4029173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523100"/>
                </a:solidFill>
              </a:rPr>
              <a:t>Hazırlık</a:t>
            </a:r>
            <a:endParaRPr lang="tr-TR" dirty="0">
              <a:solidFill>
                <a:srgbClr val="523100"/>
              </a:solidFill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44122" y="4601365"/>
            <a:ext cx="109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523100"/>
                </a:solidFill>
              </a:rPr>
              <a:t>(1 – </a:t>
            </a:r>
            <a:r>
              <a:rPr lang="tr-TR" dirty="0" smtClean="0">
                <a:solidFill>
                  <a:srgbClr val="523100"/>
                </a:solidFill>
              </a:rPr>
              <a:t>14)</a:t>
            </a:r>
            <a:endParaRPr lang="tr-TR" dirty="0">
              <a:solidFill>
                <a:srgbClr val="52310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21" name="Küp 20"/>
          <p:cNvSpPr/>
          <p:nvPr/>
        </p:nvSpPr>
        <p:spPr>
          <a:xfrm>
            <a:off x="4335522" y="2682186"/>
            <a:ext cx="3539951" cy="2397618"/>
          </a:xfrm>
          <a:prstGeom prst="cube">
            <a:avLst/>
          </a:prstGeom>
          <a:solidFill>
            <a:srgbClr val="FFFF00"/>
          </a:solidFill>
          <a:ln w="57150" cap="rnd">
            <a:solidFill>
              <a:schemeClr val="bg2">
                <a:lumMod val="50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4270281" y="3216698"/>
            <a:ext cx="180000" cy="18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Oval 14"/>
          <p:cNvSpPr/>
          <p:nvPr/>
        </p:nvSpPr>
        <p:spPr>
          <a:xfrm>
            <a:off x="4837351" y="2592186"/>
            <a:ext cx="180000" cy="18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Oval 18"/>
          <p:cNvSpPr/>
          <p:nvPr/>
        </p:nvSpPr>
        <p:spPr>
          <a:xfrm>
            <a:off x="7785473" y="2592186"/>
            <a:ext cx="180000" cy="18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Oval 19"/>
          <p:cNvSpPr/>
          <p:nvPr/>
        </p:nvSpPr>
        <p:spPr>
          <a:xfrm>
            <a:off x="7196904" y="3181885"/>
            <a:ext cx="180000" cy="18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Oval 21"/>
          <p:cNvSpPr/>
          <p:nvPr/>
        </p:nvSpPr>
        <p:spPr>
          <a:xfrm>
            <a:off x="7811189" y="4404561"/>
            <a:ext cx="180000" cy="18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Oval 23"/>
          <p:cNvSpPr/>
          <p:nvPr/>
        </p:nvSpPr>
        <p:spPr>
          <a:xfrm>
            <a:off x="7190350" y="4963063"/>
            <a:ext cx="180000" cy="18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Oval 24"/>
          <p:cNvSpPr/>
          <p:nvPr/>
        </p:nvSpPr>
        <p:spPr>
          <a:xfrm>
            <a:off x="4239495" y="4983299"/>
            <a:ext cx="180000" cy="18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Dikdörtgen 25"/>
          <p:cNvSpPr/>
          <p:nvPr/>
        </p:nvSpPr>
        <p:spPr>
          <a:xfrm>
            <a:off x="2955005" y="779295"/>
            <a:ext cx="64548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Altta verilen geometrik cismin yüz, ayrıt ve köşeleri hangi renk ile gösterilmiştir ?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Yüzü Göster"/>
          <p:cNvSpPr/>
          <p:nvPr/>
        </p:nvSpPr>
        <p:spPr>
          <a:xfrm>
            <a:off x="2955005" y="5710929"/>
            <a:ext cx="1713248" cy="4733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Yüzleri Göster</a:t>
            </a:r>
            <a:endParaRPr lang="tr-TR" dirty="0"/>
          </a:p>
        </p:txBody>
      </p:sp>
      <p:sp>
        <p:nvSpPr>
          <p:cNvPr id="27" name="Ayrıtı Göster"/>
          <p:cNvSpPr/>
          <p:nvPr/>
        </p:nvSpPr>
        <p:spPr>
          <a:xfrm>
            <a:off x="4927350" y="5710929"/>
            <a:ext cx="1822365" cy="4733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Ayrıtları Göster</a:t>
            </a:r>
            <a:endParaRPr lang="tr-TR" dirty="0"/>
          </a:p>
        </p:txBody>
      </p:sp>
      <p:sp>
        <p:nvSpPr>
          <p:cNvPr id="28" name="Köşe Göster"/>
          <p:cNvSpPr/>
          <p:nvPr/>
        </p:nvSpPr>
        <p:spPr>
          <a:xfrm>
            <a:off x="6899697" y="5720766"/>
            <a:ext cx="1826262" cy="4733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Köşeleri Göster</a:t>
            </a:r>
            <a:endParaRPr lang="tr-TR" dirty="0"/>
          </a:p>
        </p:txBody>
      </p:sp>
      <p:sp>
        <p:nvSpPr>
          <p:cNvPr id="5" name="Sağ Ok 4"/>
          <p:cNvSpPr/>
          <p:nvPr/>
        </p:nvSpPr>
        <p:spPr>
          <a:xfrm>
            <a:off x="3341637" y="3729789"/>
            <a:ext cx="1413967" cy="687574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Yüz</a:t>
            </a:r>
            <a:endParaRPr lang="tr-TR" dirty="0"/>
          </a:p>
        </p:txBody>
      </p:sp>
      <p:sp>
        <p:nvSpPr>
          <p:cNvPr id="7" name="Sol Ok 6"/>
          <p:cNvSpPr/>
          <p:nvPr/>
        </p:nvSpPr>
        <p:spPr>
          <a:xfrm>
            <a:off x="7669296" y="3570665"/>
            <a:ext cx="1549858" cy="629221"/>
          </a:xfrm>
          <a:prstGeom prst="lef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dk1"/>
                </a:solidFill>
              </a:rPr>
              <a:t>Yüz</a:t>
            </a:r>
            <a:endParaRPr lang="tr-TR" dirty="0">
              <a:solidFill>
                <a:schemeClr val="dk1"/>
              </a:solidFill>
            </a:endParaRPr>
          </a:p>
        </p:txBody>
      </p:sp>
      <p:sp>
        <p:nvSpPr>
          <p:cNvPr id="8" name="Aşağı Ok 7"/>
          <p:cNvSpPr/>
          <p:nvPr/>
        </p:nvSpPr>
        <p:spPr>
          <a:xfrm>
            <a:off x="5907505" y="1708484"/>
            <a:ext cx="661737" cy="1239253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dk1"/>
                </a:solidFill>
              </a:rPr>
              <a:t>Yüz</a:t>
            </a:r>
            <a:endParaRPr lang="tr-TR" dirty="0">
              <a:solidFill>
                <a:schemeClr val="dk1"/>
              </a:solidFill>
            </a:endParaRPr>
          </a:p>
        </p:txBody>
      </p:sp>
      <p:sp>
        <p:nvSpPr>
          <p:cNvPr id="34" name="Sağ Ok 33"/>
          <p:cNvSpPr/>
          <p:nvPr/>
        </p:nvSpPr>
        <p:spPr>
          <a:xfrm>
            <a:off x="2917523" y="3781380"/>
            <a:ext cx="1413967" cy="687574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Ayrıt</a:t>
            </a:r>
            <a:endParaRPr lang="tr-TR" dirty="0"/>
          </a:p>
        </p:txBody>
      </p:sp>
      <p:sp>
        <p:nvSpPr>
          <p:cNvPr id="35" name="Sol Ok 34"/>
          <p:cNvSpPr/>
          <p:nvPr/>
        </p:nvSpPr>
        <p:spPr>
          <a:xfrm>
            <a:off x="7294491" y="3735032"/>
            <a:ext cx="1549858" cy="629221"/>
          </a:xfrm>
          <a:prstGeom prst="lef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dk1"/>
                </a:solidFill>
              </a:rPr>
              <a:t>Ayrıt</a:t>
            </a:r>
            <a:endParaRPr lang="tr-TR" dirty="0">
              <a:solidFill>
                <a:schemeClr val="dk1"/>
              </a:solidFill>
            </a:endParaRPr>
          </a:p>
        </p:txBody>
      </p:sp>
      <p:sp>
        <p:nvSpPr>
          <p:cNvPr id="37" name="Aşağı Ok 36"/>
          <p:cNvSpPr/>
          <p:nvPr/>
        </p:nvSpPr>
        <p:spPr>
          <a:xfrm>
            <a:off x="5919430" y="1177760"/>
            <a:ext cx="661737" cy="1498565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dk1"/>
                </a:solidFill>
              </a:rPr>
              <a:t>Ayr</a:t>
            </a:r>
            <a:endParaRPr lang="tr-TR" dirty="0" smtClean="0">
              <a:solidFill>
                <a:schemeClr val="dk1"/>
              </a:solidFill>
            </a:endParaRPr>
          </a:p>
          <a:p>
            <a:pPr algn="ctr"/>
            <a:r>
              <a:rPr lang="tr-TR" dirty="0" smtClean="0">
                <a:solidFill>
                  <a:schemeClr val="dk1"/>
                </a:solidFill>
              </a:rPr>
              <a:t>I</a:t>
            </a:r>
          </a:p>
          <a:p>
            <a:pPr algn="ctr"/>
            <a:r>
              <a:rPr lang="tr-TR" dirty="0" smtClean="0">
                <a:solidFill>
                  <a:schemeClr val="dk1"/>
                </a:solidFill>
              </a:rPr>
              <a:t>t</a:t>
            </a:r>
            <a:endParaRPr lang="tr-TR" dirty="0">
              <a:solidFill>
                <a:schemeClr val="dk1"/>
              </a:solidFill>
            </a:endParaRPr>
          </a:p>
        </p:txBody>
      </p:sp>
      <p:sp>
        <p:nvSpPr>
          <p:cNvPr id="38" name="Sağ Ok 37"/>
          <p:cNvSpPr/>
          <p:nvPr/>
        </p:nvSpPr>
        <p:spPr>
          <a:xfrm>
            <a:off x="2924937" y="2936818"/>
            <a:ext cx="1413967" cy="687574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Köşe</a:t>
            </a:r>
            <a:endParaRPr lang="tr-TR" dirty="0"/>
          </a:p>
        </p:txBody>
      </p:sp>
      <p:sp>
        <p:nvSpPr>
          <p:cNvPr id="39" name="Sol Ok 38"/>
          <p:cNvSpPr/>
          <p:nvPr/>
        </p:nvSpPr>
        <p:spPr>
          <a:xfrm>
            <a:off x="7290061" y="2937270"/>
            <a:ext cx="1549858" cy="629221"/>
          </a:xfrm>
          <a:prstGeom prst="lef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dk1"/>
                </a:solidFill>
              </a:rPr>
              <a:t>Köşe</a:t>
            </a:r>
            <a:endParaRPr lang="tr-TR" dirty="0">
              <a:solidFill>
                <a:schemeClr val="dk1"/>
              </a:solidFill>
            </a:endParaRPr>
          </a:p>
        </p:txBody>
      </p:sp>
      <p:sp>
        <p:nvSpPr>
          <p:cNvPr id="40" name="Aşağı Ok 39"/>
          <p:cNvSpPr/>
          <p:nvPr/>
        </p:nvSpPr>
        <p:spPr>
          <a:xfrm>
            <a:off x="4591058" y="1151590"/>
            <a:ext cx="661737" cy="1498565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dk1"/>
                </a:solidFill>
              </a:rPr>
              <a:t>Köşe</a:t>
            </a:r>
            <a:endParaRPr lang="tr-TR" dirty="0">
              <a:solidFill>
                <a:schemeClr val="dk1"/>
              </a:solidFill>
            </a:endParaRPr>
          </a:p>
        </p:txBody>
      </p:sp>
      <p:sp>
        <p:nvSpPr>
          <p:cNvPr id="41" name="Dikdörtgen 40"/>
          <p:cNvSpPr/>
          <p:nvPr/>
        </p:nvSpPr>
        <p:spPr>
          <a:xfrm>
            <a:off x="3978555" y="6431950"/>
            <a:ext cx="451963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400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Not : </a:t>
            </a:r>
            <a:r>
              <a:rPr lang="tr-TR" sz="1400" dirty="0" err="1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Büton</a:t>
            </a:r>
            <a:r>
              <a:rPr lang="tr-TR" sz="1400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tıklamaları arasında en az 5 saniye bırakın.</a:t>
            </a:r>
            <a:endParaRPr lang="tr-TR" sz="140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829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D61C"/>
                                      </p:to>
                                    </p:animClr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D61C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31403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45AC2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1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  <p:set>
                                      <p:cBhvr>
                                        <p:cTn id="13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9000"/>
                            </p:stCondLst>
                            <p:childTnLst>
                              <p:par>
                                <p:cTn id="14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1" grpId="1" animBg="1"/>
      <p:bldP spid="21" grpId="2" animBg="1"/>
      <p:bldP spid="5" grpId="0" animBg="1"/>
      <p:bldP spid="5" grpId="1" animBg="1"/>
      <p:bldP spid="5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887" y="14547"/>
            <a:ext cx="7380514" cy="650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10075230" y="2822537"/>
            <a:ext cx="16417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DÜZLEM VE </a:t>
            </a:r>
          </a:p>
          <a:p>
            <a:pPr algn="ctr"/>
            <a:r>
              <a:rPr lang="tr-TR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DÜZLEMSEL </a:t>
            </a:r>
          </a:p>
          <a:p>
            <a:pPr algn="ctr"/>
            <a:r>
              <a:rPr lang="tr-TR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ŞEKİLLER</a:t>
            </a:r>
            <a:endParaRPr lang="tr-TR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0195196" y="4014321"/>
            <a:ext cx="1510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523100"/>
                </a:solidFill>
              </a:rPr>
              <a:t>Yüz ve yüzey</a:t>
            </a:r>
            <a:endParaRPr lang="tr-TR" dirty="0">
              <a:solidFill>
                <a:srgbClr val="523100"/>
              </a:solidFill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23" name="Küp 22"/>
          <p:cNvSpPr/>
          <p:nvPr/>
        </p:nvSpPr>
        <p:spPr>
          <a:xfrm>
            <a:off x="4944724" y="2177716"/>
            <a:ext cx="2446840" cy="2792981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Dikdörtgen 17"/>
          <p:cNvSpPr/>
          <p:nvPr/>
        </p:nvSpPr>
        <p:spPr>
          <a:xfrm>
            <a:off x="6401889" y="2343151"/>
            <a:ext cx="1404000" cy="255618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perspectiveContrastingRightFacing" fov="0">
              <a:rot lat="1800000" lon="17712732" rev="21594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Dikdörtgen 21"/>
          <p:cNvSpPr/>
          <p:nvPr/>
        </p:nvSpPr>
        <p:spPr>
          <a:xfrm>
            <a:off x="4541416" y="2343151"/>
            <a:ext cx="1404000" cy="2552402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perspectiveContrastingRightFacing" fov="0">
              <a:rot lat="1800000" lon="17712732" rev="21594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4944724" y="2822538"/>
            <a:ext cx="1830959" cy="223845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Dikdörtgen 23"/>
          <p:cNvSpPr/>
          <p:nvPr/>
        </p:nvSpPr>
        <p:spPr>
          <a:xfrm>
            <a:off x="5718309" y="508095"/>
            <a:ext cx="936000" cy="3960000"/>
          </a:xfrm>
          <a:prstGeom prst="rect">
            <a:avLst/>
          </a:prstGeom>
          <a:solidFill>
            <a:srgbClr val="FFFF00"/>
          </a:solidFill>
          <a:scene3d>
            <a:camera prst="perspectiveFront" fov="0">
              <a:rot lat="3720000" lon="2880000" rev="1626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Yüzü Göster"/>
          <p:cNvSpPr/>
          <p:nvPr/>
        </p:nvSpPr>
        <p:spPr>
          <a:xfrm>
            <a:off x="2990413" y="5710928"/>
            <a:ext cx="1713248" cy="4733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Yüzleri Göster</a:t>
            </a:r>
            <a:endParaRPr lang="tr-TR" dirty="0"/>
          </a:p>
        </p:txBody>
      </p:sp>
      <p:sp>
        <p:nvSpPr>
          <p:cNvPr id="28" name="Yüzeyi Göster"/>
          <p:cNvSpPr/>
          <p:nvPr/>
        </p:nvSpPr>
        <p:spPr>
          <a:xfrm>
            <a:off x="5045832" y="5710928"/>
            <a:ext cx="1713248" cy="4733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Yüzeyi Göster</a:t>
            </a:r>
            <a:endParaRPr lang="tr-TR" dirty="0"/>
          </a:p>
        </p:txBody>
      </p:sp>
      <p:sp>
        <p:nvSpPr>
          <p:cNvPr id="32" name="Dikdörtgen 31"/>
          <p:cNvSpPr/>
          <p:nvPr/>
        </p:nvSpPr>
        <p:spPr>
          <a:xfrm>
            <a:off x="2955005" y="779295"/>
            <a:ext cx="645481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Yüz ve yüzey arasında nasıl bir ilişki vardır?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Dikdörtgen 32"/>
          <p:cNvSpPr/>
          <p:nvPr/>
        </p:nvSpPr>
        <p:spPr>
          <a:xfrm>
            <a:off x="2955005" y="1277520"/>
            <a:ext cx="64548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Geometrik cisimlerin yüzlerinin tamamı cismin yüzeyini oluşturur.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" name="Yüzeyi Göster"/>
          <p:cNvSpPr/>
          <p:nvPr/>
        </p:nvSpPr>
        <p:spPr>
          <a:xfrm>
            <a:off x="7099472" y="5711923"/>
            <a:ext cx="1713248" cy="4733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Açıklama</a:t>
            </a:r>
            <a:endParaRPr lang="tr-TR" dirty="0"/>
          </a:p>
        </p:txBody>
      </p:sp>
      <p:sp>
        <p:nvSpPr>
          <p:cNvPr id="35" name="Metin kutusu 34"/>
          <p:cNvSpPr txBox="1"/>
          <p:nvPr/>
        </p:nvSpPr>
        <p:spPr>
          <a:xfrm>
            <a:off x="10444122" y="4601365"/>
            <a:ext cx="109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523100"/>
                </a:solidFill>
              </a:rPr>
              <a:t>(2 </a:t>
            </a:r>
            <a:r>
              <a:rPr lang="tr-TR" dirty="0" smtClean="0">
                <a:solidFill>
                  <a:srgbClr val="523100"/>
                </a:solidFill>
              </a:rPr>
              <a:t>– </a:t>
            </a:r>
            <a:r>
              <a:rPr lang="tr-TR" dirty="0" smtClean="0">
                <a:solidFill>
                  <a:srgbClr val="523100"/>
                </a:solidFill>
              </a:rPr>
              <a:t>14)</a:t>
            </a:r>
            <a:endParaRPr lang="tr-TR" dirty="0">
              <a:solidFill>
                <a:srgbClr val="5231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403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A95AC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A95AC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A95AC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A95AC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8" grpId="2" animBg="1"/>
      <p:bldP spid="22" grpId="0" animBg="1"/>
      <p:bldP spid="22" grpId="1" animBg="1"/>
      <p:bldP spid="22" grpId="2" animBg="1"/>
      <p:bldP spid="4" grpId="0" animBg="1"/>
      <p:bldP spid="4" grpId="1" animBg="1"/>
      <p:bldP spid="4" grpId="2" animBg="1"/>
      <p:bldP spid="24" grpId="0" animBg="1"/>
      <p:bldP spid="24" grpId="1" animBg="1"/>
      <p:bldP spid="24" grpId="2" animBg="1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887" y="14547"/>
            <a:ext cx="7380514" cy="650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10075230" y="2822537"/>
            <a:ext cx="16417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DÜZLEM VE </a:t>
            </a:r>
          </a:p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DÜZLEMSEL </a:t>
            </a:r>
          </a:p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ŞEKİLLER</a:t>
            </a:r>
            <a:endParaRPr lang="tr-TR" b="1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0217400" y="4029173"/>
            <a:ext cx="1528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523100"/>
                </a:solidFill>
              </a:rPr>
              <a:t>Yüz ve Yüzey</a:t>
            </a:r>
            <a:endParaRPr lang="tr-TR" dirty="0">
              <a:solidFill>
                <a:srgbClr val="523100"/>
              </a:solidFill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2" name="Dikdörtgen 31"/>
          <p:cNvSpPr/>
          <p:nvPr/>
        </p:nvSpPr>
        <p:spPr>
          <a:xfrm>
            <a:off x="2955005" y="779295"/>
            <a:ext cx="64548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Yüzü ve yüzeyi aynı olan geometrik cisim hangisidir ?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Dikdörtgen 32"/>
          <p:cNvSpPr/>
          <p:nvPr/>
        </p:nvSpPr>
        <p:spPr>
          <a:xfrm>
            <a:off x="2940739" y="1590307"/>
            <a:ext cx="64548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Yüzü ve yüzeyi aynı olan geometrik cisim küredir.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" name="Yüzeyi Göster"/>
          <p:cNvSpPr/>
          <p:nvPr/>
        </p:nvSpPr>
        <p:spPr>
          <a:xfrm>
            <a:off x="5623197" y="5661760"/>
            <a:ext cx="1713248" cy="4733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FFFF"/>
                </a:solidFill>
              </a:rPr>
              <a:t>Açıklama</a:t>
            </a:r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725214" y="3096112"/>
            <a:ext cx="1866122" cy="186612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781050" h="67945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Silindir 20"/>
          <p:cNvSpPr/>
          <p:nvPr/>
        </p:nvSpPr>
        <p:spPr>
          <a:xfrm>
            <a:off x="7956096" y="2915887"/>
            <a:ext cx="1372935" cy="2162354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Küp 24"/>
          <p:cNvSpPr/>
          <p:nvPr/>
        </p:nvSpPr>
        <p:spPr>
          <a:xfrm>
            <a:off x="2968671" y="3305826"/>
            <a:ext cx="2402362" cy="1745823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26" name="Metin kutusu 25"/>
          <p:cNvSpPr txBox="1"/>
          <p:nvPr/>
        </p:nvSpPr>
        <p:spPr>
          <a:xfrm>
            <a:off x="10444122" y="4601365"/>
            <a:ext cx="109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523100"/>
                </a:solidFill>
              </a:rPr>
              <a:t>(3 </a:t>
            </a:r>
            <a:r>
              <a:rPr lang="tr-TR" dirty="0" smtClean="0">
                <a:solidFill>
                  <a:srgbClr val="523100"/>
                </a:solidFill>
              </a:rPr>
              <a:t>– </a:t>
            </a:r>
            <a:r>
              <a:rPr lang="tr-TR" dirty="0" smtClean="0">
                <a:solidFill>
                  <a:srgbClr val="523100"/>
                </a:solidFill>
              </a:rPr>
              <a:t>14)</a:t>
            </a:r>
            <a:endParaRPr lang="tr-TR" dirty="0">
              <a:solidFill>
                <a:srgbClr val="5231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360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887" y="14547"/>
            <a:ext cx="7380514" cy="650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10075230" y="2822537"/>
            <a:ext cx="16417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DÜZLEM VE </a:t>
            </a:r>
          </a:p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DÜZLEMSEL </a:t>
            </a:r>
          </a:p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ŞEKİLLER</a:t>
            </a:r>
            <a:endParaRPr lang="tr-TR" b="1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9935768" y="3981789"/>
            <a:ext cx="192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523100"/>
                </a:solidFill>
              </a:rPr>
              <a:t>Prizma Açınımları</a:t>
            </a:r>
            <a:endParaRPr lang="tr-TR" dirty="0">
              <a:solidFill>
                <a:srgbClr val="523100"/>
              </a:solidFill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2" name="Dikdörtgen 31"/>
          <p:cNvSpPr/>
          <p:nvPr/>
        </p:nvSpPr>
        <p:spPr>
          <a:xfrm>
            <a:off x="2955005" y="779295"/>
            <a:ext cx="64548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Prizma şeklindeki bir kutunun yüzlerini düz bir yüzey üzerine açsak nasıl bir şekil ortaya çıkar ?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Küp 24"/>
          <p:cNvSpPr/>
          <p:nvPr/>
        </p:nvSpPr>
        <p:spPr>
          <a:xfrm>
            <a:off x="4982630" y="3040208"/>
            <a:ext cx="2402362" cy="1745823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18" name="Dikdörtgen 17"/>
          <p:cNvSpPr/>
          <p:nvPr/>
        </p:nvSpPr>
        <p:spPr>
          <a:xfrm>
            <a:off x="3001596" y="6355706"/>
            <a:ext cx="623516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400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Not : </a:t>
            </a:r>
            <a:r>
              <a:rPr lang="tr-TR" sz="1400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Cevaplardan sonra ders kitabındaki açınımları yapalım etkinliği yaptırılır.</a:t>
            </a:r>
            <a:endParaRPr lang="tr-TR" sz="140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10444122" y="4601365"/>
            <a:ext cx="109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523100"/>
                </a:solidFill>
              </a:rPr>
              <a:t>(4 </a:t>
            </a:r>
            <a:r>
              <a:rPr lang="tr-TR" dirty="0" smtClean="0">
                <a:solidFill>
                  <a:srgbClr val="523100"/>
                </a:solidFill>
              </a:rPr>
              <a:t>– </a:t>
            </a:r>
            <a:r>
              <a:rPr lang="tr-TR" dirty="0" smtClean="0">
                <a:solidFill>
                  <a:srgbClr val="523100"/>
                </a:solidFill>
              </a:rPr>
              <a:t>14)</a:t>
            </a:r>
            <a:endParaRPr lang="tr-TR" dirty="0">
              <a:solidFill>
                <a:srgbClr val="5231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850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  <a:endParaRPr lang="tr-TR" sz="16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Dikdörtgen 33"/>
          <p:cNvSpPr/>
          <p:nvPr/>
        </p:nvSpPr>
        <p:spPr>
          <a:xfrm>
            <a:off x="312128" y="331645"/>
            <a:ext cx="28969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Küpün Açınımı</a:t>
            </a:r>
            <a:endParaRPr lang="tr-TR" sz="28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Küp 17"/>
          <p:cNvSpPr/>
          <p:nvPr/>
        </p:nvSpPr>
        <p:spPr>
          <a:xfrm>
            <a:off x="709607" y="2496082"/>
            <a:ext cx="1466297" cy="1467623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561347" y="2689894"/>
            <a:ext cx="1080000" cy="108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Dikdörtgen 19"/>
          <p:cNvSpPr/>
          <p:nvPr/>
        </p:nvSpPr>
        <p:spPr>
          <a:xfrm>
            <a:off x="4641347" y="2689894"/>
            <a:ext cx="1080000" cy="108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Dikdörtgen 20"/>
          <p:cNvSpPr/>
          <p:nvPr/>
        </p:nvSpPr>
        <p:spPr>
          <a:xfrm>
            <a:off x="5721347" y="2689894"/>
            <a:ext cx="1080000" cy="108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Dikdörtgen 21"/>
          <p:cNvSpPr/>
          <p:nvPr/>
        </p:nvSpPr>
        <p:spPr>
          <a:xfrm>
            <a:off x="6801347" y="2689894"/>
            <a:ext cx="1080000" cy="108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Dikdörtgen 22"/>
          <p:cNvSpPr/>
          <p:nvPr/>
        </p:nvSpPr>
        <p:spPr>
          <a:xfrm>
            <a:off x="5721347" y="1609894"/>
            <a:ext cx="1080000" cy="108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Dikdörtgen 23"/>
          <p:cNvSpPr/>
          <p:nvPr/>
        </p:nvSpPr>
        <p:spPr>
          <a:xfrm>
            <a:off x="5721347" y="3769894"/>
            <a:ext cx="1080000" cy="108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Dikdörtgen 24"/>
          <p:cNvSpPr/>
          <p:nvPr/>
        </p:nvSpPr>
        <p:spPr>
          <a:xfrm>
            <a:off x="8292864" y="2814394"/>
            <a:ext cx="38991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6 </a:t>
            </a:r>
            <a:r>
              <a:rPr lang="tr-TR" sz="2400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karesel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bölgeden oluşmuştur.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3867922" y="6403942"/>
            <a:ext cx="370684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6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Not : </a:t>
            </a:r>
            <a:r>
              <a:rPr lang="tr-TR" sz="16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Klavyede </a:t>
            </a:r>
            <a:r>
              <a:rPr lang="tr-TR" sz="1600" dirty="0" err="1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enter</a:t>
            </a:r>
            <a:r>
              <a:rPr lang="tr-TR" sz="16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tuşuyla ilerleyiniz.</a:t>
            </a:r>
            <a:endParaRPr lang="tr-TR" sz="160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650178" y="2906726"/>
            <a:ext cx="9911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Karesel</a:t>
            </a:r>
            <a:r>
              <a:rPr lang="tr-TR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tr-TR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Bölge</a:t>
            </a:r>
            <a:endParaRPr lang="tr-T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Dikdörtgen 27"/>
          <p:cNvSpPr/>
          <p:nvPr/>
        </p:nvSpPr>
        <p:spPr>
          <a:xfrm>
            <a:off x="4730177" y="2906726"/>
            <a:ext cx="9911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Karesel</a:t>
            </a:r>
            <a:r>
              <a:rPr lang="tr-TR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tr-TR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Bölge</a:t>
            </a:r>
            <a:endParaRPr lang="tr-T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Dikdörtgen 28"/>
          <p:cNvSpPr/>
          <p:nvPr/>
        </p:nvSpPr>
        <p:spPr>
          <a:xfrm>
            <a:off x="5765761" y="2906726"/>
            <a:ext cx="9911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Karesel</a:t>
            </a:r>
            <a:r>
              <a:rPr lang="tr-TR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tr-TR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Bölge</a:t>
            </a:r>
            <a:endParaRPr lang="tr-T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Dikdörtgen 29"/>
          <p:cNvSpPr/>
          <p:nvPr/>
        </p:nvSpPr>
        <p:spPr>
          <a:xfrm>
            <a:off x="6845761" y="2906725"/>
            <a:ext cx="9911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Karesel</a:t>
            </a:r>
            <a:r>
              <a:rPr lang="tr-TR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tr-TR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Bölge</a:t>
            </a:r>
            <a:endParaRPr lang="tr-T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Dikdörtgen 30"/>
          <p:cNvSpPr/>
          <p:nvPr/>
        </p:nvSpPr>
        <p:spPr>
          <a:xfrm>
            <a:off x="5810178" y="3920776"/>
            <a:ext cx="9911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Karesel</a:t>
            </a:r>
            <a:r>
              <a:rPr lang="tr-TR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tr-TR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Bölge</a:t>
            </a:r>
            <a:endParaRPr lang="tr-T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Dikdörtgen 31"/>
          <p:cNvSpPr/>
          <p:nvPr/>
        </p:nvSpPr>
        <p:spPr>
          <a:xfrm>
            <a:off x="5810177" y="1795839"/>
            <a:ext cx="9911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Karesel</a:t>
            </a:r>
            <a:r>
              <a:rPr lang="tr-TR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tr-TR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Bölge</a:t>
            </a:r>
            <a:endParaRPr lang="tr-T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964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6" grpId="0"/>
      <p:bldP spid="28" grpId="0"/>
      <p:bldP spid="29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  <a:endParaRPr lang="tr-TR" sz="16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Dikdörtgen 33"/>
          <p:cNvSpPr/>
          <p:nvPr/>
        </p:nvSpPr>
        <p:spPr>
          <a:xfrm>
            <a:off x="312128" y="331645"/>
            <a:ext cx="424988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Kare Prizmanın Açınımı</a:t>
            </a:r>
            <a:endParaRPr lang="tr-TR" sz="28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Küp 17"/>
          <p:cNvSpPr/>
          <p:nvPr/>
        </p:nvSpPr>
        <p:spPr>
          <a:xfrm>
            <a:off x="629396" y="2422357"/>
            <a:ext cx="1440000" cy="2160000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513221" y="2369052"/>
            <a:ext cx="1080000" cy="21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4593221" y="2369052"/>
            <a:ext cx="1080000" cy="21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5673221" y="2369052"/>
            <a:ext cx="1080000" cy="21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6753221" y="2369052"/>
            <a:ext cx="1080000" cy="21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5673221" y="1289052"/>
            <a:ext cx="1080000" cy="108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5673220" y="4516404"/>
            <a:ext cx="1080000" cy="108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25" name="Dikdörtgen 24"/>
          <p:cNvSpPr/>
          <p:nvPr/>
        </p:nvSpPr>
        <p:spPr>
          <a:xfrm>
            <a:off x="8292864" y="2814394"/>
            <a:ext cx="38991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4 </a:t>
            </a:r>
            <a:r>
              <a:rPr lang="tr-TR" sz="2400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dikdörtgensel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bölge ve 2 </a:t>
            </a:r>
            <a:r>
              <a:rPr lang="tr-TR" sz="2400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karesel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bölgeden 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oluşmuştur.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3867922" y="6403942"/>
            <a:ext cx="370684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600" dirty="0" smtClean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Not : </a:t>
            </a:r>
            <a:r>
              <a:rPr lang="tr-TR" sz="160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Klavyede </a:t>
            </a:r>
            <a:r>
              <a:rPr lang="tr-TR" sz="160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enter</a:t>
            </a:r>
            <a:r>
              <a:rPr lang="tr-TR" sz="160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tuşuyla ilerleyiniz.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502762" y="2585884"/>
            <a:ext cx="1189749" cy="5693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300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Dikdörtgensel</a:t>
            </a:r>
            <a:endParaRPr lang="tr-TR" sz="1300" dirty="0" smtClean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tr-TR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Bölge</a:t>
            </a:r>
            <a:endParaRPr lang="tr-TR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Dikdörtgen 27"/>
          <p:cNvSpPr/>
          <p:nvPr/>
        </p:nvSpPr>
        <p:spPr>
          <a:xfrm>
            <a:off x="4543488" y="2585884"/>
            <a:ext cx="126829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400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Dikdörtgensel</a:t>
            </a:r>
            <a:endParaRPr lang="tr-TR" sz="1400" dirty="0" smtClean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tr-TR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Bölge</a:t>
            </a:r>
            <a:endParaRPr lang="tr-TR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Dikdörtgen 28"/>
          <p:cNvSpPr/>
          <p:nvPr/>
        </p:nvSpPr>
        <p:spPr>
          <a:xfrm>
            <a:off x="5618345" y="2585884"/>
            <a:ext cx="1189749" cy="5693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300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Dikdörtgensel</a:t>
            </a:r>
            <a:endParaRPr lang="tr-TR" sz="1300" dirty="0" smtClean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tr-TR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Bölge</a:t>
            </a:r>
            <a:endParaRPr lang="tr-TR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Dikdörtgen 29"/>
          <p:cNvSpPr/>
          <p:nvPr/>
        </p:nvSpPr>
        <p:spPr>
          <a:xfrm>
            <a:off x="6698345" y="2585883"/>
            <a:ext cx="1189749" cy="5693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300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Dikdörtgensel</a:t>
            </a:r>
            <a:endParaRPr lang="tr-TR" sz="1300" dirty="0" smtClean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tr-TR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Bölge</a:t>
            </a:r>
            <a:endParaRPr lang="tr-TR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Dikdörtgen 30"/>
          <p:cNvSpPr/>
          <p:nvPr/>
        </p:nvSpPr>
        <p:spPr>
          <a:xfrm>
            <a:off x="5762051" y="4733239"/>
            <a:ext cx="9911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Karesel</a:t>
            </a:r>
            <a:r>
              <a:rPr lang="tr-TR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tr-TR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Bölge</a:t>
            </a:r>
            <a:endParaRPr lang="tr-TR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Dikdörtgen 31"/>
          <p:cNvSpPr/>
          <p:nvPr/>
        </p:nvSpPr>
        <p:spPr>
          <a:xfrm>
            <a:off x="5762051" y="1474997"/>
            <a:ext cx="9911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Karesel</a:t>
            </a:r>
            <a:r>
              <a:rPr lang="tr-TR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tr-TR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Bölge</a:t>
            </a:r>
            <a:endParaRPr lang="tr-TR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587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6" grpId="0"/>
      <p:bldP spid="28" grpId="0"/>
      <p:bldP spid="29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  <a:endParaRPr lang="tr-TR" sz="16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Dikdörtgen 33"/>
          <p:cNvSpPr/>
          <p:nvPr/>
        </p:nvSpPr>
        <p:spPr>
          <a:xfrm>
            <a:off x="312128" y="331645"/>
            <a:ext cx="452880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Üçgen </a:t>
            </a:r>
            <a:r>
              <a:rPr lang="tr-TR" sz="28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Prizmanın Açınımı</a:t>
            </a:r>
            <a:endParaRPr lang="tr-TR" sz="28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279898" y="2334558"/>
            <a:ext cx="1080000" cy="21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5359898" y="2334558"/>
            <a:ext cx="1080000" cy="21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6439898" y="2334558"/>
            <a:ext cx="1080000" cy="21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23" name="İkizkenar Üçgen 22"/>
          <p:cNvSpPr/>
          <p:nvPr/>
        </p:nvSpPr>
        <p:spPr>
          <a:xfrm>
            <a:off x="5359898" y="1239112"/>
            <a:ext cx="1080000" cy="1080000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24" name="İkizkenar Üçgen 23"/>
          <p:cNvSpPr/>
          <p:nvPr/>
        </p:nvSpPr>
        <p:spPr>
          <a:xfrm flipV="1">
            <a:off x="5359898" y="4498893"/>
            <a:ext cx="1080000" cy="1080000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25" name="Dikdörtgen 24"/>
          <p:cNvSpPr/>
          <p:nvPr/>
        </p:nvSpPr>
        <p:spPr>
          <a:xfrm>
            <a:off x="8292864" y="2814394"/>
            <a:ext cx="38991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3 </a:t>
            </a:r>
            <a:r>
              <a:rPr lang="tr-TR" sz="2400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dikdörtgensel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bölge ve 2 </a:t>
            </a:r>
            <a:r>
              <a:rPr lang="tr-TR" sz="2400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üçgensel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bölgeden oluşmuştur.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3867922" y="6403942"/>
            <a:ext cx="370684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600" dirty="0" smtClean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Not : </a:t>
            </a:r>
            <a:r>
              <a:rPr lang="tr-TR" sz="160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Klavyede </a:t>
            </a:r>
            <a:r>
              <a:rPr lang="tr-TR" sz="160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enter</a:t>
            </a:r>
            <a:r>
              <a:rPr lang="tr-TR" sz="160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tuşuyla ilerleyiniz.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269439" y="2551390"/>
            <a:ext cx="1189749" cy="5693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300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Dikdörtgensel</a:t>
            </a:r>
            <a:endParaRPr lang="tr-TR" sz="1300" dirty="0" smtClean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tr-TR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Bölge</a:t>
            </a:r>
            <a:endParaRPr lang="tr-TR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Dikdörtgen 27"/>
          <p:cNvSpPr/>
          <p:nvPr/>
        </p:nvSpPr>
        <p:spPr>
          <a:xfrm>
            <a:off x="5310165" y="2551390"/>
            <a:ext cx="126829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400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Dikdörtgensel</a:t>
            </a:r>
            <a:endParaRPr lang="tr-TR" sz="1400" dirty="0" smtClean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tr-TR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Bölge</a:t>
            </a:r>
            <a:endParaRPr lang="tr-TR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Dikdörtgen 28"/>
          <p:cNvSpPr/>
          <p:nvPr/>
        </p:nvSpPr>
        <p:spPr>
          <a:xfrm>
            <a:off x="6385022" y="2551390"/>
            <a:ext cx="1189749" cy="5693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300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Dikdörtgensel</a:t>
            </a:r>
            <a:endParaRPr lang="tr-TR" sz="1300" dirty="0" smtClean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tr-TR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Bölge</a:t>
            </a:r>
            <a:endParaRPr lang="tr-TR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Dikdörtgen 30"/>
          <p:cNvSpPr/>
          <p:nvPr/>
        </p:nvSpPr>
        <p:spPr>
          <a:xfrm>
            <a:off x="5301890" y="4566670"/>
            <a:ext cx="11689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Üçgensel</a:t>
            </a:r>
            <a:r>
              <a:rPr lang="tr-TR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tr-TR" dirty="0" smtClean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tr-TR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Bölge</a:t>
            </a:r>
            <a:endParaRPr lang="tr-TR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Dikdörtgen 31"/>
          <p:cNvSpPr/>
          <p:nvPr/>
        </p:nvSpPr>
        <p:spPr>
          <a:xfrm>
            <a:off x="5359817" y="1667404"/>
            <a:ext cx="11689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Üçgensel</a:t>
            </a:r>
            <a:r>
              <a:rPr lang="tr-TR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tr-TR" dirty="0" smtClean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tr-TR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Bölge</a:t>
            </a:r>
            <a:endParaRPr lang="tr-TR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89" y="2057148"/>
            <a:ext cx="1902243" cy="28479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1711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" grpId="0" animBg="1"/>
      <p:bldP spid="20" grpId="0" animBg="1"/>
      <p:bldP spid="21" grpId="0" animBg="1"/>
      <p:bldP spid="23" grpId="0" animBg="1"/>
      <p:bldP spid="24" grpId="0" animBg="1"/>
      <p:bldP spid="25" grpId="0"/>
      <p:bldP spid="6" grpId="0"/>
      <p:bldP spid="28" grpId="0"/>
      <p:bldP spid="29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  <a:endParaRPr lang="tr-TR" sz="16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Dikdörtgen 33"/>
          <p:cNvSpPr/>
          <p:nvPr/>
        </p:nvSpPr>
        <p:spPr>
          <a:xfrm>
            <a:off x="312128" y="331645"/>
            <a:ext cx="29424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Silindir Açınımı</a:t>
            </a:r>
            <a:endParaRPr lang="tr-TR" sz="28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183645" y="2334558"/>
            <a:ext cx="3500523" cy="21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346345" y="1235456"/>
            <a:ext cx="1080000" cy="108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 flipV="1">
            <a:off x="5346345" y="4512977"/>
            <a:ext cx="1080000" cy="108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25" name="Dikdörtgen 24"/>
          <p:cNvSpPr/>
          <p:nvPr/>
        </p:nvSpPr>
        <p:spPr>
          <a:xfrm>
            <a:off x="8101263" y="2814394"/>
            <a:ext cx="409073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1 </a:t>
            </a:r>
            <a:r>
              <a:rPr lang="tr-TR" sz="2400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dikdörtgensel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bölge ve 2 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daireden oluşmuştur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3867922" y="6403942"/>
            <a:ext cx="370684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600" dirty="0" smtClean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Not : </a:t>
            </a:r>
            <a:r>
              <a:rPr lang="tr-TR" sz="160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Klavyede </a:t>
            </a:r>
            <a:r>
              <a:rPr lang="tr-TR" sz="160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enter</a:t>
            </a:r>
            <a:r>
              <a:rPr lang="tr-TR" sz="160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tuşuyla ilerleyiniz.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096706" y="3055681"/>
            <a:ext cx="157927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dirty="0" err="1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Dikdörtgensel</a:t>
            </a:r>
            <a:endParaRPr lang="tr-TR" dirty="0" smtClean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tr-TR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Bölge</a:t>
            </a:r>
            <a:endParaRPr lang="tr-TR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Dikdörtgen 30"/>
          <p:cNvSpPr/>
          <p:nvPr/>
        </p:nvSpPr>
        <p:spPr>
          <a:xfrm>
            <a:off x="5526086" y="4827383"/>
            <a:ext cx="72051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Daire</a:t>
            </a:r>
            <a:endParaRPr lang="tr-TR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Dikdörtgen 31"/>
          <p:cNvSpPr/>
          <p:nvPr/>
        </p:nvSpPr>
        <p:spPr>
          <a:xfrm>
            <a:off x="5573647" y="1590790"/>
            <a:ext cx="72051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Daire</a:t>
            </a:r>
            <a:endParaRPr lang="tr-TR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Silindir 16"/>
          <p:cNvSpPr/>
          <p:nvPr/>
        </p:nvSpPr>
        <p:spPr>
          <a:xfrm>
            <a:off x="929654" y="2404316"/>
            <a:ext cx="1372935" cy="2162354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547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" grpId="0" animBg="1"/>
      <p:bldP spid="23" grpId="0" animBg="1"/>
      <p:bldP spid="24" grpId="0" animBg="1"/>
      <p:bldP spid="25" grpId="0"/>
      <p:bldP spid="6" grpId="0"/>
      <p:bldP spid="31" grpId="0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ISPRING_RESOURCE_PATHS_HASH_PRESENTER" val="c3443ab11f94eec0ef4865e5f369d85bd1764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dvertising_Booth_Display">
  <a:themeElements>
    <a:clrScheme name="advertising_booth_display">
      <a:dk1>
        <a:srgbClr val="000000"/>
      </a:dk1>
      <a:lt1>
        <a:srgbClr val="FFFFFF"/>
      </a:lt1>
      <a:dk2>
        <a:srgbClr val="6C0000"/>
      </a:dk2>
      <a:lt2>
        <a:srgbClr val="F0F3FB"/>
      </a:lt2>
      <a:accent1>
        <a:srgbClr val="1F2932"/>
      </a:accent1>
      <a:accent2>
        <a:srgbClr val="595959"/>
      </a:accent2>
      <a:accent3>
        <a:srgbClr val="53B558"/>
      </a:accent3>
      <a:accent4>
        <a:srgbClr val="2C66B2"/>
      </a:accent4>
      <a:accent5>
        <a:srgbClr val="FF9900"/>
      </a:accent5>
      <a:accent6>
        <a:srgbClr val="000000"/>
      </a:accent6>
      <a:hlink>
        <a:srgbClr val="657C95"/>
      </a:hlink>
      <a:folHlink>
        <a:srgbClr val="D8DBE4"/>
      </a:folHlink>
    </a:clrScheme>
    <a:fontScheme name="Özel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vertising_Booth_Display">
  <a:themeElements>
    <a:clrScheme name="advertising_booth_display">
      <a:dk1>
        <a:srgbClr val="000000"/>
      </a:dk1>
      <a:lt1>
        <a:srgbClr val="FFFFFF"/>
      </a:lt1>
      <a:dk2>
        <a:srgbClr val="6C0000"/>
      </a:dk2>
      <a:lt2>
        <a:srgbClr val="F0F3FB"/>
      </a:lt2>
      <a:accent1>
        <a:srgbClr val="1F2932"/>
      </a:accent1>
      <a:accent2>
        <a:srgbClr val="595959"/>
      </a:accent2>
      <a:accent3>
        <a:srgbClr val="53B558"/>
      </a:accent3>
      <a:accent4>
        <a:srgbClr val="2C66B2"/>
      </a:accent4>
      <a:accent5>
        <a:srgbClr val="FF9900"/>
      </a:accent5>
      <a:accent6>
        <a:srgbClr val="000000"/>
      </a:accent6>
      <a:hlink>
        <a:srgbClr val="657C95"/>
      </a:hlink>
      <a:folHlink>
        <a:srgbClr val="D8DB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2374</TotalTime>
  <Words>473</Words>
  <Application>Microsoft Office PowerPoint</Application>
  <PresentationFormat>Geniş ekran</PresentationFormat>
  <Paragraphs>172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16</vt:i4>
      </vt:variant>
    </vt:vector>
  </HeadingPairs>
  <TitlesOfParts>
    <vt:vector size="22" baseType="lpstr">
      <vt:lpstr>Arial</vt:lpstr>
      <vt:lpstr>Calibri</vt:lpstr>
      <vt:lpstr>Tahoma</vt:lpstr>
      <vt:lpstr>Wingdings</vt:lpstr>
      <vt:lpstr>Advertising_Booth_Display</vt:lpstr>
      <vt:lpstr>1_Advertising_Booth_Display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Yüz ve Yüzeyler</dc:title>
  <dc:creator>www.mebders.com</dc:creator>
  <cp:lastModifiedBy>Muhammet Bozkurt</cp:lastModifiedBy>
  <cp:revision>157</cp:revision>
  <dcterms:created xsi:type="dcterms:W3CDTF">2015-08-18T22:48:21Z</dcterms:created>
  <dcterms:modified xsi:type="dcterms:W3CDTF">2017-10-01T12:53:48Z</dcterms:modified>
  <cp:contentStatus>Tamamlandı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47CDB9D4-C571-40E4-A60F-B84C9155C95F</vt:lpwstr>
  </property>
  <property fmtid="{D5CDD505-2E9C-101B-9397-08002B2CF9AE}" pid="3" name="ArticulatePath">
    <vt:lpwstr>Sunu1</vt:lpwstr>
  </property>
  <property fmtid="{D5CDD505-2E9C-101B-9397-08002B2CF9AE}" pid="4" name="_MarkAsFinal">
    <vt:bool>true</vt:bool>
  </property>
</Properties>
</file>