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86" r:id="rId4"/>
    <p:sldId id="257" r:id="rId5"/>
    <p:sldId id="287" r:id="rId6"/>
    <p:sldId id="288" r:id="rId7"/>
    <p:sldId id="283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85" r:id="rId17"/>
    <p:sldId id="274" r:id="rId18"/>
  </p:sldIdLst>
  <p:sldSz cx="12192000" cy="6858000"/>
  <p:notesSz cx="6858000" cy="9144000"/>
  <p:custDataLst>
    <p:tags r:id="rId1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0" autoAdjust="0"/>
    <p:restoredTop sz="94660"/>
  </p:normalViewPr>
  <p:slideViewPr>
    <p:cSldViewPr snapToGrid="0">
      <p:cViewPr>
        <p:scale>
          <a:sx n="60" d="100"/>
          <a:sy n="60" d="100"/>
        </p:scale>
        <p:origin x="480" y="1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46" y="99786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760084" y="118101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760084" y="1621334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2760084" y="2536904"/>
            <a:ext cx="715292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GEOMETRİK CİSİMLERİN YÜZLERİ</a:t>
            </a:r>
          </a:p>
          <a:p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  VE YÜZEYLERİ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2761016" y="2099737"/>
            <a:ext cx="679442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ŞEKİLLER VE SAYILAR DÜNYASI</a:t>
            </a:r>
            <a:endParaRPr lang="tr-TR" sz="2500" dirty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2759489" y="3879533"/>
            <a:ext cx="7003635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Küp, kare prizma, dikdörtgenler prizması, </a:t>
            </a:r>
            <a:r>
              <a:rPr lang="tr-TR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üçgen prizma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silindir, koni ve küre modellerinin yüzeylerini belirtir</a:t>
            </a:r>
            <a:r>
              <a:rPr lang="tr-TR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Prizma, koni ve silindir </a:t>
            </a:r>
            <a:r>
              <a:rPr lang="tr-TR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modellerinin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yüzeylerini düzleme açar ve bu modellerin her yüzünün birer düzlemsel şekil olduğunu gösterir.</a:t>
            </a:r>
            <a:endParaRPr lang="tr-TR" dirty="0" smtClean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760084" y="3358791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rbest Form 19"/>
          <p:cNvSpPr/>
          <p:nvPr/>
        </p:nvSpPr>
        <p:spPr>
          <a:xfrm rot="2705576">
            <a:off x="4723787" y="1867346"/>
            <a:ext cx="2420238" cy="2355466"/>
          </a:xfrm>
          <a:custGeom>
            <a:avLst/>
            <a:gdLst>
              <a:gd name="connsiteX0" fmla="*/ 0 w 1613986"/>
              <a:gd name="connsiteY0" fmla="*/ 0 h 1613986"/>
              <a:gd name="connsiteX1" fmla="*/ 1613986 w 1613986"/>
              <a:gd name="connsiteY1" fmla="*/ 0 h 1613986"/>
              <a:gd name="connsiteX2" fmla="*/ 1606683 w 1613986"/>
              <a:gd name="connsiteY2" fmla="*/ 144616 h 1613986"/>
              <a:gd name="connsiteX3" fmla="*/ 144616 w 1613986"/>
              <a:gd name="connsiteY3" fmla="*/ 1606683 h 1613986"/>
              <a:gd name="connsiteX4" fmla="*/ 0 w 1613986"/>
              <a:gd name="connsiteY4" fmla="*/ 1613986 h 1613986"/>
              <a:gd name="connsiteX5" fmla="*/ 0 w 1613986"/>
              <a:gd name="connsiteY5" fmla="*/ 0 h 161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3986" h="1613986">
                <a:moveTo>
                  <a:pt x="0" y="0"/>
                </a:moveTo>
                <a:lnTo>
                  <a:pt x="1613986" y="0"/>
                </a:lnTo>
                <a:lnTo>
                  <a:pt x="1606683" y="144616"/>
                </a:lnTo>
                <a:cubicBezTo>
                  <a:pt x="1528394" y="915523"/>
                  <a:pt x="915523" y="1528394"/>
                  <a:pt x="144616" y="1606683"/>
                </a:cubicBezTo>
                <a:lnTo>
                  <a:pt x="0" y="161398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25647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Koni </a:t>
            </a: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Açınımı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4" name="Oval 23"/>
          <p:cNvSpPr/>
          <p:nvPr/>
        </p:nvSpPr>
        <p:spPr>
          <a:xfrm flipV="1">
            <a:off x="5121755" y="3754949"/>
            <a:ext cx="1519676" cy="151967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8101263" y="2814394"/>
            <a:ext cx="409073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1 daireden ve 1 üçgene benzeyen şekilden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oluşmuştur.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867922" y="6403942"/>
            <a:ext cx="370684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Klavyede </a:t>
            </a:r>
            <a:r>
              <a:rPr lang="tr-TR" sz="160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tuşuyla ilerleyiniz.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466164" y="2709867"/>
            <a:ext cx="293548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Üçgene benziyor ama değil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5521334" y="4349589"/>
            <a:ext cx="72051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Daire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İkizkenar Üçgen 2"/>
          <p:cNvSpPr/>
          <p:nvPr/>
        </p:nvSpPr>
        <p:spPr>
          <a:xfrm>
            <a:off x="790020" y="1703928"/>
            <a:ext cx="2196000" cy="3051927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Oval 3"/>
          <p:cNvSpPr/>
          <p:nvPr/>
        </p:nvSpPr>
        <p:spPr>
          <a:xfrm>
            <a:off x="786790" y="4167509"/>
            <a:ext cx="2177591" cy="117669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088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3" grpId="0" animBg="1"/>
      <p:bldP spid="24" grpId="0" animBg="1"/>
      <p:bldP spid="25" grpId="0"/>
      <p:bldP spid="6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26146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Küre </a:t>
            </a: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Açınımı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3384885" y="2814394"/>
            <a:ext cx="880711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Küre modelinin düzleme açınımı yoktur, yüzeyi tek parçadır.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867922" y="6403942"/>
            <a:ext cx="370684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Klavyede </a:t>
            </a:r>
            <a:r>
              <a:rPr lang="tr-TR" sz="160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tuşuyla ilerleyiniz.</a:t>
            </a:r>
          </a:p>
        </p:txBody>
      </p:sp>
      <p:sp>
        <p:nvSpPr>
          <p:cNvPr id="12" name="Oval 11"/>
          <p:cNvSpPr/>
          <p:nvPr/>
        </p:nvSpPr>
        <p:spPr>
          <a:xfrm>
            <a:off x="530264" y="1907914"/>
            <a:ext cx="2464290" cy="24416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781050" h="67945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31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887" y="14547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75230" y="2822537"/>
            <a:ext cx="1641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 VE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DÜZLEMSEL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ŞEKİLLER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2" name="Dikdörtgen 31"/>
          <p:cNvSpPr/>
          <p:nvPr/>
        </p:nvSpPr>
        <p:spPr>
          <a:xfrm>
            <a:off x="2955005" y="779295"/>
            <a:ext cx="6454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Hangi geometrik cisim 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8" name="Dikdörtgen 17"/>
          <p:cNvSpPr/>
          <p:nvPr/>
        </p:nvSpPr>
        <p:spPr>
          <a:xfrm>
            <a:off x="1656050" y="6227603"/>
            <a:ext cx="887813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Nesi Var </a:t>
            </a:r>
            <a:r>
              <a:rPr lang="tr-TR" sz="1400" dirty="0" err="1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bütonuyla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geometrik cisimlerin özellikleri doğru tahmin alınıncaya kadar sırasıyla ekrana getirilir.</a:t>
            </a:r>
            <a:endParaRPr lang="tr-TR" sz="14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403591" y="1834381"/>
            <a:ext cx="583317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1 </a:t>
            </a:r>
            <a:r>
              <a:rPr lang="tr-TR" sz="2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bölgesi var.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386752" y="2370705"/>
            <a:ext cx="583317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2 dairesi var.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Nesi Var"/>
          <p:cNvSpPr/>
          <p:nvPr/>
        </p:nvSpPr>
        <p:spPr>
          <a:xfrm>
            <a:off x="5238494" y="5576911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Nesi Var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9" name="Silindir 18"/>
          <p:cNvSpPr/>
          <p:nvPr/>
        </p:nvSpPr>
        <p:spPr>
          <a:xfrm>
            <a:off x="5408650" y="3123463"/>
            <a:ext cx="1372935" cy="2162354"/>
          </a:xfrm>
          <a:prstGeom prst="ca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Cevap"/>
          <p:cNvSpPr/>
          <p:nvPr/>
        </p:nvSpPr>
        <p:spPr>
          <a:xfrm>
            <a:off x="7323315" y="5576096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Cevap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751255" y="3355519"/>
            <a:ext cx="79220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0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tr-TR" sz="10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50824" y="4601365"/>
            <a:ext cx="1188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</a:t>
            </a:r>
            <a:r>
              <a:rPr lang="tr-TR" dirty="0" smtClean="0">
                <a:solidFill>
                  <a:srgbClr val="523100"/>
                </a:solidFill>
              </a:rPr>
              <a:t>11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14)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289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9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887" y="14547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75230" y="2822537"/>
            <a:ext cx="1641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 VE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DÜZLEMSEL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ŞEKİLLER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2" name="Dikdörtgen 31"/>
          <p:cNvSpPr/>
          <p:nvPr/>
        </p:nvSpPr>
        <p:spPr>
          <a:xfrm>
            <a:off x="2955005" y="779295"/>
            <a:ext cx="6454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Hangi geometrik cisim 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8" name="Dikdörtgen 17"/>
          <p:cNvSpPr/>
          <p:nvPr/>
        </p:nvSpPr>
        <p:spPr>
          <a:xfrm>
            <a:off x="1656050" y="6227603"/>
            <a:ext cx="887813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Nesi Var </a:t>
            </a:r>
            <a:r>
              <a:rPr lang="tr-TR" sz="1400" dirty="0" err="1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bütonuyla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geometrik cisimlerin özellikleri doğru tahmin alınıncaya kadar sırasıyla ekrana getirilir.</a:t>
            </a:r>
            <a:endParaRPr lang="tr-TR" sz="14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403591" y="1834381"/>
            <a:ext cx="583317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Yüzü ve yüzeyi aynıdır.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386752" y="2370705"/>
            <a:ext cx="583317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Açınımı yoktur.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Nesi Var"/>
          <p:cNvSpPr/>
          <p:nvPr/>
        </p:nvSpPr>
        <p:spPr>
          <a:xfrm>
            <a:off x="5238494" y="5576911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Nesi Var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20" name="Cevap"/>
          <p:cNvSpPr/>
          <p:nvPr/>
        </p:nvSpPr>
        <p:spPr>
          <a:xfrm>
            <a:off x="7323315" y="5576096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Cevap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5154406" y="3105110"/>
            <a:ext cx="2056008" cy="208285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781050" h="67945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5751255" y="3355519"/>
            <a:ext cx="79220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00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tr-TR" sz="100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10350824" y="4601365"/>
            <a:ext cx="1188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</a:t>
            </a:r>
            <a:r>
              <a:rPr lang="tr-TR" dirty="0" smtClean="0">
                <a:solidFill>
                  <a:srgbClr val="523100"/>
                </a:solidFill>
              </a:rPr>
              <a:t>12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14)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82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21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887" y="14547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75230" y="2822537"/>
            <a:ext cx="1641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 VE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DÜZLEMSEL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ŞEKİLLER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2" name="Dikdörtgen 31"/>
          <p:cNvSpPr/>
          <p:nvPr/>
        </p:nvSpPr>
        <p:spPr>
          <a:xfrm>
            <a:off x="2955005" y="779295"/>
            <a:ext cx="6454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Hangi geometrik cisim 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8" name="Dikdörtgen 17"/>
          <p:cNvSpPr/>
          <p:nvPr/>
        </p:nvSpPr>
        <p:spPr>
          <a:xfrm>
            <a:off x="1656050" y="6227603"/>
            <a:ext cx="887813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Nesi Var </a:t>
            </a:r>
            <a:r>
              <a:rPr lang="tr-TR" sz="1400" dirty="0" err="1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bütonuyla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geometrik cisimlerin özellikleri doğru tahmin alınıncaya kadar sırasıyla ekrana getirilir.</a:t>
            </a:r>
            <a:endParaRPr lang="tr-TR" sz="14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403591" y="1834381"/>
            <a:ext cx="583317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6 </a:t>
            </a:r>
            <a:r>
              <a:rPr lang="tr-TR" sz="2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karesel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bölgeden oluşmuştur.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Nesi Var"/>
          <p:cNvSpPr/>
          <p:nvPr/>
        </p:nvSpPr>
        <p:spPr>
          <a:xfrm>
            <a:off x="5238494" y="5576911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Nesi Var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20" name="Cevap"/>
          <p:cNvSpPr/>
          <p:nvPr/>
        </p:nvSpPr>
        <p:spPr>
          <a:xfrm>
            <a:off x="7323315" y="5576096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Cevap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9" name="Küp 18"/>
          <p:cNvSpPr/>
          <p:nvPr/>
        </p:nvSpPr>
        <p:spPr>
          <a:xfrm>
            <a:off x="5306426" y="3159623"/>
            <a:ext cx="2027502" cy="1894253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751255" y="3355519"/>
            <a:ext cx="79220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00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tr-TR" sz="100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10303230" y="4601365"/>
            <a:ext cx="123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</a:t>
            </a:r>
            <a:r>
              <a:rPr lang="tr-TR" dirty="0" smtClean="0">
                <a:solidFill>
                  <a:srgbClr val="523100"/>
                </a:solidFill>
              </a:rPr>
              <a:t>13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14)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024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9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75230" y="2822537"/>
            <a:ext cx="1641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 VE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DÜZLEMSEL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ŞEKİLLER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3293" y="4606190"/>
            <a:ext cx="1172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</a:t>
            </a:r>
            <a:r>
              <a:rPr lang="tr-TR" dirty="0" smtClean="0">
                <a:solidFill>
                  <a:srgbClr val="523100"/>
                </a:solidFill>
              </a:rPr>
              <a:t>14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14)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ahoma"/>
              </a:rPr>
              <a:t>©mebders.com</a:t>
            </a:r>
            <a:endParaRPr lang="tr-TR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GEOMETRİK </a:t>
            </a:r>
          </a:p>
          <a:p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 </a:t>
            </a:r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      CİSİMLERİN</a:t>
            </a:r>
          </a:p>
          <a:p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YÜZLERİ VE</a:t>
            </a:r>
          </a:p>
          <a:p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       YÜZEYLERİ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Hazırlık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(1 – </a:t>
            </a:r>
            <a:r>
              <a:rPr lang="tr-TR" dirty="0" smtClean="0">
                <a:solidFill>
                  <a:srgbClr val="523100"/>
                </a:solidFill>
              </a:rPr>
              <a:t>14)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1" name="Küp 20"/>
          <p:cNvSpPr/>
          <p:nvPr/>
        </p:nvSpPr>
        <p:spPr>
          <a:xfrm>
            <a:off x="4335522" y="2682186"/>
            <a:ext cx="3539951" cy="2397618"/>
          </a:xfrm>
          <a:prstGeom prst="cube">
            <a:avLst/>
          </a:prstGeom>
          <a:solidFill>
            <a:srgbClr val="FFFF00"/>
          </a:solidFill>
          <a:ln w="57150" cap="rnd">
            <a:solidFill>
              <a:schemeClr val="bg2">
                <a:lumMod val="50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4270281" y="321669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4837351" y="259218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/>
          <p:cNvSpPr/>
          <p:nvPr/>
        </p:nvSpPr>
        <p:spPr>
          <a:xfrm>
            <a:off x="7785473" y="259218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val 19"/>
          <p:cNvSpPr/>
          <p:nvPr/>
        </p:nvSpPr>
        <p:spPr>
          <a:xfrm>
            <a:off x="7196904" y="3181885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Oval 21"/>
          <p:cNvSpPr/>
          <p:nvPr/>
        </p:nvSpPr>
        <p:spPr>
          <a:xfrm>
            <a:off x="7811189" y="440456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Oval 23"/>
          <p:cNvSpPr/>
          <p:nvPr/>
        </p:nvSpPr>
        <p:spPr>
          <a:xfrm>
            <a:off x="7190350" y="496306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val 24"/>
          <p:cNvSpPr/>
          <p:nvPr/>
        </p:nvSpPr>
        <p:spPr>
          <a:xfrm>
            <a:off x="4239495" y="498329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Dikdörtgen 25"/>
          <p:cNvSpPr/>
          <p:nvPr/>
        </p:nvSpPr>
        <p:spPr>
          <a:xfrm>
            <a:off x="2955005" y="779295"/>
            <a:ext cx="645481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Altta verilen geometrik cismin yüz, ayrıt ve köşeleri hangi renk ile gösterilmiştir 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Yüzü Göster"/>
          <p:cNvSpPr/>
          <p:nvPr/>
        </p:nvSpPr>
        <p:spPr>
          <a:xfrm>
            <a:off x="2955005" y="5710929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Yüzleri Göster</a:t>
            </a:r>
            <a:endParaRPr lang="tr-TR" dirty="0"/>
          </a:p>
        </p:txBody>
      </p:sp>
      <p:sp>
        <p:nvSpPr>
          <p:cNvPr id="27" name="Ayrıtı Göster"/>
          <p:cNvSpPr/>
          <p:nvPr/>
        </p:nvSpPr>
        <p:spPr>
          <a:xfrm>
            <a:off x="4927350" y="5710929"/>
            <a:ext cx="1822365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Ayrıtları Göster</a:t>
            </a:r>
            <a:endParaRPr lang="tr-TR" dirty="0"/>
          </a:p>
        </p:txBody>
      </p:sp>
      <p:sp>
        <p:nvSpPr>
          <p:cNvPr id="28" name="Köşe Göster"/>
          <p:cNvSpPr/>
          <p:nvPr/>
        </p:nvSpPr>
        <p:spPr>
          <a:xfrm>
            <a:off x="6899697" y="5720766"/>
            <a:ext cx="1826262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Köşeleri Göster</a:t>
            </a:r>
            <a:endParaRPr lang="tr-TR" dirty="0"/>
          </a:p>
        </p:txBody>
      </p:sp>
      <p:sp>
        <p:nvSpPr>
          <p:cNvPr id="5" name="Sağ Ok 4"/>
          <p:cNvSpPr/>
          <p:nvPr/>
        </p:nvSpPr>
        <p:spPr>
          <a:xfrm>
            <a:off x="3341637" y="3729789"/>
            <a:ext cx="1413967" cy="687574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Yüz</a:t>
            </a:r>
            <a:endParaRPr lang="tr-TR" dirty="0"/>
          </a:p>
        </p:txBody>
      </p:sp>
      <p:sp>
        <p:nvSpPr>
          <p:cNvPr id="7" name="Sol Ok 6"/>
          <p:cNvSpPr/>
          <p:nvPr/>
        </p:nvSpPr>
        <p:spPr>
          <a:xfrm>
            <a:off x="7669296" y="3570665"/>
            <a:ext cx="1549858" cy="629221"/>
          </a:xfrm>
          <a:prstGeom prst="lef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dk1"/>
                </a:solidFill>
              </a:rPr>
              <a:t>Yüz</a:t>
            </a:r>
            <a:endParaRPr lang="tr-TR" dirty="0">
              <a:solidFill>
                <a:schemeClr val="dk1"/>
              </a:solidFill>
            </a:endParaRPr>
          </a:p>
        </p:txBody>
      </p:sp>
      <p:sp>
        <p:nvSpPr>
          <p:cNvPr id="8" name="Aşağı Ok 7"/>
          <p:cNvSpPr/>
          <p:nvPr/>
        </p:nvSpPr>
        <p:spPr>
          <a:xfrm>
            <a:off x="5907505" y="1708484"/>
            <a:ext cx="661737" cy="1239253"/>
          </a:xfrm>
          <a:prstGeom prst="down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dk1"/>
                </a:solidFill>
              </a:rPr>
              <a:t>Yüz</a:t>
            </a:r>
            <a:endParaRPr lang="tr-TR" dirty="0">
              <a:solidFill>
                <a:schemeClr val="dk1"/>
              </a:solidFill>
            </a:endParaRPr>
          </a:p>
        </p:txBody>
      </p:sp>
      <p:sp>
        <p:nvSpPr>
          <p:cNvPr id="34" name="Sağ Ok 33"/>
          <p:cNvSpPr/>
          <p:nvPr/>
        </p:nvSpPr>
        <p:spPr>
          <a:xfrm>
            <a:off x="2917523" y="3781380"/>
            <a:ext cx="1413967" cy="687574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Ayrıt</a:t>
            </a:r>
            <a:endParaRPr lang="tr-TR" dirty="0"/>
          </a:p>
        </p:txBody>
      </p:sp>
      <p:sp>
        <p:nvSpPr>
          <p:cNvPr id="35" name="Sol Ok 34"/>
          <p:cNvSpPr/>
          <p:nvPr/>
        </p:nvSpPr>
        <p:spPr>
          <a:xfrm>
            <a:off x="7294491" y="3735032"/>
            <a:ext cx="1549858" cy="629221"/>
          </a:xfrm>
          <a:prstGeom prst="lef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dk1"/>
                </a:solidFill>
              </a:rPr>
              <a:t>Ayrıt</a:t>
            </a:r>
            <a:endParaRPr lang="tr-TR" dirty="0">
              <a:solidFill>
                <a:schemeClr val="dk1"/>
              </a:solidFill>
            </a:endParaRPr>
          </a:p>
        </p:txBody>
      </p:sp>
      <p:sp>
        <p:nvSpPr>
          <p:cNvPr id="37" name="Aşağı Ok 36"/>
          <p:cNvSpPr/>
          <p:nvPr/>
        </p:nvSpPr>
        <p:spPr>
          <a:xfrm>
            <a:off x="5919430" y="1177760"/>
            <a:ext cx="661737" cy="1498565"/>
          </a:xfrm>
          <a:prstGeom prst="down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dk1"/>
                </a:solidFill>
              </a:rPr>
              <a:t>Ayr</a:t>
            </a:r>
            <a:endParaRPr lang="tr-TR" dirty="0" smtClean="0">
              <a:solidFill>
                <a:schemeClr val="dk1"/>
              </a:solidFill>
            </a:endParaRPr>
          </a:p>
          <a:p>
            <a:pPr algn="ctr"/>
            <a:r>
              <a:rPr lang="tr-TR" dirty="0" smtClean="0">
                <a:solidFill>
                  <a:schemeClr val="dk1"/>
                </a:solidFill>
              </a:rPr>
              <a:t>I</a:t>
            </a:r>
          </a:p>
          <a:p>
            <a:pPr algn="ctr"/>
            <a:r>
              <a:rPr lang="tr-TR" dirty="0" smtClean="0">
                <a:solidFill>
                  <a:schemeClr val="dk1"/>
                </a:solidFill>
              </a:rPr>
              <a:t>t</a:t>
            </a:r>
            <a:endParaRPr lang="tr-TR" dirty="0">
              <a:solidFill>
                <a:schemeClr val="dk1"/>
              </a:solidFill>
            </a:endParaRPr>
          </a:p>
        </p:txBody>
      </p:sp>
      <p:sp>
        <p:nvSpPr>
          <p:cNvPr id="38" name="Sağ Ok 37"/>
          <p:cNvSpPr/>
          <p:nvPr/>
        </p:nvSpPr>
        <p:spPr>
          <a:xfrm>
            <a:off x="2924937" y="2936818"/>
            <a:ext cx="1413967" cy="687574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Köşe</a:t>
            </a:r>
            <a:endParaRPr lang="tr-TR" dirty="0"/>
          </a:p>
        </p:txBody>
      </p:sp>
      <p:sp>
        <p:nvSpPr>
          <p:cNvPr id="39" name="Sol Ok 38"/>
          <p:cNvSpPr/>
          <p:nvPr/>
        </p:nvSpPr>
        <p:spPr>
          <a:xfrm>
            <a:off x="7290061" y="2937270"/>
            <a:ext cx="1549858" cy="629221"/>
          </a:xfrm>
          <a:prstGeom prst="lef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dk1"/>
                </a:solidFill>
              </a:rPr>
              <a:t>Köşe</a:t>
            </a:r>
            <a:endParaRPr lang="tr-TR" dirty="0">
              <a:solidFill>
                <a:schemeClr val="dk1"/>
              </a:solidFill>
            </a:endParaRPr>
          </a:p>
        </p:txBody>
      </p:sp>
      <p:sp>
        <p:nvSpPr>
          <p:cNvPr id="40" name="Aşağı Ok 39"/>
          <p:cNvSpPr/>
          <p:nvPr/>
        </p:nvSpPr>
        <p:spPr>
          <a:xfrm>
            <a:off x="4591058" y="1151590"/>
            <a:ext cx="661737" cy="1498565"/>
          </a:xfrm>
          <a:prstGeom prst="down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dk1"/>
                </a:solidFill>
              </a:rPr>
              <a:t>Köşe</a:t>
            </a:r>
            <a:endParaRPr lang="tr-TR" dirty="0">
              <a:solidFill>
                <a:schemeClr val="dk1"/>
              </a:solidFill>
            </a:endParaRPr>
          </a:p>
        </p:txBody>
      </p:sp>
      <p:sp>
        <p:nvSpPr>
          <p:cNvPr id="41" name="Dikdörtgen 40"/>
          <p:cNvSpPr/>
          <p:nvPr/>
        </p:nvSpPr>
        <p:spPr>
          <a:xfrm>
            <a:off x="3978555" y="6431950"/>
            <a:ext cx="451963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400" dirty="0" err="1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Büton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tıklamaları arasında en az 5 saniye bırakın.</a:t>
            </a:r>
            <a:endParaRPr lang="tr-TR" sz="14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829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FD61C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FD61C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31403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45AC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1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9000"/>
                            </p:stCondLst>
                            <p:childTnLst>
                              <p:par>
                                <p:cTn id="14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1" animBg="1"/>
      <p:bldP spid="21" grpId="2" animBg="1"/>
      <p:bldP spid="5" grpId="0" animBg="1"/>
      <p:bldP spid="5" grpId="1" animBg="1"/>
      <p:bldP spid="5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887" y="14547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75230" y="2822537"/>
            <a:ext cx="1641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DÜZLEM VE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DÜZLEMSEL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ŞEKİLLER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195196" y="4014321"/>
            <a:ext cx="1510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Yüz ve yüzey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3" name="Küp 22"/>
          <p:cNvSpPr/>
          <p:nvPr/>
        </p:nvSpPr>
        <p:spPr>
          <a:xfrm>
            <a:off x="4944724" y="2177716"/>
            <a:ext cx="2446840" cy="2792981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17"/>
          <p:cNvSpPr/>
          <p:nvPr/>
        </p:nvSpPr>
        <p:spPr>
          <a:xfrm>
            <a:off x="6401889" y="2343151"/>
            <a:ext cx="1404000" cy="25561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perspectiveContrastingRightFacing" fov="0">
              <a:rot lat="1800000" lon="17712732" rev="21594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1"/>
          <p:cNvSpPr/>
          <p:nvPr/>
        </p:nvSpPr>
        <p:spPr>
          <a:xfrm>
            <a:off x="4541416" y="2343151"/>
            <a:ext cx="1404000" cy="2552402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perspectiveContrastingRightFacing" fov="0">
              <a:rot lat="1800000" lon="17712732" rev="21594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4944724" y="2822538"/>
            <a:ext cx="1830959" cy="223845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/>
          <p:cNvSpPr/>
          <p:nvPr/>
        </p:nvSpPr>
        <p:spPr>
          <a:xfrm>
            <a:off x="5718309" y="508095"/>
            <a:ext cx="936000" cy="3960000"/>
          </a:xfrm>
          <a:prstGeom prst="rect">
            <a:avLst/>
          </a:prstGeom>
          <a:solidFill>
            <a:srgbClr val="FFFF00"/>
          </a:solidFill>
          <a:scene3d>
            <a:camera prst="perspectiveFront" fov="0">
              <a:rot lat="3720000" lon="2880000" rev="1626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Yüzü Göster"/>
          <p:cNvSpPr/>
          <p:nvPr/>
        </p:nvSpPr>
        <p:spPr>
          <a:xfrm>
            <a:off x="2990413" y="5710928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Yüzleri Göster</a:t>
            </a:r>
            <a:endParaRPr lang="tr-TR" dirty="0"/>
          </a:p>
        </p:txBody>
      </p:sp>
      <p:sp>
        <p:nvSpPr>
          <p:cNvPr id="28" name="Yüzeyi Göster"/>
          <p:cNvSpPr/>
          <p:nvPr/>
        </p:nvSpPr>
        <p:spPr>
          <a:xfrm>
            <a:off x="5045832" y="5710928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Yüzeyi Göster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2955005" y="779295"/>
            <a:ext cx="6454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Yüz ve yüzey arasında nasıl bir ilişki vardır?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2955005" y="1277520"/>
            <a:ext cx="645481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Geometrik cisimlerin yüzlerinin tamamı cismin yüzeyini oluşturur.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4" name="Yüzeyi Göster"/>
          <p:cNvSpPr/>
          <p:nvPr/>
        </p:nvSpPr>
        <p:spPr>
          <a:xfrm>
            <a:off x="7099472" y="5711923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Açıklama</a:t>
            </a:r>
            <a:endParaRPr lang="tr-TR" dirty="0"/>
          </a:p>
        </p:txBody>
      </p:sp>
      <p:sp>
        <p:nvSpPr>
          <p:cNvPr id="35" name="Metin kutusu 34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(2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14)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95AC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95AC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95AC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95AC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8" grpId="2" animBg="1"/>
      <p:bldP spid="22" grpId="0" animBg="1"/>
      <p:bldP spid="22" grpId="1" animBg="1"/>
      <p:bldP spid="22" grpId="2" animBg="1"/>
      <p:bldP spid="4" grpId="0" animBg="1"/>
      <p:bldP spid="4" grpId="1" animBg="1"/>
      <p:bldP spid="4" grpId="2" animBg="1"/>
      <p:bldP spid="24" grpId="0" animBg="1"/>
      <p:bldP spid="24" grpId="1" animBg="1"/>
      <p:bldP spid="24" grpId="2" animBg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887" y="14547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75230" y="2822537"/>
            <a:ext cx="1641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 VE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DÜZLEMSEL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ŞEKİLLER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217400" y="4029173"/>
            <a:ext cx="1528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Yüz ve Yüzey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2" name="Dikdörtgen 31"/>
          <p:cNvSpPr/>
          <p:nvPr/>
        </p:nvSpPr>
        <p:spPr>
          <a:xfrm>
            <a:off x="2955005" y="779295"/>
            <a:ext cx="645481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Yüzü ve yüzeyi aynı olan geometrik cisim hangisidir 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2940739" y="1590307"/>
            <a:ext cx="645481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Yüzü ve yüzeyi aynı olan geometrik cisim küredir.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4" name="Yüzeyi Göster"/>
          <p:cNvSpPr/>
          <p:nvPr/>
        </p:nvSpPr>
        <p:spPr>
          <a:xfrm>
            <a:off x="5623197" y="5661760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Açıklama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725214" y="3096112"/>
            <a:ext cx="1866122" cy="186612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781050" h="67945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Silindir 20"/>
          <p:cNvSpPr/>
          <p:nvPr/>
        </p:nvSpPr>
        <p:spPr>
          <a:xfrm>
            <a:off x="7956096" y="2915887"/>
            <a:ext cx="1372935" cy="2162354"/>
          </a:xfrm>
          <a:prstGeom prst="ca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Küp 24"/>
          <p:cNvSpPr/>
          <p:nvPr/>
        </p:nvSpPr>
        <p:spPr>
          <a:xfrm>
            <a:off x="2968671" y="3305826"/>
            <a:ext cx="2402362" cy="1745823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6" name="Metin kutusu 2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(3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14)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360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887" y="14547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75230" y="2822537"/>
            <a:ext cx="1641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 VE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DÜZLEMSEL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ŞEKİLLER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9935768" y="3981789"/>
            <a:ext cx="192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Prizma Açınımları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2" name="Dikdörtgen 31"/>
          <p:cNvSpPr/>
          <p:nvPr/>
        </p:nvSpPr>
        <p:spPr>
          <a:xfrm>
            <a:off x="2955005" y="779295"/>
            <a:ext cx="64548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Prizma şeklindeki bir kutunun yüzlerini düz bir yüzey üzerine açsak nasıl bir şekil ortaya çıkar 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Küp 24"/>
          <p:cNvSpPr/>
          <p:nvPr/>
        </p:nvSpPr>
        <p:spPr>
          <a:xfrm>
            <a:off x="4982630" y="3040208"/>
            <a:ext cx="2402362" cy="1745823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8" name="Dikdörtgen 17"/>
          <p:cNvSpPr/>
          <p:nvPr/>
        </p:nvSpPr>
        <p:spPr>
          <a:xfrm>
            <a:off x="3001596" y="6355706"/>
            <a:ext cx="623516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Cevaplardan sonra ders kitabındaki açınımları yapalım etkinliği yaptırılır.</a:t>
            </a:r>
            <a:endParaRPr lang="tr-TR" sz="14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(4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14)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850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289694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Küpün Açınımı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Küp 17"/>
          <p:cNvSpPr/>
          <p:nvPr/>
        </p:nvSpPr>
        <p:spPr>
          <a:xfrm>
            <a:off x="709607" y="2496082"/>
            <a:ext cx="1466297" cy="1467623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561347" y="2689894"/>
            <a:ext cx="1080000" cy="108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19"/>
          <p:cNvSpPr/>
          <p:nvPr/>
        </p:nvSpPr>
        <p:spPr>
          <a:xfrm>
            <a:off x="4641347" y="2689894"/>
            <a:ext cx="1080000" cy="108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0"/>
          <p:cNvSpPr/>
          <p:nvPr/>
        </p:nvSpPr>
        <p:spPr>
          <a:xfrm>
            <a:off x="5721347" y="2689894"/>
            <a:ext cx="1080000" cy="108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1"/>
          <p:cNvSpPr/>
          <p:nvPr/>
        </p:nvSpPr>
        <p:spPr>
          <a:xfrm>
            <a:off x="6801347" y="2689894"/>
            <a:ext cx="1080000" cy="108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/>
          <p:cNvSpPr/>
          <p:nvPr/>
        </p:nvSpPr>
        <p:spPr>
          <a:xfrm>
            <a:off x="5721347" y="1609894"/>
            <a:ext cx="1080000" cy="108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/>
          <p:cNvSpPr/>
          <p:nvPr/>
        </p:nvSpPr>
        <p:spPr>
          <a:xfrm>
            <a:off x="5721347" y="3769894"/>
            <a:ext cx="1080000" cy="108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4"/>
          <p:cNvSpPr/>
          <p:nvPr/>
        </p:nvSpPr>
        <p:spPr>
          <a:xfrm>
            <a:off x="8292864" y="2814394"/>
            <a:ext cx="38991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6 </a:t>
            </a:r>
            <a:r>
              <a:rPr lang="tr-TR" sz="2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karesel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bölgeden oluşmuştur.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867922" y="6403942"/>
            <a:ext cx="370684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Klavyede </a:t>
            </a:r>
            <a:r>
              <a:rPr lang="tr-TR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</a:t>
            </a:r>
            <a:r>
              <a:rPr lang="tr-TR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tuşuyla ilerleyiniz.</a:t>
            </a:r>
            <a:endParaRPr lang="tr-TR" sz="16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650178" y="2906726"/>
            <a:ext cx="9911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Karesel</a:t>
            </a:r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Bölge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4730177" y="2906726"/>
            <a:ext cx="9911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Karesel</a:t>
            </a:r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Bölge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Dikdörtgen 28"/>
          <p:cNvSpPr/>
          <p:nvPr/>
        </p:nvSpPr>
        <p:spPr>
          <a:xfrm>
            <a:off x="5765761" y="2906726"/>
            <a:ext cx="9911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Karesel</a:t>
            </a:r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Bölge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6845761" y="2906725"/>
            <a:ext cx="9911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Karesel</a:t>
            </a:r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Bölge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5810178" y="3920776"/>
            <a:ext cx="9911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Karesel</a:t>
            </a:r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Bölge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810177" y="1795839"/>
            <a:ext cx="9911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Karesel</a:t>
            </a:r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Bölge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964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6" grpId="0"/>
      <p:bldP spid="28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42498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 Prizmanın Açınımı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Küp 17"/>
          <p:cNvSpPr/>
          <p:nvPr/>
        </p:nvSpPr>
        <p:spPr>
          <a:xfrm>
            <a:off x="629396" y="2422357"/>
            <a:ext cx="1440000" cy="2160000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513221" y="2369052"/>
            <a:ext cx="1080000" cy="216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4593221" y="2369052"/>
            <a:ext cx="1080000" cy="216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5673221" y="2369052"/>
            <a:ext cx="1080000" cy="216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6753221" y="2369052"/>
            <a:ext cx="1080000" cy="216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5673221" y="1289052"/>
            <a:ext cx="1080000" cy="108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Dikdörtgen 23"/>
          <p:cNvSpPr/>
          <p:nvPr/>
        </p:nvSpPr>
        <p:spPr>
          <a:xfrm>
            <a:off x="5673220" y="4516404"/>
            <a:ext cx="1080000" cy="108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8292864" y="2814394"/>
            <a:ext cx="38991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4 </a:t>
            </a:r>
            <a:r>
              <a:rPr lang="tr-TR" sz="2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bölge ve 2 </a:t>
            </a:r>
            <a:r>
              <a:rPr lang="tr-TR" sz="2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karesel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bölgeden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oluşmuştur.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867922" y="6403942"/>
            <a:ext cx="370684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Klavyede </a:t>
            </a:r>
            <a:r>
              <a:rPr lang="tr-TR" sz="160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tuşuyla ilerleyiniz.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502762" y="2585884"/>
            <a:ext cx="1189749" cy="5693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3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endParaRPr lang="tr-TR" sz="130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4543488" y="2585884"/>
            <a:ext cx="12682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endParaRPr lang="tr-TR" sz="140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Dikdörtgen 28"/>
          <p:cNvSpPr/>
          <p:nvPr/>
        </p:nvSpPr>
        <p:spPr>
          <a:xfrm>
            <a:off x="5618345" y="2585884"/>
            <a:ext cx="1189749" cy="5693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3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endParaRPr lang="tr-TR" sz="130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6698345" y="2585883"/>
            <a:ext cx="1189749" cy="5693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3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endParaRPr lang="tr-TR" sz="130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5762051" y="4733239"/>
            <a:ext cx="9911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Karesel</a:t>
            </a:r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762051" y="1474997"/>
            <a:ext cx="9911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Karesel</a:t>
            </a:r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587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6" grpId="0"/>
      <p:bldP spid="28" grpId="0"/>
      <p:bldP spid="29" grpId="0"/>
      <p:bldP spid="30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45288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Üçgen </a:t>
            </a: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Prizmanın Açınımı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279898" y="2334558"/>
            <a:ext cx="1080000" cy="216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5359898" y="2334558"/>
            <a:ext cx="1080000" cy="216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6439898" y="2334558"/>
            <a:ext cx="1080000" cy="216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3" name="İkizkenar Üçgen 22"/>
          <p:cNvSpPr/>
          <p:nvPr/>
        </p:nvSpPr>
        <p:spPr>
          <a:xfrm>
            <a:off x="5359898" y="1239112"/>
            <a:ext cx="1080000" cy="108000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İkizkenar Üçgen 23"/>
          <p:cNvSpPr/>
          <p:nvPr/>
        </p:nvSpPr>
        <p:spPr>
          <a:xfrm flipV="1">
            <a:off x="5359898" y="4498893"/>
            <a:ext cx="1080000" cy="108000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8292864" y="2814394"/>
            <a:ext cx="38991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3 </a:t>
            </a:r>
            <a:r>
              <a:rPr lang="tr-TR" sz="2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bölge ve 2 </a:t>
            </a:r>
            <a:r>
              <a:rPr lang="tr-TR" sz="2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üçgensel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bölgeden oluşmuştur.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867922" y="6403942"/>
            <a:ext cx="370684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Klavyede </a:t>
            </a:r>
            <a:r>
              <a:rPr lang="tr-TR" sz="160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tuşuyla ilerleyiniz.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269439" y="2551390"/>
            <a:ext cx="1189749" cy="5693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3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endParaRPr lang="tr-TR" sz="130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5310165" y="2551390"/>
            <a:ext cx="12682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endParaRPr lang="tr-TR" sz="140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Dikdörtgen 28"/>
          <p:cNvSpPr/>
          <p:nvPr/>
        </p:nvSpPr>
        <p:spPr>
          <a:xfrm>
            <a:off x="6385022" y="2551390"/>
            <a:ext cx="1189749" cy="5693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3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endParaRPr lang="tr-TR" sz="130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5301890" y="4566670"/>
            <a:ext cx="11689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Üçgensel</a:t>
            </a:r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tr-TR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359817" y="1667404"/>
            <a:ext cx="11689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Üçgensel</a:t>
            </a:r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tr-TR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89" y="2057148"/>
            <a:ext cx="1902243" cy="28479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711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" grpId="0" animBg="1"/>
      <p:bldP spid="20" grpId="0" animBg="1"/>
      <p:bldP spid="21" grpId="0" animBg="1"/>
      <p:bldP spid="23" grpId="0" animBg="1"/>
      <p:bldP spid="24" grpId="0" animBg="1"/>
      <p:bldP spid="25" grpId="0"/>
      <p:bldP spid="6" grpId="0"/>
      <p:bldP spid="28" grpId="0"/>
      <p:bldP spid="29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29424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Silindir Açınımı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183645" y="2334558"/>
            <a:ext cx="3500523" cy="216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346345" y="1235456"/>
            <a:ext cx="1080000" cy="108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flipV="1">
            <a:off x="5346345" y="4512977"/>
            <a:ext cx="1080000" cy="108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8101263" y="2814394"/>
            <a:ext cx="409073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1 </a:t>
            </a:r>
            <a:r>
              <a:rPr lang="tr-TR" sz="2400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bölge ve 2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daireden oluşmuştur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867922" y="6403942"/>
            <a:ext cx="370684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Klavyede </a:t>
            </a:r>
            <a:r>
              <a:rPr lang="tr-TR" sz="160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</a:t>
            </a:r>
            <a:r>
              <a:rPr lang="tr-TR" sz="160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tuşuyla ilerleyiniz.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096706" y="3055681"/>
            <a:ext cx="15792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Dikdörtgensel</a:t>
            </a:r>
            <a:endParaRPr lang="tr-TR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Bölge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5526086" y="4827383"/>
            <a:ext cx="72051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Daire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573647" y="1590790"/>
            <a:ext cx="72051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Daire</a:t>
            </a:r>
            <a:endParaRPr lang="tr-T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Silindir 16"/>
          <p:cNvSpPr/>
          <p:nvPr/>
        </p:nvSpPr>
        <p:spPr>
          <a:xfrm>
            <a:off x="929654" y="2404316"/>
            <a:ext cx="1372935" cy="2162354"/>
          </a:xfrm>
          <a:prstGeom prst="ca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547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" grpId="0" animBg="1"/>
      <p:bldP spid="23" grpId="0" animBg="1"/>
      <p:bldP spid="24" grpId="0" animBg="1"/>
      <p:bldP spid="25" grpId="0"/>
      <p:bldP spid="6" grpId="0"/>
      <p:bldP spid="31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2374</TotalTime>
  <Words>473</Words>
  <Application>Microsoft Office PowerPoint</Application>
  <PresentationFormat>Geniş ekran</PresentationFormat>
  <Paragraphs>172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Yüz ve Yüzeyler</dc:title>
  <dc:creator>www.mebders.com</dc:creator>
  <cp:lastModifiedBy>Muhammet Bozkurt</cp:lastModifiedBy>
  <cp:revision>157</cp:revision>
  <dcterms:created xsi:type="dcterms:W3CDTF">2015-08-18T22:48:21Z</dcterms:created>
  <dcterms:modified xsi:type="dcterms:W3CDTF">2017-10-01T12:53:48Z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