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</p:sldMasterIdLst>
  <p:sldIdLst>
    <p:sldId id="272" r:id="rId3"/>
    <p:sldId id="286" r:id="rId4"/>
    <p:sldId id="329" r:id="rId5"/>
    <p:sldId id="309" r:id="rId6"/>
    <p:sldId id="330" r:id="rId7"/>
    <p:sldId id="331" r:id="rId8"/>
    <p:sldId id="332" r:id="rId9"/>
    <p:sldId id="333" r:id="rId10"/>
    <p:sldId id="334" r:id="rId11"/>
    <p:sldId id="335" r:id="rId12"/>
    <p:sldId id="336" r:id="rId13"/>
    <p:sldId id="337" r:id="rId14"/>
    <p:sldId id="338" r:id="rId15"/>
    <p:sldId id="339" r:id="rId16"/>
    <p:sldId id="289" r:id="rId17"/>
    <p:sldId id="274" r:id="rId18"/>
  </p:sldIdLst>
  <p:sldSz cx="12192000" cy="6858000"/>
  <p:notesSz cx="6858000" cy="9144000"/>
  <p:custDataLst>
    <p:tags r:id="rId19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E608"/>
    <a:srgbClr val="794903"/>
    <a:srgbClr val="FCAF53"/>
    <a:srgbClr val="FBC003"/>
    <a:srgbClr val="F2A839"/>
    <a:srgbClr val="DEA608"/>
    <a:srgbClr val="D59536"/>
    <a:srgbClr val="6E4200"/>
    <a:srgbClr val="523100"/>
    <a:srgbClr val="150C0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4" autoAdjust="0"/>
    <p:restoredTop sz="94660"/>
  </p:normalViewPr>
  <p:slideViewPr>
    <p:cSldViewPr snapToGrid="0">
      <p:cViewPr>
        <p:scale>
          <a:sx n="70" d="100"/>
          <a:sy n="70" d="100"/>
        </p:scale>
        <p:origin x="78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7CD7D-0373-438D-A611-2B18760BCCA2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10/28/2017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9F62D-FC13-4409-A200-9F9225F350D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830049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5CDFB-02A4-4794-A347-70471386EC81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10/28/2017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282FE-E361-4CEC-A72F-9E53845330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4345825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BB411-A31F-4C74-86E0-37E823FE09E7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10/28/2017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568415-F5C2-4A62-9197-6D18D847839A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102357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BC160C-0521-4735-8F58-EFFF5270DCD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10/28/2017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9F3B71-CE77-445F-971A-9E65000F32C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657381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text styles</a:t>
            </a:r>
          </a:p>
          <a:p>
            <a:pPr lvl="1"/>
            <a:r>
              <a:rPr lang="en-US" altLang="tr-TR" smtClean="0"/>
              <a:t>Second level</a:t>
            </a:r>
          </a:p>
          <a:p>
            <a:pPr lvl="2"/>
            <a:r>
              <a:rPr lang="en-US" altLang="tr-TR" smtClean="0"/>
              <a:t>Third level</a:t>
            </a:r>
          </a:p>
          <a:p>
            <a:pPr lvl="3"/>
            <a:r>
              <a:rPr lang="en-US" altLang="tr-TR" smtClean="0"/>
              <a:t>Fourth level</a:t>
            </a:r>
          </a:p>
          <a:p>
            <a:pPr lvl="4"/>
            <a:r>
              <a:rPr lang="en-US" altLang="tr-TR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46347-80BD-4281-9A7D-0AED6FAD8E00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10/28/2017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681F1F-4A5D-4C37-BE75-A4938DB575D2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814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text styles</a:t>
            </a:r>
          </a:p>
          <a:p>
            <a:pPr lvl="1"/>
            <a:r>
              <a:rPr lang="en-US" altLang="tr-TR" smtClean="0"/>
              <a:t>Second level</a:t>
            </a:r>
          </a:p>
          <a:p>
            <a:pPr lvl="2"/>
            <a:r>
              <a:rPr lang="en-US" altLang="tr-TR" smtClean="0"/>
              <a:t>Third level</a:t>
            </a:r>
          </a:p>
          <a:p>
            <a:pPr lvl="3"/>
            <a:r>
              <a:rPr lang="en-US" altLang="tr-TR" smtClean="0"/>
              <a:t>Fourth level</a:t>
            </a:r>
          </a:p>
          <a:p>
            <a:pPr lvl="4"/>
            <a:r>
              <a:rPr lang="en-US" altLang="tr-TR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47ABA8A-3FE2-4C1C-82FD-14E02E2E916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10/28/2017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456275-69BF-4A56-B691-A9AD780ADCC5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446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7.xml"/><Relationship Id="rId5" Type="http://schemas.openxmlformats.org/officeDocument/2006/relationships/hyperlink" Target="http://www.mebders.com/" TargetMode="External"/><Relationship Id="rId4" Type="http://schemas.openxmlformats.org/officeDocument/2006/relationships/hyperlink" Target="mailto:info@mebders.com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1.wav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audio" Target="../media/audio2.wav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7246" y="69463"/>
            <a:ext cx="9210790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Metin kutusu 10"/>
          <p:cNvSpPr txBox="1"/>
          <p:nvPr/>
        </p:nvSpPr>
        <p:spPr>
          <a:xfrm>
            <a:off x="2757947" y="1185253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SINIF		: </a:t>
            </a:r>
            <a:r>
              <a:rPr lang="tr-TR" sz="25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tr-TR" sz="2500" dirty="0">
              <a:solidFill>
                <a:schemeClr val="bg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2760084" y="1621334"/>
            <a:ext cx="395255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		: </a:t>
            </a:r>
            <a:r>
              <a:rPr lang="tr-TR" sz="25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MATEMATİK</a:t>
            </a:r>
            <a:endParaRPr lang="tr-TR" sz="2500" dirty="0">
              <a:solidFill>
                <a:schemeClr val="bg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2757948" y="2839519"/>
            <a:ext cx="6304739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KONU		: </a:t>
            </a:r>
            <a:r>
              <a:rPr lang="tr-TR" sz="25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Doğru, Işın ve Doğru Parçası</a:t>
            </a:r>
            <a:endParaRPr lang="tr-TR" sz="2500" dirty="0">
              <a:solidFill>
                <a:schemeClr val="bg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2757948" y="2098388"/>
            <a:ext cx="700363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 smtClean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ÜNİTE</a:t>
            </a:r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tr-TR" sz="2500" dirty="0" smtClean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: </a:t>
            </a:r>
            <a:r>
              <a:rPr lang="tr-TR" sz="2500" dirty="0" smtClean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DOĞRULAR, ARTAN VE EKSİLEN 		  SAYILAR</a:t>
            </a:r>
            <a:endParaRPr lang="tr-TR" sz="2500" dirty="0">
              <a:solidFill>
                <a:srgbClr val="F0F3FB">
                  <a:lumMod val="25000"/>
                </a:srgb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2757947" y="3752654"/>
            <a:ext cx="7003635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 smtClean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KAZANIM</a:t>
            </a:r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: </a:t>
            </a:r>
            <a:r>
              <a:rPr lang="tr-TR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Doğruyu, ışını ve doğru parçasını modelleri </a:t>
            </a:r>
            <a:r>
              <a:rPr lang="tr-TR" dirty="0" smtClean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ile tasvir </a:t>
            </a:r>
            <a:r>
              <a:rPr lang="tr-TR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eder.</a:t>
            </a:r>
          </a:p>
          <a:p>
            <a:r>
              <a:rPr lang="tr-TR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Doğrunun, ışının ve doğru parçasının çizgi </a:t>
            </a:r>
            <a:r>
              <a:rPr lang="tr-TR" dirty="0" smtClean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modellerini oluşturur</a:t>
            </a:r>
            <a:r>
              <a:rPr lang="tr-TR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tr-TR" dirty="0" smtClean="0">
              <a:solidFill>
                <a:srgbClr val="F0F3FB">
                  <a:lumMod val="25000"/>
                </a:srgb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Metin kutusu 15"/>
          <p:cNvSpPr txBox="1"/>
          <p:nvPr/>
        </p:nvSpPr>
        <p:spPr>
          <a:xfrm>
            <a:off x="2757948" y="3316573"/>
            <a:ext cx="339708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SÜRE		: </a:t>
            </a:r>
            <a:r>
              <a:rPr lang="tr-TR" sz="25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 </a:t>
            </a:r>
            <a:r>
              <a:rPr lang="tr-TR" sz="2500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</a:t>
            </a:r>
            <a:endParaRPr lang="tr-TR" sz="2500" dirty="0">
              <a:solidFill>
                <a:schemeClr val="bg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Yuvarlatılmış Dikdörtgen 7">
            <a:hlinkClick r:id="" action="ppaction://hlinkshowjump?jump=nextslide"/>
          </p:cNvPr>
          <p:cNvSpPr/>
          <p:nvPr/>
        </p:nvSpPr>
        <p:spPr>
          <a:xfrm>
            <a:off x="8288593" y="602913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51154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8268" y="0"/>
            <a:ext cx="7380514" cy="708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Metin kutusu 15"/>
          <p:cNvSpPr txBox="1"/>
          <p:nvPr/>
        </p:nvSpPr>
        <p:spPr>
          <a:xfrm>
            <a:off x="9712348" y="2720780"/>
            <a:ext cx="23146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DOĞRULAR, ARTAN VE EKSİLEN SAYILAR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10598319" y="4021739"/>
            <a:ext cx="554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Işın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48643" y="4600979"/>
            <a:ext cx="1094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(9 </a:t>
            </a:r>
            <a:r>
              <a:rPr lang="tr-TR" dirty="0" smtClean="0">
                <a:solidFill>
                  <a:srgbClr val="523100"/>
                </a:solidFill>
              </a:rPr>
              <a:t>– 14)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36" y="2267339"/>
            <a:ext cx="3161216" cy="3443590"/>
          </a:xfrm>
          <a:prstGeom prst="rect">
            <a:avLst/>
          </a:prstGeom>
        </p:spPr>
      </p:pic>
      <p:sp>
        <p:nvSpPr>
          <p:cNvPr id="21" name="Dikdörtgen 20"/>
          <p:cNvSpPr/>
          <p:nvPr/>
        </p:nvSpPr>
        <p:spPr>
          <a:xfrm>
            <a:off x="3101427" y="2112318"/>
            <a:ext cx="638247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tr-TR" sz="24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Işınların başlangıç noktası bellidir.</a:t>
            </a:r>
          </a:p>
        </p:txBody>
      </p:sp>
      <p:cxnSp>
        <p:nvCxnSpPr>
          <p:cNvPr id="15" name="Düz Bağlayıcı 14"/>
          <p:cNvCxnSpPr/>
          <p:nvPr/>
        </p:nvCxnSpPr>
        <p:spPr>
          <a:xfrm>
            <a:off x="4226041" y="1566019"/>
            <a:ext cx="4133244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Dikdörtgen 17"/>
          <p:cNvSpPr/>
          <p:nvPr/>
        </p:nvSpPr>
        <p:spPr>
          <a:xfrm>
            <a:off x="3058197" y="2714808"/>
            <a:ext cx="6382471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tr-TR" sz="24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Işının çizgi modelinde, sadece bir ucundan istenildiği kadar uzatılabileceğini belirtmek için tek yönlü oklu çizgi kullanılır.</a:t>
            </a:r>
          </a:p>
        </p:txBody>
      </p:sp>
      <p:sp>
        <p:nvSpPr>
          <p:cNvPr id="19" name="Dikdörtgen 18"/>
          <p:cNvSpPr/>
          <p:nvPr/>
        </p:nvSpPr>
        <p:spPr>
          <a:xfrm>
            <a:off x="3058198" y="3989134"/>
            <a:ext cx="611045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Işınlar da </a:t>
            </a: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küçük harflerle isimlendirilir.</a:t>
            </a:r>
            <a:endParaRPr lang="tr-TR" sz="24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20" name="Düz Bağlayıcı 19"/>
          <p:cNvCxnSpPr/>
          <p:nvPr/>
        </p:nvCxnSpPr>
        <p:spPr>
          <a:xfrm>
            <a:off x="4226041" y="4959189"/>
            <a:ext cx="4133244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Dikdörtgen 21"/>
          <p:cNvSpPr/>
          <p:nvPr/>
        </p:nvSpPr>
        <p:spPr>
          <a:xfrm>
            <a:off x="5778600" y="5000661"/>
            <a:ext cx="63511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ışın</a:t>
            </a:r>
            <a:endParaRPr lang="tr-TR" sz="24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3" name="Dikdörtgen 22"/>
          <p:cNvSpPr/>
          <p:nvPr/>
        </p:nvSpPr>
        <p:spPr>
          <a:xfrm>
            <a:off x="3722148" y="6519446"/>
            <a:ext cx="4042838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16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Not : Klavyeden </a:t>
            </a:r>
            <a:r>
              <a:rPr lang="tr-TR" sz="1600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entera</a:t>
            </a:r>
            <a:r>
              <a:rPr lang="tr-TR" sz="16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 basarak ilerleyiniz..</a:t>
            </a:r>
            <a:endParaRPr lang="tr-TR" sz="1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75271770"/>
      </p:ext>
    </p:extLst>
  </p:cSld>
  <p:clrMapOvr>
    <a:masterClrMapping/>
  </p:clrMapOvr>
  <p:transition spd="med" advClick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8" grpId="0"/>
      <p:bldP spid="19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Dikdörtgen 33"/>
          <p:cNvSpPr/>
          <p:nvPr/>
        </p:nvSpPr>
        <p:spPr>
          <a:xfrm>
            <a:off x="240052" y="33872"/>
            <a:ext cx="510987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36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Doğru Parçası Modeli</a:t>
            </a:r>
            <a:endParaRPr lang="tr-TR" sz="36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6" name="Dikdörtgen 25"/>
          <p:cNvSpPr/>
          <p:nvPr/>
        </p:nvSpPr>
        <p:spPr>
          <a:xfrm>
            <a:off x="36265" y="6483292"/>
            <a:ext cx="4042838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1600" dirty="0" smtClean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Not : Klavyeden </a:t>
            </a:r>
            <a:r>
              <a:rPr lang="tr-TR" sz="1600" dirty="0" err="1" smtClean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entera</a:t>
            </a:r>
            <a:r>
              <a:rPr lang="tr-TR" sz="1600" dirty="0" smtClean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 basarak ilerleyiniz..</a:t>
            </a:r>
            <a:endParaRPr lang="tr-TR" sz="1600" dirty="0">
              <a:ln w="0"/>
              <a:solidFill>
                <a:srgbClr val="000000">
                  <a:lumMod val="95000"/>
                  <a:lumOff val="5000"/>
                </a:srgbClr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5" name="Yuvarlatılmış Dikdörtgen 134">
            <a:hlinkClick r:id="" action="ppaction://hlinkshowjump?jump=nextslide"/>
          </p:cNvPr>
          <p:cNvSpPr/>
          <p:nvPr/>
        </p:nvSpPr>
        <p:spPr>
          <a:xfrm>
            <a:off x="10809909" y="6310328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Dikdörtgen 13"/>
          <p:cNvSpPr/>
          <p:nvPr/>
        </p:nvSpPr>
        <p:spPr>
          <a:xfrm>
            <a:off x="4646969" y="2467498"/>
            <a:ext cx="695897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Sayma çubuklarının başlangıcı ve sonu bellidir. Bu nedenle sayma çubuğu, doğru parçası modelidir.</a:t>
            </a:r>
          </a:p>
        </p:txBody>
      </p:sp>
      <p:cxnSp>
        <p:nvCxnSpPr>
          <p:cNvPr id="4" name="Düz Bağlayıcı 3"/>
          <p:cNvCxnSpPr/>
          <p:nvPr/>
        </p:nvCxnSpPr>
        <p:spPr>
          <a:xfrm flipH="1">
            <a:off x="1255593" y="2129052"/>
            <a:ext cx="13648" cy="2246555"/>
          </a:xfrm>
          <a:prstGeom prst="line">
            <a:avLst/>
          </a:prstGeom>
          <a:ln w="1016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Düz Bağlayıcı 11"/>
          <p:cNvCxnSpPr/>
          <p:nvPr/>
        </p:nvCxnSpPr>
        <p:spPr>
          <a:xfrm flipH="1">
            <a:off x="1517175" y="2129052"/>
            <a:ext cx="13648" cy="2246555"/>
          </a:xfrm>
          <a:prstGeom prst="line">
            <a:avLst/>
          </a:prstGeom>
          <a:ln w="101600" cap="rnd">
            <a:solidFill>
              <a:srgbClr val="FCAF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Düz Bağlayıcı 12"/>
          <p:cNvCxnSpPr/>
          <p:nvPr/>
        </p:nvCxnSpPr>
        <p:spPr>
          <a:xfrm flipH="1">
            <a:off x="1786717" y="2129052"/>
            <a:ext cx="13648" cy="2246555"/>
          </a:xfrm>
          <a:prstGeom prst="line">
            <a:avLst/>
          </a:prstGeom>
          <a:ln w="101600" cap="rnd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Düz Bağlayıcı 14"/>
          <p:cNvCxnSpPr/>
          <p:nvPr/>
        </p:nvCxnSpPr>
        <p:spPr>
          <a:xfrm flipH="1">
            <a:off x="2056259" y="2129052"/>
            <a:ext cx="13648" cy="2246555"/>
          </a:xfrm>
          <a:prstGeom prst="line">
            <a:avLst/>
          </a:prstGeom>
          <a:ln w="101600" cap="rnd">
            <a:solidFill>
              <a:srgbClr val="7949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5"/>
          <p:cNvCxnSpPr/>
          <p:nvPr/>
        </p:nvCxnSpPr>
        <p:spPr>
          <a:xfrm flipH="1">
            <a:off x="2325801" y="2129051"/>
            <a:ext cx="13648" cy="2246555"/>
          </a:xfrm>
          <a:prstGeom prst="line">
            <a:avLst/>
          </a:prstGeom>
          <a:ln w="1016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6"/>
          <p:cNvCxnSpPr/>
          <p:nvPr/>
        </p:nvCxnSpPr>
        <p:spPr>
          <a:xfrm flipH="1">
            <a:off x="2595343" y="2129051"/>
            <a:ext cx="13648" cy="2246555"/>
          </a:xfrm>
          <a:prstGeom prst="line">
            <a:avLst/>
          </a:prstGeom>
          <a:ln w="101600" cap="rnd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17"/>
          <p:cNvCxnSpPr/>
          <p:nvPr/>
        </p:nvCxnSpPr>
        <p:spPr>
          <a:xfrm flipH="1">
            <a:off x="2864885" y="2129051"/>
            <a:ext cx="13648" cy="2246555"/>
          </a:xfrm>
          <a:prstGeom prst="line">
            <a:avLst/>
          </a:prstGeom>
          <a:ln w="101600" cap="rnd">
            <a:solidFill>
              <a:schemeClr val="accent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19"/>
          <p:cNvCxnSpPr/>
          <p:nvPr/>
        </p:nvCxnSpPr>
        <p:spPr>
          <a:xfrm flipH="1">
            <a:off x="3152572" y="2133211"/>
            <a:ext cx="13648" cy="2246555"/>
          </a:xfrm>
          <a:prstGeom prst="line">
            <a:avLst/>
          </a:prstGeom>
          <a:ln w="101600" cap="rnd">
            <a:solidFill>
              <a:srgbClr val="FEE60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Yukarı Ok 6"/>
          <p:cNvSpPr/>
          <p:nvPr/>
        </p:nvSpPr>
        <p:spPr>
          <a:xfrm rot="2688753">
            <a:off x="646310" y="4405859"/>
            <a:ext cx="457228" cy="90075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" name="Yukarı Ok 20"/>
          <p:cNvSpPr/>
          <p:nvPr/>
        </p:nvSpPr>
        <p:spPr>
          <a:xfrm rot="8339677">
            <a:off x="692585" y="1207295"/>
            <a:ext cx="457228" cy="90075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2" name="Yukarı Ok 21"/>
          <p:cNvSpPr/>
          <p:nvPr/>
        </p:nvSpPr>
        <p:spPr>
          <a:xfrm rot="18971005">
            <a:off x="3333171" y="4403233"/>
            <a:ext cx="457228" cy="90075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" name="Yukarı Ok 22"/>
          <p:cNvSpPr/>
          <p:nvPr/>
        </p:nvSpPr>
        <p:spPr>
          <a:xfrm rot="13232737">
            <a:off x="3309551" y="1187828"/>
            <a:ext cx="457228" cy="90075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4" name="Düz Bağlayıcı 23"/>
          <p:cNvCxnSpPr/>
          <p:nvPr/>
        </p:nvCxnSpPr>
        <p:spPr>
          <a:xfrm flipH="1">
            <a:off x="6539491" y="1657671"/>
            <a:ext cx="3414276" cy="31929"/>
          </a:xfrm>
          <a:prstGeom prst="line">
            <a:avLst/>
          </a:prstGeom>
          <a:ln w="101600" cap="rnd">
            <a:solidFill>
              <a:srgbClr val="FEE60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401241033"/>
      </p:ext>
    </p:extLst>
  </p:cSld>
  <p:clrMapOvr>
    <a:masterClrMapping/>
  </p:clrMapOvr>
  <p:transition spd="med" advClick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6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 animBg="1"/>
      <p:bldP spid="14" grpId="0"/>
      <p:bldP spid="7" grpId="0" animBg="1"/>
      <p:bldP spid="7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851" y="1674725"/>
            <a:ext cx="9715500" cy="3238500"/>
          </a:xfrm>
          <a:prstGeom prst="rect">
            <a:avLst/>
          </a:prstGeom>
        </p:spPr>
      </p:pic>
      <p:sp>
        <p:nvSpPr>
          <p:cNvPr id="34" name="Dikdörtgen 33"/>
          <p:cNvSpPr/>
          <p:nvPr/>
        </p:nvSpPr>
        <p:spPr>
          <a:xfrm>
            <a:off x="240052" y="33872"/>
            <a:ext cx="510987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36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Doğru Parçası Modeli</a:t>
            </a:r>
            <a:endParaRPr lang="tr-TR" sz="36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6" name="Dikdörtgen 25"/>
          <p:cNvSpPr/>
          <p:nvPr/>
        </p:nvSpPr>
        <p:spPr>
          <a:xfrm>
            <a:off x="36265" y="6483292"/>
            <a:ext cx="4042838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1600" dirty="0" smtClean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Not : Klavyeden </a:t>
            </a:r>
            <a:r>
              <a:rPr lang="tr-TR" sz="1600" dirty="0" err="1" smtClean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entera</a:t>
            </a:r>
            <a:r>
              <a:rPr lang="tr-TR" sz="1600" dirty="0" smtClean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 basarak ilerleyiniz..</a:t>
            </a:r>
            <a:endParaRPr lang="tr-TR" sz="1600" dirty="0">
              <a:ln w="0"/>
              <a:solidFill>
                <a:srgbClr val="000000">
                  <a:lumMod val="95000"/>
                  <a:lumOff val="5000"/>
                </a:srgbClr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5" name="Yuvarlatılmış Dikdörtgen 134">
            <a:hlinkClick r:id="" action="ppaction://hlinkshowjump?jump=nextslide"/>
          </p:cNvPr>
          <p:cNvSpPr/>
          <p:nvPr/>
        </p:nvSpPr>
        <p:spPr>
          <a:xfrm>
            <a:off x="10809909" y="6310328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Dikdörtgen 13"/>
          <p:cNvSpPr/>
          <p:nvPr/>
        </p:nvSpPr>
        <p:spPr>
          <a:xfrm>
            <a:off x="740638" y="4439864"/>
            <a:ext cx="1114656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Resimdeki cetvelin başı ve sonu bellidir. Bu nedenle cetvel bir doğru parçası modelidir.</a:t>
            </a:r>
            <a:endParaRPr lang="tr-TR" sz="24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1" name="Yukarı Ok 20"/>
          <p:cNvSpPr/>
          <p:nvPr/>
        </p:nvSpPr>
        <p:spPr>
          <a:xfrm rot="8339677">
            <a:off x="980998" y="1791922"/>
            <a:ext cx="457228" cy="90075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3" name="Yukarı Ok 22"/>
          <p:cNvSpPr/>
          <p:nvPr/>
        </p:nvSpPr>
        <p:spPr>
          <a:xfrm rot="13232737">
            <a:off x="10919460" y="1757365"/>
            <a:ext cx="457228" cy="90075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cxnSp>
        <p:nvCxnSpPr>
          <p:cNvPr id="24" name="Düz Bağlayıcı 23"/>
          <p:cNvCxnSpPr/>
          <p:nvPr/>
        </p:nvCxnSpPr>
        <p:spPr>
          <a:xfrm flipH="1" flipV="1">
            <a:off x="1545293" y="2679984"/>
            <a:ext cx="9264616" cy="18603"/>
          </a:xfrm>
          <a:prstGeom prst="line">
            <a:avLst/>
          </a:prstGeom>
          <a:ln w="57150" cap="rnd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Resim 2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228" y="1054688"/>
            <a:ext cx="1897505" cy="18975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82609778"/>
      </p:ext>
    </p:extLst>
  </p:cSld>
  <p:clrMapOvr>
    <a:masterClrMapping/>
  </p:clrMapOvr>
  <p:transition spd="med" advClick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7037E-7 L 0.76093 3.7037E-7 " pathEditMode="relative" rAng="0" ptsTypes="AA">
                                      <p:cBhvr>
                                        <p:cTn id="9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047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 animBg="1"/>
      <p:bldP spid="14" grpId="0"/>
      <p:bldP spid="21" grpId="0" animBg="1"/>
      <p:bldP spid="21" grpId="1" animBg="1"/>
      <p:bldP spid="23" grpId="0" animBg="1"/>
      <p:bldP spid="23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8268" y="0"/>
            <a:ext cx="7380514" cy="708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Metin kutusu 15"/>
          <p:cNvSpPr txBox="1"/>
          <p:nvPr/>
        </p:nvSpPr>
        <p:spPr>
          <a:xfrm>
            <a:off x="9712348" y="2720780"/>
            <a:ext cx="23146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DOĞRULAR, ARTAN VE EKSİLEN SAYILAR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10082186" y="4021739"/>
            <a:ext cx="1587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Doğru Parçası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48642" y="4600979"/>
            <a:ext cx="1197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(12 </a:t>
            </a:r>
            <a:r>
              <a:rPr lang="tr-TR" dirty="0" smtClean="0">
                <a:solidFill>
                  <a:srgbClr val="523100"/>
                </a:solidFill>
              </a:rPr>
              <a:t>– 14)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36" y="2267339"/>
            <a:ext cx="3161216" cy="3443590"/>
          </a:xfrm>
          <a:prstGeom prst="rect">
            <a:avLst/>
          </a:prstGeom>
        </p:spPr>
      </p:pic>
      <p:sp>
        <p:nvSpPr>
          <p:cNvPr id="21" name="Dikdörtgen 20"/>
          <p:cNvSpPr/>
          <p:nvPr/>
        </p:nvSpPr>
        <p:spPr>
          <a:xfrm>
            <a:off x="3101427" y="2112318"/>
            <a:ext cx="6382471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tr-TR" sz="24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Doğru parçasının başlangıç ve bitiş noktaları bellidir</a:t>
            </a: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endParaRPr lang="tr-TR" sz="24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15" name="Düz Bağlayıcı 14"/>
          <p:cNvCxnSpPr/>
          <p:nvPr/>
        </p:nvCxnSpPr>
        <p:spPr>
          <a:xfrm>
            <a:off x="4226041" y="1566019"/>
            <a:ext cx="4133244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Dikdörtgen 17"/>
          <p:cNvSpPr/>
          <p:nvPr/>
        </p:nvSpPr>
        <p:spPr>
          <a:xfrm>
            <a:off x="3032785" y="2921963"/>
            <a:ext cx="6382471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Bu </a:t>
            </a:r>
            <a:r>
              <a:rPr lang="tr-TR" sz="24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nedenle çizgi modelinin uçlarında ok bulunmaz.</a:t>
            </a:r>
          </a:p>
        </p:txBody>
      </p:sp>
      <p:sp>
        <p:nvSpPr>
          <p:cNvPr id="19" name="Dikdörtgen 18"/>
          <p:cNvSpPr/>
          <p:nvPr/>
        </p:nvSpPr>
        <p:spPr>
          <a:xfrm>
            <a:off x="3058198" y="3989134"/>
            <a:ext cx="611045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Doğru parçaları da </a:t>
            </a: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küçük harflerle isimlendirilir.</a:t>
            </a:r>
            <a:endParaRPr lang="tr-TR" sz="24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20" name="Düz Bağlayıcı 19"/>
          <p:cNvCxnSpPr/>
          <p:nvPr/>
        </p:nvCxnSpPr>
        <p:spPr>
          <a:xfrm>
            <a:off x="4226041" y="4961715"/>
            <a:ext cx="4133244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Dikdörtgen 21"/>
          <p:cNvSpPr/>
          <p:nvPr/>
        </p:nvSpPr>
        <p:spPr>
          <a:xfrm>
            <a:off x="5065202" y="5000661"/>
            <a:ext cx="206191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doğru parçası</a:t>
            </a:r>
            <a:endParaRPr lang="tr-TR" sz="24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3" name="Dikdörtgen 22"/>
          <p:cNvSpPr/>
          <p:nvPr/>
        </p:nvSpPr>
        <p:spPr>
          <a:xfrm>
            <a:off x="3722148" y="6519446"/>
            <a:ext cx="4042838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16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Not : Klavyeden </a:t>
            </a:r>
            <a:r>
              <a:rPr lang="tr-TR" sz="1600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entera</a:t>
            </a:r>
            <a:r>
              <a:rPr lang="tr-TR" sz="16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 basarak ilerleyiniz..</a:t>
            </a:r>
            <a:endParaRPr lang="tr-TR" sz="1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98980273"/>
      </p:ext>
    </p:extLst>
  </p:cSld>
  <p:clrMapOvr>
    <a:masterClrMapping/>
  </p:clrMapOvr>
  <p:transition spd="med" advClick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6" presetClass="entr" presetSubtype="37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8" grpId="0"/>
      <p:bldP spid="19" grpId="0"/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Resim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2935">
            <a:off x="6014605" y="4530162"/>
            <a:ext cx="9715500" cy="32385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925" y="3244792"/>
            <a:ext cx="9715500" cy="3238500"/>
          </a:xfrm>
          <a:prstGeom prst="rect">
            <a:avLst/>
          </a:prstGeom>
        </p:spPr>
      </p:pic>
      <p:sp>
        <p:nvSpPr>
          <p:cNvPr id="34" name="Dikdörtgen 33"/>
          <p:cNvSpPr/>
          <p:nvPr/>
        </p:nvSpPr>
        <p:spPr>
          <a:xfrm>
            <a:off x="240052" y="33872"/>
            <a:ext cx="510987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36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Doğru Parçası </a:t>
            </a:r>
            <a:r>
              <a:rPr lang="tr-TR" sz="36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Çizimi</a:t>
            </a:r>
            <a:endParaRPr lang="tr-TR" sz="36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6" name="Dikdörtgen 25"/>
          <p:cNvSpPr/>
          <p:nvPr/>
        </p:nvSpPr>
        <p:spPr>
          <a:xfrm>
            <a:off x="36265" y="6483292"/>
            <a:ext cx="4042838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1600" dirty="0" smtClean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Not : Klavyeden </a:t>
            </a:r>
            <a:r>
              <a:rPr lang="tr-TR" sz="1600" dirty="0" err="1" smtClean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entera</a:t>
            </a:r>
            <a:r>
              <a:rPr lang="tr-TR" sz="1600" dirty="0" smtClean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 basarak ilerleyiniz..</a:t>
            </a:r>
            <a:endParaRPr lang="tr-TR" sz="1600" dirty="0">
              <a:ln w="0"/>
              <a:solidFill>
                <a:srgbClr val="000000">
                  <a:lumMod val="95000"/>
                  <a:lumOff val="5000"/>
                </a:srgbClr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4" name="Dikdörtgen 13"/>
          <p:cNvSpPr/>
          <p:nvPr/>
        </p:nvSpPr>
        <p:spPr>
          <a:xfrm>
            <a:off x="415683" y="1254422"/>
            <a:ext cx="1114656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Cetvelimizin 0 noktasını doğru parçamızın başlangıç noktasına yerleştirelim</a:t>
            </a:r>
            <a:endParaRPr lang="tr-TR" sz="24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1" name="Yukarı Ok 20"/>
          <p:cNvSpPr/>
          <p:nvPr/>
        </p:nvSpPr>
        <p:spPr>
          <a:xfrm rot="8339677">
            <a:off x="479466" y="3433915"/>
            <a:ext cx="457228" cy="90075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cxnSp>
        <p:nvCxnSpPr>
          <p:cNvPr id="24" name="Düz Bağlayıcı 23"/>
          <p:cNvCxnSpPr/>
          <p:nvPr/>
        </p:nvCxnSpPr>
        <p:spPr>
          <a:xfrm flipH="1">
            <a:off x="1047414" y="4237409"/>
            <a:ext cx="2778340" cy="4138"/>
          </a:xfrm>
          <a:prstGeom prst="line">
            <a:avLst/>
          </a:prstGeom>
          <a:ln w="57150" cap="rnd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Resim 2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41" y="2556483"/>
            <a:ext cx="1897505" cy="1897505"/>
          </a:xfrm>
          <a:prstGeom prst="rect">
            <a:avLst/>
          </a:prstGeom>
        </p:spPr>
      </p:pic>
      <p:sp>
        <p:nvSpPr>
          <p:cNvPr id="11" name="Dikdörtgen 10"/>
          <p:cNvSpPr/>
          <p:nvPr/>
        </p:nvSpPr>
        <p:spPr>
          <a:xfrm>
            <a:off x="415683" y="760533"/>
            <a:ext cx="1079529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Aşağıda verilen doğru parçalarının uzunluklarını cetvelle ölçelim.</a:t>
            </a:r>
          </a:p>
        </p:txBody>
      </p:sp>
      <p:sp>
        <p:nvSpPr>
          <p:cNvPr id="15" name="Dikdörtgen 14"/>
          <p:cNvSpPr/>
          <p:nvPr/>
        </p:nvSpPr>
        <p:spPr>
          <a:xfrm>
            <a:off x="415683" y="1775184"/>
            <a:ext cx="1114656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Cetvelde, doğru parçamızın bitiş noktasına karşılık gelen sayı ölçüm sonucudur.</a:t>
            </a:r>
            <a:endParaRPr lang="tr-TR" sz="24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6" name="Resim 1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661" y="2581089"/>
            <a:ext cx="1897505" cy="1897505"/>
          </a:xfrm>
          <a:prstGeom prst="rect">
            <a:avLst/>
          </a:prstGeom>
        </p:spPr>
      </p:pic>
      <p:sp>
        <p:nvSpPr>
          <p:cNvPr id="17" name="Yukarı Ok 16"/>
          <p:cNvSpPr/>
          <p:nvPr/>
        </p:nvSpPr>
        <p:spPr>
          <a:xfrm rot="17013795">
            <a:off x="4061274" y="3976316"/>
            <a:ext cx="457228" cy="90075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1989802" y="3554995"/>
            <a:ext cx="107112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 cm</a:t>
            </a:r>
            <a:endParaRPr lang="tr-T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9" name="Düz Bağlayıcı 18"/>
          <p:cNvCxnSpPr/>
          <p:nvPr/>
        </p:nvCxnSpPr>
        <p:spPr>
          <a:xfrm flipH="1" flipV="1">
            <a:off x="7327659" y="3075909"/>
            <a:ext cx="2703445" cy="1788133"/>
          </a:xfrm>
          <a:prstGeom prst="line">
            <a:avLst/>
          </a:prstGeom>
          <a:ln w="57150" cap="rnd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Resim 2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428" y="1387203"/>
            <a:ext cx="1897505" cy="1897505"/>
          </a:xfrm>
          <a:prstGeom prst="rect">
            <a:avLst/>
          </a:prstGeom>
        </p:spPr>
      </p:pic>
      <p:sp>
        <p:nvSpPr>
          <p:cNvPr id="28" name="Yukarı Ok 27"/>
          <p:cNvSpPr/>
          <p:nvPr/>
        </p:nvSpPr>
        <p:spPr>
          <a:xfrm rot="8339677">
            <a:off x="6743251" y="2196854"/>
            <a:ext cx="457228" cy="90075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35" name="Yuvarlatılmış Dikdörtgen 134">
            <a:hlinkClick r:id="" action="ppaction://hlinkshowjump?jump=nextslide"/>
          </p:cNvPr>
          <p:cNvSpPr/>
          <p:nvPr/>
        </p:nvSpPr>
        <p:spPr>
          <a:xfrm>
            <a:off x="10809909" y="6310328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9" name="Resim 2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3818" y="3191017"/>
            <a:ext cx="1897505" cy="1897505"/>
          </a:xfrm>
          <a:prstGeom prst="rect">
            <a:avLst/>
          </a:prstGeom>
        </p:spPr>
      </p:pic>
      <p:sp>
        <p:nvSpPr>
          <p:cNvPr id="30" name="Yukarı Ok 29"/>
          <p:cNvSpPr/>
          <p:nvPr/>
        </p:nvSpPr>
        <p:spPr>
          <a:xfrm rot="17013795">
            <a:off x="10298887" y="4525906"/>
            <a:ext cx="457228" cy="90075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1" name="Dikdörtgen 30"/>
          <p:cNvSpPr/>
          <p:nvPr/>
        </p:nvSpPr>
        <p:spPr>
          <a:xfrm rot="2018766">
            <a:off x="8539514" y="3492544"/>
            <a:ext cx="107112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 cm</a:t>
            </a:r>
            <a:endParaRPr lang="tr-T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07818733"/>
      </p:ext>
    </p:extLst>
  </p:cSld>
  <p:clrMapOvr>
    <a:masterClrMapping/>
  </p:clrMapOvr>
  <p:transition spd="med" advClick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6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 animBg="1"/>
      <p:bldP spid="21" grpId="1" animBg="1"/>
      <p:bldP spid="11" grpId="0"/>
      <p:bldP spid="15" grpId="0"/>
      <p:bldP spid="17" grpId="0" animBg="1"/>
      <p:bldP spid="17" grpId="1" animBg="1"/>
      <p:bldP spid="6" grpId="0"/>
      <p:bldP spid="28" grpId="0" animBg="1"/>
      <p:bldP spid="28" grpId="1" animBg="1"/>
      <p:bldP spid="135" grpId="0" animBg="1"/>
      <p:bldP spid="30" grpId="0" animBg="1"/>
      <p:bldP spid="30" grpId="1" animBg="1"/>
      <p:bldP spid="3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283" y="31663"/>
            <a:ext cx="7380514" cy="708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Metin kutusu 16"/>
          <p:cNvSpPr txBox="1"/>
          <p:nvPr/>
        </p:nvSpPr>
        <p:spPr>
          <a:xfrm>
            <a:off x="10312346" y="4050875"/>
            <a:ext cx="11675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Etkinlikler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5231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81201" y="4572004"/>
            <a:ext cx="12934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(14 – 14)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5231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36" y="2267339"/>
            <a:ext cx="3161216" cy="3443590"/>
          </a:xfrm>
          <a:prstGeom prst="rect">
            <a:avLst/>
          </a:prstGeom>
        </p:spPr>
      </p:pic>
      <p:sp>
        <p:nvSpPr>
          <p:cNvPr id="42" name="Dikdörtgen 41"/>
          <p:cNvSpPr/>
          <p:nvPr/>
        </p:nvSpPr>
        <p:spPr>
          <a:xfrm>
            <a:off x="3032123" y="1131835"/>
            <a:ext cx="645481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Kitabımızdaki etkinlikleri yapalım</a:t>
            </a:r>
            <a:endParaRPr kumimoji="0" lang="tr-TR" sz="24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9731766" y="2850546"/>
            <a:ext cx="22866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DOĞRULAR, ARTAN VE EKSİLEN SAYILAR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87872035"/>
      </p:ext>
    </p:extLst>
  </p:cSld>
  <p:clrMapOvr>
    <a:masterClrMapping/>
  </p:clrMapOvr>
  <p:transition spd="med" advClick="0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152" y="-191074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3843575" y="0"/>
            <a:ext cx="459234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2000" dirty="0" smtClean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</a:p>
          <a:p>
            <a:pPr algn="ctr"/>
            <a:endParaRPr lang="tr-TR" sz="3000" dirty="0" smtClean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endParaRPr lang="tr-TR" sz="25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00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info@mebders.com</a:t>
            </a:r>
            <a:endParaRPr lang="tr-TR" sz="2000" dirty="0" smtClean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000" dirty="0" smtClean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00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5"/>
              </a:rPr>
              <a:t>www.mebders.com</a:t>
            </a:r>
            <a:endParaRPr lang="tr-TR" sz="2000" dirty="0" smtClean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000" dirty="0" smtClean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0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5252323" y="4884152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  <a:latin typeface="Tahoma"/>
              </a:rPr>
              <a:t>©mebders.com</a:t>
            </a:r>
            <a:endParaRPr lang="tr-TR" dirty="0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" name="Yuvarlatılmış Dikdörtgen 5">
            <a:hlinkClick r:id="" action="ppaction://hlinkshowjump?jump=endshow"/>
          </p:cNvPr>
          <p:cNvSpPr/>
          <p:nvPr/>
        </p:nvSpPr>
        <p:spPr>
          <a:xfrm>
            <a:off x="10202454" y="565699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Kapat</a:t>
            </a:r>
            <a:endParaRPr lang="tr-TR" sz="16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6698388"/>
      </p:ext>
    </p:extLst>
  </p:cSld>
  <p:clrMapOvr>
    <a:masterClrMapping/>
  </p:clrMapOvr>
  <p:transition spd="med" advClick="0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8268" y="0"/>
            <a:ext cx="7380514" cy="708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Metin kutusu 15"/>
          <p:cNvSpPr txBox="1"/>
          <p:nvPr/>
        </p:nvSpPr>
        <p:spPr>
          <a:xfrm>
            <a:off x="9712348" y="2720780"/>
            <a:ext cx="23146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DOĞRULAR, ARTAN VE EKSİLEN SAYILAR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10232834" y="4021739"/>
            <a:ext cx="12859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Ön Hazırlık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48643" y="4600979"/>
            <a:ext cx="1094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(1 – 14)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36" y="2267339"/>
            <a:ext cx="3161216" cy="3443590"/>
          </a:xfrm>
          <a:prstGeom prst="rect">
            <a:avLst/>
          </a:prstGeom>
        </p:spPr>
      </p:pic>
      <p:sp>
        <p:nvSpPr>
          <p:cNvPr id="46" name="Dikdörtgen 45"/>
          <p:cNvSpPr/>
          <p:nvPr/>
        </p:nvSpPr>
        <p:spPr>
          <a:xfrm>
            <a:off x="3793777" y="6519446"/>
            <a:ext cx="3899594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16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Not : </a:t>
            </a:r>
            <a:r>
              <a:rPr lang="tr-TR" sz="16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Doğru cevap için kutulara tıklayınız.</a:t>
            </a:r>
            <a:endParaRPr lang="tr-TR" sz="1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1" name="Dikdörtgen 20"/>
          <p:cNvSpPr/>
          <p:nvPr/>
        </p:nvSpPr>
        <p:spPr>
          <a:xfrm>
            <a:off x="3047289" y="946673"/>
            <a:ext cx="6382471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28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Aşağıda verilen çizgilerden hangileri eğridir ?</a:t>
            </a:r>
            <a:endParaRPr lang="tr-TR" sz="2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4" name="Düz Bağlayıcı 3"/>
          <p:cNvCxnSpPr/>
          <p:nvPr/>
        </p:nvCxnSpPr>
        <p:spPr>
          <a:xfrm>
            <a:off x="3995733" y="2620174"/>
            <a:ext cx="13550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17"/>
          <p:cNvCxnSpPr/>
          <p:nvPr/>
        </p:nvCxnSpPr>
        <p:spPr>
          <a:xfrm flipV="1">
            <a:off x="7194728" y="4081529"/>
            <a:ext cx="1219270" cy="67219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erbest Form 5"/>
          <p:cNvSpPr/>
          <p:nvPr/>
        </p:nvSpPr>
        <p:spPr>
          <a:xfrm rot="16586094">
            <a:off x="7619134" y="1592180"/>
            <a:ext cx="548058" cy="1801826"/>
          </a:xfrm>
          <a:custGeom>
            <a:avLst/>
            <a:gdLst>
              <a:gd name="connsiteX0" fmla="*/ 0 w 1751682"/>
              <a:gd name="connsiteY0" fmla="*/ 51004 h 866253"/>
              <a:gd name="connsiteX1" fmla="*/ 1520327 w 1751682"/>
              <a:gd name="connsiteY1" fmla="*/ 62021 h 866253"/>
              <a:gd name="connsiteX2" fmla="*/ 396607 w 1751682"/>
              <a:gd name="connsiteY2" fmla="*/ 667949 h 866253"/>
              <a:gd name="connsiteX3" fmla="*/ 1751682 w 1751682"/>
              <a:gd name="connsiteY3" fmla="*/ 866253 h 866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51682" h="866253">
                <a:moveTo>
                  <a:pt x="0" y="51004"/>
                </a:moveTo>
                <a:cubicBezTo>
                  <a:pt x="727113" y="5100"/>
                  <a:pt x="1454226" y="-40803"/>
                  <a:pt x="1520327" y="62021"/>
                </a:cubicBezTo>
                <a:cubicBezTo>
                  <a:pt x="1586428" y="164845"/>
                  <a:pt x="358048" y="533910"/>
                  <a:pt x="396607" y="667949"/>
                </a:cubicBezTo>
                <a:cubicBezTo>
                  <a:pt x="435166" y="801988"/>
                  <a:pt x="1093424" y="834120"/>
                  <a:pt x="1751682" y="866253"/>
                </a:cubicBez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Yay 6"/>
          <p:cNvSpPr/>
          <p:nvPr/>
        </p:nvSpPr>
        <p:spPr>
          <a:xfrm rot="16200000">
            <a:off x="4766144" y="3506566"/>
            <a:ext cx="793542" cy="1822122"/>
          </a:xfrm>
          <a:prstGeom prst="arc">
            <a:avLst>
              <a:gd name="adj1" fmla="val 11151467"/>
              <a:gd name="adj2" fmla="val 0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1.şık"/>
          <p:cNvSpPr/>
          <p:nvPr/>
        </p:nvSpPr>
        <p:spPr>
          <a:xfrm>
            <a:off x="4469868" y="2889136"/>
            <a:ext cx="360000" cy="360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2" name="2.şık"/>
          <p:cNvSpPr/>
          <p:nvPr/>
        </p:nvSpPr>
        <p:spPr>
          <a:xfrm>
            <a:off x="7713162" y="2887153"/>
            <a:ext cx="360000" cy="360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" name="3.şık"/>
          <p:cNvSpPr/>
          <p:nvPr/>
        </p:nvSpPr>
        <p:spPr>
          <a:xfrm>
            <a:off x="4468408" y="5126922"/>
            <a:ext cx="360000" cy="360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4" name="4.şık"/>
          <p:cNvSpPr/>
          <p:nvPr/>
        </p:nvSpPr>
        <p:spPr>
          <a:xfrm>
            <a:off x="7713162" y="5124939"/>
            <a:ext cx="360000" cy="360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4562" y="2830858"/>
            <a:ext cx="457200" cy="457200"/>
          </a:xfrm>
          <a:prstGeom prst="rect">
            <a:avLst/>
          </a:prstGeom>
        </p:spPr>
      </p:pic>
      <p:pic>
        <p:nvPicPr>
          <p:cNvPr id="26" name="Resim 2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831" y="5079357"/>
            <a:ext cx="457200" cy="457200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831" y="2847453"/>
            <a:ext cx="457200" cy="457200"/>
          </a:xfrm>
          <a:prstGeom prst="rect">
            <a:avLst/>
          </a:prstGeom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4562" y="5078377"/>
            <a:ext cx="457200" cy="4572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18290413"/>
      </p:ext>
    </p:extLst>
  </p:cSld>
  <p:clrMapOvr>
    <a:masterClrMapping/>
  </p:clrMapOvr>
  <p:transition spd="med" advClick="0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8268" y="0"/>
            <a:ext cx="7380514" cy="708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Metin kutusu 15"/>
          <p:cNvSpPr txBox="1"/>
          <p:nvPr/>
        </p:nvSpPr>
        <p:spPr>
          <a:xfrm>
            <a:off x="9712348" y="2720780"/>
            <a:ext cx="23146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DOĞRULAR, ARTAN VE EKSİLEN SAYILAR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10232834" y="4021739"/>
            <a:ext cx="12859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Ön Hazırlık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48643" y="4600979"/>
            <a:ext cx="1094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(2 </a:t>
            </a:r>
            <a:r>
              <a:rPr lang="tr-TR" dirty="0" smtClean="0">
                <a:solidFill>
                  <a:srgbClr val="523100"/>
                </a:solidFill>
              </a:rPr>
              <a:t>– 14)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36" y="2267339"/>
            <a:ext cx="3161216" cy="3443590"/>
          </a:xfrm>
          <a:prstGeom prst="rect">
            <a:avLst/>
          </a:prstGeom>
        </p:spPr>
      </p:pic>
      <p:sp>
        <p:nvSpPr>
          <p:cNvPr id="21" name="Dikdörtgen 20"/>
          <p:cNvSpPr/>
          <p:nvPr/>
        </p:nvSpPr>
        <p:spPr>
          <a:xfrm>
            <a:off x="3047289" y="946673"/>
            <a:ext cx="6382471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28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Aşağıda verilen </a:t>
            </a:r>
            <a:r>
              <a:rPr lang="tr-TR" sz="28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düzlemsel şekilleri defterinize çiziniz ve kenarlarını kırmızı kalemle gösteriniz.</a:t>
            </a:r>
            <a:endParaRPr lang="tr-TR" sz="2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4009618" y="3146775"/>
            <a:ext cx="1583260" cy="864000"/>
          </a:xfrm>
          <a:prstGeom prst="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5" name="Dikdörtgen 24"/>
          <p:cNvSpPr/>
          <p:nvPr/>
        </p:nvSpPr>
        <p:spPr>
          <a:xfrm>
            <a:off x="6247956" y="3167821"/>
            <a:ext cx="864000" cy="864000"/>
          </a:xfrm>
          <a:prstGeom prst="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İkizkenar Üçgen 4"/>
          <p:cNvSpPr/>
          <p:nvPr/>
        </p:nvSpPr>
        <p:spPr>
          <a:xfrm>
            <a:off x="7720242" y="3146775"/>
            <a:ext cx="1060704" cy="864000"/>
          </a:xfrm>
          <a:prstGeom prst="triangle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Kenarları Göster"/>
          <p:cNvSpPr/>
          <p:nvPr/>
        </p:nvSpPr>
        <p:spPr>
          <a:xfrm>
            <a:off x="5195737" y="5175764"/>
            <a:ext cx="1869142" cy="43104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Kenarları Göster</a:t>
            </a:r>
            <a:endParaRPr lang="tr-T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69756194"/>
      </p:ext>
    </p:extLst>
  </p:cSld>
  <p:clrMapOvr>
    <a:masterClrMapping/>
  </p:clrMapOvr>
  <p:transition spd="med" advClick="0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C0A04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C0A04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C0A04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Dikdörtgen 33"/>
          <p:cNvSpPr/>
          <p:nvPr/>
        </p:nvSpPr>
        <p:spPr>
          <a:xfrm>
            <a:off x="240051" y="33872"/>
            <a:ext cx="681965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Resimdeki çizgi modellerini söyler misiniz ?</a:t>
            </a:r>
            <a:endParaRPr lang="tr-TR" sz="24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6" name="Dikdörtgen 25"/>
          <p:cNvSpPr/>
          <p:nvPr/>
        </p:nvSpPr>
        <p:spPr>
          <a:xfrm>
            <a:off x="36265" y="6483292"/>
            <a:ext cx="4042838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1600" dirty="0" smtClean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Not : Klavyeden </a:t>
            </a:r>
            <a:r>
              <a:rPr lang="tr-TR" sz="1600" dirty="0" err="1" smtClean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entera</a:t>
            </a:r>
            <a:r>
              <a:rPr lang="tr-TR" sz="1600" dirty="0" smtClean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 basarak ilerleyiniz..</a:t>
            </a:r>
            <a:endParaRPr lang="tr-TR" sz="1600" dirty="0">
              <a:ln w="0"/>
              <a:solidFill>
                <a:srgbClr val="000000">
                  <a:lumMod val="95000"/>
                  <a:lumOff val="5000"/>
                </a:srgbClr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5" name="Yuvarlatılmış Dikdörtgen 134">
            <a:hlinkClick r:id="" action="ppaction://hlinkshowjump?jump=nextslide"/>
          </p:cNvPr>
          <p:cNvSpPr/>
          <p:nvPr/>
        </p:nvSpPr>
        <p:spPr>
          <a:xfrm>
            <a:off x="10809909" y="6310328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658" y="1906121"/>
            <a:ext cx="7411995" cy="3486150"/>
          </a:xfrm>
          <a:prstGeom prst="rect">
            <a:avLst/>
          </a:prstGeom>
        </p:spPr>
      </p:pic>
      <p:sp>
        <p:nvSpPr>
          <p:cNvPr id="94" name="Dikdörtgen 93"/>
          <p:cNvSpPr/>
          <p:nvPr/>
        </p:nvSpPr>
        <p:spPr>
          <a:xfrm>
            <a:off x="240050" y="508331"/>
            <a:ext cx="1186622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Bu çizgilerin hangileri uzayıp giden, hangilerinin başı ve sonu belli olan kesik çizgilerdir ?</a:t>
            </a:r>
            <a:endParaRPr lang="tr-TR" sz="24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51791510"/>
      </p:ext>
    </p:extLst>
  </p:cSld>
  <p:clrMapOvr>
    <a:masterClrMapping/>
  </p:clrMapOvr>
  <p:transition spd="med" advClick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135" grpId="0" animBg="1"/>
      <p:bldP spid="9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Dikdörtgen 33"/>
          <p:cNvSpPr/>
          <p:nvPr/>
        </p:nvSpPr>
        <p:spPr>
          <a:xfrm>
            <a:off x="240052" y="33872"/>
            <a:ext cx="419747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36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Doğru Modeli</a:t>
            </a:r>
            <a:endParaRPr lang="tr-TR" sz="36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6" name="Dikdörtgen 25"/>
          <p:cNvSpPr/>
          <p:nvPr/>
        </p:nvSpPr>
        <p:spPr>
          <a:xfrm>
            <a:off x="36265" y="6483292"/>
            <a:ext cx="4042838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1600" dirty="0" smtClean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Not : Klavyeden </a:t>
            </a:r>
            <a:r>
              <a:rPr lang="tr-TR" sz="1600" dirty="0" err="1" smtClean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entera</a:t>
            </a:r>
            <a:r>
              <a:rPr lang="tr-TR" sz="1600" dirty="0" smtClean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 basarak ilerleyiniz..</a:t>
            </a:r>
            <a:endParaRPr lang="tr-TR" sz="1600" dirty="0">
              <a:ln w="0"/>
              <a:solidFill>
                <a:srgbClr val="000000">
                  <a:lumMod val="95000"/>
                  <a:lumOff val="5000"/>
                </a:srgbClr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5" name="Yuvarlatılmış Dikdörtgen 134">
            <a:hlinkClick r:id="" action="ppaction://hlinkshowjump?jump=nextslide"/>
          </p:cNvPr>
          <p:cNvSpPr/>
          <p:nvPr/>
        </p:nvSpPr>
        <p:spPr>
          <a:xfrm>
            <a:off x="10809909" y="6310328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65" y="954741"/>
            <a:ext cx="6024013" cy="45180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Düz Bağlayıcı 7"/>
          <p:cNvCxnSpPr/>
          <p:nvPr/>
        </p:nvCxnSpPr>
        <p:spPr>
          <a:xfrm>
            <a:off x="3420096" y="2249920"/>
            <a:ext cx="2034868" cy="2758650"/>
          </a:xfrm>
          <a:prstGeom prst="line">
            <a:avLst/>
          </a:prstGeom>
          <a:ln w="5715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Düz Bağlayıcı 11"/>
          <p:cNvCxnSpPr/>
          <p:nvPr/>
        </p:nvCxnSpPr>
        <p:spPr>
          <a:xfrm flipH="1">
            <a:off x="856215" y="2207464"/>
            <a:ext cx="1743931" cy="2719690"/>
          </a:xfrm>
          <a:prstGeom prst="line">
            <a:avLst/>
          </a:prstGeom>
          <a:ln w="5715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Dikdörtgen 13"/>
          <p:cNvSpPr/>
          <p:nvPr/>
        </p:nvSpPr>
        <p:spPr>
          <a:xfrm>
            <a:off x="6020045" y="2798248"/>
            <a:ext cx="6086229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Tren yolunun başı ve sonu belli değildir. </a:t>
            </a:r>
            <a:endParaRPr lang="tr-TR" sz="24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tr-T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tr-TR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Bu </a:t>
            </a:r>
            <a:r>
              <a:rPr lang="tr-T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nedenle tren yolu bir doğru modelidir.</a:t>
            </a:r>
            <a:endParaRPr lang="tr-TR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9" name="Düz Bağlayıcı 18"/>
          <p:cNvCxnSpPr/>
          <p:nvPr/>
        </p:nvCxnSpPr>
        <p:spPr>
          <a:xfrm>
            <a:off x="6996537" y="2207464"/>
            <a:ext cx="4133244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56247588"/>
      </p:ext>
    </p:extLst>
  </p:cSld>
  <p:clrMapOvr>
    <a:masterClrMapping/>
  </p:clrMapOvr>
  <p:transition spd="med" advClick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6" presetClass="emph" presetSubtype="0" repeatCount="indefinite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6" presetClass="emph" presetSubtype="0" repeatCount="indefinite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 animBg="1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05766"/>
            <a:ext cx="12192000" cy="3706459"/>
          </a:xfrm>
          <a:prstGeom prst="rect">
            <a:avLst/>
          </a:prstGeom>
        </p:spPr>
      </p:pic>
      <p:sp>
        <p:nvSpPr>
          <p:cNvPr id="34" name="Dikdörtgen 33"/>
          <p:cNvSpPr/>
          <p:nvPr/>
        </p:nvSpPr>
        <p:spPr>
          <a:xfrm>
            <a:off x="240052" y="33872"/>
            <a:ext cx="419747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36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Doğru Modeli</a:t>
            </a:r>
            <a:endParaRPr lang="tr-TR" sz="36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6" name="Dikdörtgen 25"/>
          <p:cNvSpPr/>
          <p:nvPr/>
        </p:nvSpPr>
        <p:spPr>
          <a:xfrm>
            <a:off x="36265" y="6483292"/>
            <a:ext cx="4042838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1600" dirty="0" smtClean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Not : Klavyeden </a:t>
            </a:r>
            <a:r>
              <a:rPr lang="tr-TR" sz="1600" dirty="0" err="1" smtClean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entera</a:t>
            </a:r>
            <a:r>
              <a:rPr lang="tr-TR" sz="1600" dirty="0" smtClean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 basarak ilerleyiniz..</a:t>
            </a:r>
            <a:endParaRPr lang="tr-TR" sz="1600" dirty="0">
              <a:ln w="0"/>
              <a:solidFill>
                <a:srgbClr val="000000">
                  <a:lumMod val="95000"/>
                  <a:lumOff val="5000"/>
                </a:srgbClr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5" name="Yuvarlatılmış Dikdörtgen 134">
            <a:hlinkClick r:id="" action="ppaction://hlinkshowjump?jump=nextslide"/>
          </p:cNvPr>
          <p:cNvSpPr/>
          <p:nvPr/>
        </p:nvSpPr>
        <p:spPr>
          <a:xfrm>
            <a:off x="10809909" y="6310328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8" name="Düz Bağlayıcı 7"/>
          <p:cNvCxnSpPr/>
          <p:nvPr/>
        </p:nvCxnSpPr>
        <p:spPr>
          <a:xfrm>
            <a:off x="1347536" y="5003591"/>
            <a:ext cx="9540000" cy="49672"/>
          </a:xfrm>
          <a:prstGeom prst="line">
            <a:avLst/>
          </a:prstGeom>
          <a:ln w="76200">
            <a:solidFill>
              <a:srgbClr val="00B0F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Düz Bağlayıcı 11"/>
          <p:cNvCxnSpPr/>
          <p:nvPr/>
        </p:nvCxnSpPr>
        <p:spPr>
          <a:xfrm flipH="1">
            <a:off x="1269909" y="817384"/>
            <a:ext cx="9540000" cy="50400"/>
          </a:xfrm>
          <a:prstGeom prst="line">
            <a:avLst/>
          </a:prstGeom>
          <a:ln w="76200">
            <a:solidFill>
              <a:srgbClr val="00B0F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Dikdörtgen 13"/>
          <p:cNvSpPr/>
          <p:nvPr/>
        </p:nvSpPr>
        <p:spPr>
          <a:xfrm>
            <a:off x="438111" y="5341591"/>
            <a:ext cx="940192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sz="24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Yolun başı ve sonu belli olmadığı için yol, bir doğru modelidir.</a:t>
            </a:r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122945" y="1538608"/>
            <a:ext cx="3943946" cy="242728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01350383"/>
      </p:ext>
    </p:extLst>
  </p:cSld>
  <p:clrMapOvr>
    <a:masterClrMapping/>
  </p:clrMapOvr>
  <p:transition spd="med" advClick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2.59259E-6 L 1.35469 2.59259E-6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73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6" presetClass="emph" presetSubtype="0" repeatCount="indefinite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 animBg="1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8268" y="0"/>
            <a:ext cx="7380514" cy="708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Metin kutusu 15"/>
          <p:cNvSpPr txBox="1"/>
          <p:nvPr/>
        </p:nvSpPr>
        <p:spPr>
          <a:xfrm>
            <a:off x="9712348" y="2720780"/>
            <a:ext cx="23146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DOĞRULAR, ARTAN VE EKSİLEN SAYILAR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10472483" y="4021739"/>
            <a:ext cx="80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Doğru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48643" y="4600979"/>
            <a:ext cx="1094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(6 </a:t>
            </a:r>
            <a:r>
              <a:rPr lang="tr-TR" dirty="0" smtClean="0">
                <a:solidFill>
                  <a:srgbClr val="523100"/>
                </a:solidFill>
              </a:rPr>
              <a:t>– 14)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36" y="2267339"/>
            <a:ext cx="3161216" cy="3443590"/>
          </a:xfrm>
          <a:prstGeom prst="rect">
            <a:avLst/>
          </a:prstGeom>
        </p:spPr>
      </p:pic>
      <p:sp>
        <p:nvSpPr>
          <p:cNvPr id="21" name="Dikdörtgen 20"/>
          <p:cNvSpPr/>
          <p:nvPr/>
        </p:nvSpPr>
        <p:spPr>
          <a:xfrm>
            <a:off x="3101427" y="2112318"/>
            <a:ext cx="638247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Doğrunun başlangıç ve sonu belli değildir.</a:t>
            </a:r>
            <a:endParaRPr lang="tr-TR" sz="24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15" name="Düz Bağlayıcı 14"/>
          <p:cNvCxnSpPr/>
          <p:nvPr/>
        </p:nvCxnSpPr>
        <p:spPr>
          <a:xfrm>
            <a:off x="4226041" y="1566019"/>
            <a:ext cx="4133244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Dikdörtgen 17"/>
          <p:cNvSpPr/>
          <p:nvPr/>
        </p:nvSpPr>
        <p:spPr>
          <a:xfrm>
            <a:off x="3058197" y="2714808"/>
            <a:ext cx="6382471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tr-TR" sz="24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Doğrunun çizgi modelinde, iki ucundan istenildiği kadar uzatılabileceğini belirtmek için çift yön oklu çizgi kullanılır.</a:t>
            </a:r>
          </a:p>
        </p:txBody>
      </p:sp>
      <p:sp>
        <p:nvSpPr>
          <p:cNvPr id="19" name="Dikdörtgen 18"/>
          <p:cNvSpPr/>
          <p:nvPr/>
        </p:nvSpPr>
        <p:spPr>
          <a:xfrm>
            <a:off x="3058198" y="3989134"/>
            <a:ext cx="611045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tr-TR" sz="24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Doğrular küçük harflerle isimlendirilir.</a:t>
            </a:r>
            <a:endParaRPr lang="tr-TR" sz="24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20" name="Düz Bağlayıcı 19"/>
          <p:cNvCxnSpPr/>
          <p:nvPr/>
        </p:nvCxnSpPr>
        <p:spPr>
          <a:xfrm>
            <a:off x="4226041" y="4959189"/>
            <a:ext cx="4133244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ikdörtgen 3"/>
          <p:cNvSpPr/>
          <p:nvPr/>
        </p:nvSpPr>
        <p:spPr>
          <a:xfrm>
            <a:off x="6023207" y="4474161"/>
            <a:ext cx="28725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</a:t>
            </a:r>
            <a:endParaRPr lang="tr-TR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Dikdörtgen 21"/>
          <p:cNvSpPr/>
          <p:nvPr/>
        </p:nvSpPr>
        <p:spPr>
          <a:xfrm>
            <a:off x="5426091" y="5037659"/>
            <a:ext cx="148149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 doğrusu</a:t>
            </a:r>
            <a:endParaRPr lang="tr-TR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3" name="Dikdörtgen 22"/>
          <p:cNvSpPr/>
          <p:nvPr/>
        </p:nvSpPr>
        <p:spPr>
          <a:xfrm>
            <a:off x="3722148" y="6519446"/>
            <a:ext cx="4042838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16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Not : Klavyeden </a:t>
            </a:r>
            <a:r>
              <a:rPr lang="tr-TR" sz="1600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entera</a:t>
            </a:r>
            <a:r>
              <a:rPr lang="tr-TR" sz="16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 basarak ilerleyiniz..</a:t>
            </a:r>
            <a:endParaRPr lang="tr-TR" sz="1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50692744"/>
      </p:ext>
    </p:extLst>
  </p:cSld>
  <p:clrMapOvr>
    <a:masterClrMapping/>
  </p:clrMapOvr>
  <p:transition spd="med" advClick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mph" presetSubtype="0" repeatCount="indefinite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6" presetClass="emph" presetSubtype="0" repeatCount="indefinite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9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8" grpId="0"/>
      <p:bldP spid="19" grpId="0"/>
      <p:bldP spid="4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Dikdörtgen 33"/>
          <p:cNvSpPr/>
          <p:nvPr/>
        </p:nvSpPr>
        <p:spPr>
          <a:xfrm>
            <a:off x="240052" y="33872"/>
            <a:ext cx="419747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36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Işın </a:t>
            </a:r>
            <a:r>
              <a:rPr lang="tr-TR" sz="36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Modeli</a:t>
            </a:r>
            <a:endParaRPr lang="tr-TR" sz="36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6" name="Dikdörtgen 25"/>
          <p:cNvSpPr/>
          <p:nvPr/>
        </p:nvSpPr>
        <p:spPr>
          <a:xfrm>
            <a:off x="36265" y="6483292"/>
            <a:ext cx="4042838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1600" dirty="0" smtClean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Not : Klavyeden </a:t>
            </a:r>
            <a:r>
              <a:rPr lang="tr-TR" sz="1600" dirty="0" err="1" smtClean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entera</a:t>
            </a:r>
            <a:r>
              <a:rPr lang="tr-TR" sz="1600" dirty="0" smtClean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 basarak ilerleyiniz..</a:t>
            </a:r>
            <a:endParaRPr lang="tr-TR" sz="1600" dirty="0">
              <a:ln w="0"/>
              <a:solidFill>
                <a:srgbClr val="000000">
                  <a:lumMod val="95000"/>
                  <a:lumOff val="5000"/>
                </a:srgbClr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5" name="Yuvarlatılmış Dikdörtgen 134">
            <a:hlinkClick r:id="" action="ppaction://hlinkshowjump?jump=nextslide"/>
          </p:cNvPr>
          <p:cNvSpPr/>
          <p:nvPr/>
        </p:nvSpPr>
        <p:spPr>
          <a:xfrm>
            <a:off x="10809909" y="6310328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Dikdörtgen 13"/>
          <p:cNvSpPr/>
          <p:nvPr/>
        </p:nvSpPr>
        <p:spPr>
          <a:xfrm>
            <a:off x="4865333" y="2928776"/>
            <a:ext cx="695897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İpin başlangıç noktası bellidir. Bir ucundan çekerek uzunluğunu istediğimiz kadar uzatabiliriz. Bu nedenle ip makarasından çıkan ip bir ışın modelidir.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5237"/>
            <a:ext cx="4865333" cy="43000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9" name="Düz Bağlayıcı 18"/>
          <p:cNvCxnSpPr/>
          <p:nvPr/>
        </p:nvCxnSpPr>
        <p:spPr>
          <a:xfrm flipV="1">
            <a:off x="4437530" y="2129051"/>
            <a:ext cx="7020561" cy="2828"/>
          </a:xfrm>
          <a:prstGeom prst="line">
            <a:avLst/>
          </a:prstGeom>
          <a:ln w="57150" cap="rnd">
            <a:solidFill>
              <a:srgbClr val="FCAF53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807008120"/>
      </p:ext>
    </p:extLst>
  </p:cSld>
  <p:clrMapOvr>
    <a:masterClrMapping/>
  </p:clrMapOvr>
  <p:transition spd="med" advClick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 animBg="1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Dikdörtgen 33"/>
          <p:cNvSpPr/>
          <p:nvPr/>
        </p:nvSpPr>
        <p:spPr>
          <a:xfrm>
            <a:off x="240052" y="33872"/>
            <a:ext cx="419747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3600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Işın Modeli</a:t>
            </a:r>
            <a:endParaRPr lang="tr-TR" sz="36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6" name="Dikdörtgen 25"/>
          <p:cNvSpPr/>
          <p:nvPr/>
        </p:nvSpPr>
        <p:spPr>
          <a:xfrm>
            <a:off x="36265" y="6483292"/>
            <a:ext cx="4042838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1600" dirty="0" smtClean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Not : Klavyeden </a:t>
            </a:r>
            <a:r>
              <a:rPr lang="tr-TR" sz="1600" dirty="0" err="1" smtClean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entera</a:t>
            </a:r>
            <a:r>
              <a:rPr lang="tr-TR" sz="1600" dirty="0" smtClean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 basarak ilerleyiniz..</a:t>
            </a:r>
            <a:endParaRPr lang="tr-TR" sz="1600" dirty="0">
              <a:ln w="0"/>
              <a:solidFill>
                <a:srgbClr val="000000">
                  <a:lumMod val="95000"/>
                  <a:lumOff val="5000"/>
                </a:srgbClr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5" name="Yuvarlatılmış Dikdörtgen 134">
            <a:hlinkClick r:id="" action="ppaction://hlinkshowjump?jump=nextslide"/>
          </p:cNvPr>
          <p:cNvSpPr/>
          <p:nvPr/>
        </p:nvSpPr>
        <p:spPr>
          <a:xfrm>
            <a:off x="10809909" y="6310328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Dikdörtgen 13"/>
          <p:cNvSpPr/>
          <p:nvPr/>
        </p:nvSpPr>
        <p:spPr>
          <a:xfrm>
            <a:off x="240051" y="3147140"/>
            <a:ext cx="7689297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4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Güneşten gelen ışık başlangıç noktası belli ve bilmediğimiz noktalara kadar uzandığı için güneş ışını adını almıştır.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693" y="-165226"/>
            <a:ext cx="3388431" cy="3094002"/>
          </a:xfrm>
          <a:prstGeom prst="rect">
            <a:avLst/>
          </a:prstGeom>
        </p:spPr>
      </p:pic>
      <p:cxnSp>
        <p:nvCxnSpPr>
          <p:cNvPr id="19" name="Düz Bağlayıcı 18"/>
          <p:cNvCxnSpPr/>
          <p:nvPr/>
        </p:nvCxnSpPr>
        <p:spPr>
          <a:xfrm flipH="1" flipV="1">
            <a:off x="7396932" y="464779"/>
            <a:ext cx="2238387" cy="430848"/>
          </a:xfrm>
          <a:prstGeom prst="line">
            <a:avLst/>
          </a:prstGeom>
          <a:ln w="76200" cap="rnd">
            <a:solidFill>
              <a:srgbClr val="FBC003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Düz Bağlayıcı 11"/>
          <p:cNvCxnSpPr/>
          <p:nvPr/>
        </p:nvCxnSpPr>
        <p:spPr>
          <a:xfrm flipH="1">
            <a:off x="6871573" y="1696777"/>
            <a:ext cx="2531734" cy="458778"/>
          </a:xfrm>
          <a:prstGeom prst="line">
            <a:avLst/>
          </a:prstGeom>
          <a:ln w="76200" cap="rnd">
            <a:solidFill>
              <a:srgbClr val="FBC003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Düz Bağlayıcı 14"/>
          <p:cNvCxnSpPr/>
          <p:nvPr/>
        </p:nvCxnSpPr>
        <p:spPr>
          <a:xfrm flipH="1">
            <a:off x="8547924" y="2315650"/>
            <a:ext cx="1527448" cy="2027402"/>
          </a:xfrm>
          <a:prstGeom prst="line">
            <a:avLst/>
          </a:prstGeom>
          <a:ln w="76200" cap="rnd">
            <a:solidFill>
              <a:srgbClr val="FBC003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6"/>
          <p:cNvCxnSpPr/>
          <p:nvPr/>
        </p:nvCxnSpPr>
        <p:spPr>
          <a:xfrm>
            <a:off x="11035051" y="2627290"/>
            <a:ext cx="655092" cy="1992262"/>
          </a:xfrm>
          <a:prstGeom prst="line">
            <a:avLst/>
          </a:prstGeom>
          <a:ln w="76200" cap="rnd">
            <a:solidFill>
              <a:srgbClr val="FBC003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707690289"/>
      </p:ext>
    </p:extLst>
  </p:cSld>
  <p:clrMapOvr>
    <a:masterClrMapping/>
  </p:clrMapOvr>
  <p:transition spd="med" advClick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 animBg="1"/>
      <p:bldP spid="1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4"/>
  <p:tag name="ISPRING_RESOURCE_PATHS_HASH_PRESENTER" val="c3443ab11f94eec0ef4865e5f369d85bd17642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Özel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3882</TotalTime>
  <Words>473</Words>
  <Application>Microsoft Office PowerPoint</Application>
  <PresentationFormat>Geniş ekran</PresentationFormat>
  <Paragraphs>95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16</vt:i4>
      </vt:variant>
    </vt:vector>
  </HeadingPairs>
  <TitlesOfParts>
    <vt:vector size="22" baseType="lpstr">
      <vt:lpstr>Arial</vt:lpstr>
      <vt:lpstr>Calibri</vt:lpstr>
      <vt:lpstr>Tahoma</vt:lpstr>
      <vt:lpstr>Wingdings</vt:lpstr>
      <vt:lpstr>Advertising_Booth_Display</vt:lpstr>
      <vt:lpstr>1_Advertising_Booth_Display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Doğru Işın ve Doğru Parçası</dc:title>
  <dc:creator>www.mebders.com</dc:creator>
  <cp:lastModifiedBy>Muhammet Bozkurt</cp:lastModifiedBy>
  <cp:revision>305</cp:revision>
  <dcterms:created xsi:type="dcterms:W3CDTF">2015-08-18T22:48:21Z</dcterms:created>
  <dcterms:modified xsi:type="dcterms:W3CDTF">2017-10-28T16:21:10Z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47CDB9D4-C571-40E4-A60F-B84C9155C95F</vt:lpwstr>
  </property>
  <property fmtid="{D5CDD505-2E9C-101B-9397-08002B2CF9AE}" pid="3" name="ArticulatePath">
    <vt:lpwstr>Sunu1</vt:lpwstr>
  </property>
  <property fmtid="{D5CDD505-2E9C-101B-9397-08002B2CF9AE}" pid="4" name="_MarkAsFinal">
    <vt:bool>true</vt:bool>
  </property>
</Properties>
</file>