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286" r:id="rId4"/>
    <p:sldId id="329" r:id="rId5"/>
    <p:sldId id="30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289" r:id="rId17"/>
    <p:sldId id="274" r:id="rId18"/>
  </p:sldIdLst>
  <p:sldSz cx="12192000" cy="6858000"/>
  <p:notesSz cx="6858000" cy="9144000"/>
  <p:custDataLst>
    <p:tags r:id="rId1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608"/>
    <a:srgbClr val="794903"/>
    <a:srgbClr val="FCAF53"/>
    <a:srgbClr val="FBC003"/>
    <a:srgbClr val="F2A839"/>
    <a:srgbClr val="DEA608"/>
    <a:srgbClr val="D59536"/>
    <a:srgbClr val="6E4200"/>
    <a:srgbClr val="523100"/>
    <a:srgbClr val="150C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>
        <p:scale>
          <a:sx n="70" d="100"/>
          <a:sy n="70" d="100"/>
        </p:scale>
        <p:origin x="7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hyperlink" Target="http://www.mebders.com/" TargetMode="External"/><Relationship Id="rId4" Type="http://schemas.openxmlformats.org/officeDocument/2006/relationships/hyperlink" Target="mailto:info@mebders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46" y="69463"/>
            <a:ext cx="9210790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2757947" y="1185253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tr-TR" sz="25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760084" y="1621334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  <a:endParaRPr lang="tr-TR" sz="25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757948" y="2839519"/>
            <a:ext cx="63047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5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Doğru, Işın ve Doğru Parçası</a:t>
            </a:r>
            <a:endParaRPr lang="tr-TR" sz="25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757948" y="2098388"/>
            <a:ext cx="70036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</a:t>
            </a:r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r-TR" sz="2500" dirty="0" smtClean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DOĞRULAR, ARTAN VE EKSİLEN 		  SAYILAR</a:t>
            </a:r>
            <a:endParaRPr lang="tr-TR" sz="2500" dirty="0">
              <a:solidFill>
                <a:srgbClr val="F0F3FB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757947" y="3752654"/>
            <a:ext cx="700363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</a:t>
            </a:r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: </a:t>
            </a: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Doğruyu, ışını ve doğru parçasını modelleri </a:t>
            </a:r>
            <a:r>
              <a:rPr lang="tr-TR" dirty="0" smtClean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 tasvir </a:t>
            </a: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eder.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Doğrunun, ışının ve doğru parçasının çizgi </a:t>
            </a:r>
            <a:r>
              <a:rPr lang="tr-TR" dirty="0" smtClean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modellerini oluşturur</a:t>
            </a: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dirty="0" smtClean="0">
              <a:solidFill>
                <a:srgbClr val="F0F3FB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757948" y="3316573"/>
            <a:ext cx="33970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		: </a:t>
            </a:r>
            <a:r>
              <a:rPr lang="tr-TR" sz="25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r-TR" sz="25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</a:t>
            </a:r>
            <a:endParaRPr lang="tr-TR" sz="25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288593" y="602913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68" y="0"/>
            <a:ext cx="7380514" cy="708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9712348" y="2720780"/>
            <a:ext cx="2314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DOĞRULAR, ARTAN VE EKSİLEN SAYILAR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598319" y="402173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Işın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48643" y="4600979"/>
            <a:ext cx="109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(9 </a:t>
            </a:r>
            <a:r>
              <a:rPr lang="tr-TR" dirty="0" smtClean="0">
                <a:solidFill>
                  <a:srgbClr val="523100"/>
                </a:solidFill>
              </a:rPr>
              <a:t>– 14)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6" y="2267339"/>
            <a:ext cx="3161216" cy="3443590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3101427" y="2112318"/>
            <a:ext cx="63824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Işınların başlangıç noktası bellidir.</a:t>
            </a:r>
          </a:p>
        </p:txBody>
      </p:sp>
      <p:cxnSp>
        <p:nvCxnSpPr>
          <p:cNvPr id="15" name="Düz Bağlayıcı 14"/>
          <p:cNvCxnSpPr/>
          <p:nvPr/>
        </p:nvCxnSpPr>
        <p:spPr>
          <a:xfrm>
            <a:off x="4226041" y="1566019"/>
            <a:ext cx="4133244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 17"/>
          <p:cNvSpPr/>
          <p:nvPr/>
        </p:nvSpPr>
        <p:spPr>
          <a:xfrm>
            <a:off x="3058197" y="2714808"/>
            <a:ext cx="63824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Işının çizgi modelinde, sadece bir ucundan istenildiği kadar uzatılabileceğini belirtmek için tek yönlü oklu çizgi kullanılır.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3058198" y="3989134"/>
            <a:ext cx="61104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Işınlar da </a:t>
            </a:r>
            <a:r>
              <a:rPr lang="tr-TR" sz="2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küçük harflerle isimlendirilir.</a:t>
            </a:r>
            <a:endParaRPr lang="tr-TR" sz="2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0" name="Düz Bağlayıcı 19"/>
          <p:cNvCxnSpPr/>
          <p:nvPr/>
        </p:nvCxnSpPr>
        <p:spPr>
          <a:xfrm>
            <a:off x="4226041" y="4959189"/>
            <a:ext cx="4133244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5778600" y="5000661"/>
            <a:ext cx="6351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ışın</a:t>
            </a:r>
            <a:endParaRPr lang="tr-TR" sz="2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3722148" y="6519446"/>
            <a:ext cx="40428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Not : Klavyeden </a:t>
            </a:r>
            <a:r>
              <a:rPr lang="tr-TR" sz="1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entera</a:t>
            </a:r>
            <a:r>
              <a:rPr lang="tr-TR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basarak ilerleyiniz..</a:t>
            </a:r>
            <a:endParaRPr lang="tr-TR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27177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kdörtgen 33"/>
          <p:cNvSpPr/>
          <p:nvPr/>
        </p:nvSpPr>
        <p:spPr>
          <a:xfrm>
            <a:off x="240052" y="33872"/>
            <a:ext cx="51098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Doğru Parçası Modeli</a:t>
            </a:r>
            <a:endParaRPr lang="tr-TR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36265" y="6483292"/>
            <a:ext cx="40428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Not : Klavyeden </a:t>
            </a:r>
            <a:r>
              <a:rPr lang="tr-TR" sz="1600" dirty="0" err="1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entera</a:t>
            </a:r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basarak ilerleyiniz..</a:t>
            </a:r>
            <a:endParaRPr lang="tr-TR" sz="1600" dirty="0">
              <a:ln w="0"/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5" name="Yuvarlatılmış Dikdörtgen 134">
            <a:hlinkClick r:id="" action="ppaction://hlinkshowjump?jump=nextslide"/>
          </p:cNvPr>
          <p:cNvSpPr/>
          <p:nvPr/>
        </p:nvSpPr>
        <p:spPr>
          <a:xfrm>
            <a:off x="10809909" y="6310328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646969" y="2467498"/>
            <a:ext cx="6958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Sayma çubuklarının başlangıcı ve sonu bellidir. Bu nedenle sayma çubuğu, doğru parçası modelidir.</a:t>
            </a:r>
          </a:p>
        </p:txBody>
      </p:sp>
      <p:cxnSp>
        <p:nvCxnSpPr>
          <p:cNvPr id="4" name="Düz Bağlayıcı 3"/>
          <p:cNvCxnSpPr/>
          <p:nvPr/>
        </p:nvCxnSpPr>
        <p:spPr>
          <a:xfrm flipH="1">
            <a:off x="1255593" y="2129052"/>
            <a:ext cx="13648" cy="2246555"/>
          </a:xfrm>
          <a:prstGeom prst="line">
            <a:avLst/>
          </a:prstGeom>
          <a:ln w="1016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H="1">
            <a:off x="1517175" y="2129052"/>
            <a:ext cx="13648" cy="2246555"/>
          </a:xfrm>
          <a:prstGeom prst="line">
            <a:avLst/>
          </a:prstGeom>
          <a:ln w="101600" cap="rnd">
            <a:solidFill>
              <a:srgbClr val="FCA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 flipH="1">
            <a:off x="1786717" y="2129052"/>
            <a:ext cx="13648" cy="2246555"/>
          </a:xfrm>
          <a:prstGeom prst="line">
            <a:avLst/>
          </a:prstGeom>
          <a:ln w="101600" cap="rnd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 flipH="1">
            <a:off x="2056259" y="2129052"/>
            <a:ext cx="13648" cy="2246555"/>
          </a:xfrm>
          <a:prstGeom prst="line">
            <a:avLst/>
          </a:prstGeom>
          <a:ln w="101600" cap="rnd">
            <a:solidFill>
              <a:srgbClr val="7949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H="1">
            <a:off x="2325801" y="2129051"/>
            <a:ext cx="13648" cy="2246555"/>
          </a:xfrm>
          <a:prstGeom prst="line">
            <a:avLst/>
          </a:pr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 flipH="1">
            <a:off x="2595343" y="2129051"/>
            <a:ext cx="13648" cy="2246555"/>
          </a:xfrm>
          <a:prstGeom prst="line">
            <a:avLst/>
          </a:prstGeom>
          <a:ln w="1016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 flipH="1">
            <a:off x="2864885" y="2129051"/>
            <a:ext cx="13648" cy="2246555"/>
          </a:xfrm>
          <a:prstGeom prst="line">
            <a:avLst/>
          </a:prstGeom>
          <a:ln w="101600" cap="rnd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/>
          <p:cNvCxnSpPr/>
          <p:nvPr/>
        </p:nvCxnSpPr>
        <p:spPr>
          <a:xfrm flipH="1">
            <a:off x="3152572" y="2133211"/>
            <a:ext cx="13648" cy="2246555"/>
          </a:xfrm>
          <a:prstGeom prst="line">
            <a:avLst/>
          </a:prstGeom>
          <a:ln w="101600" cap="rnd">
            <a:solidFill>
              <a:srgbClr val="FEE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Yukarı Ok 6"/>
          <p:cNvSpPr/>
          <p:nvPr/>
        </p:nvSpPr>
        <p:spPr>
          <a:xfrm rot="2688753">
            <a:off x="646310" y="4405859"/>
            <a:ext cx="457228" cy="900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ukarı Ok 20"/>
          <p:cNvSpPr/>
          <p:nvPr/>
        </p:nvSpPr>
        <p:spPr>
          <a:xfrm rot="8339677">
            <a:off x="692585" y="1207295"/>
            <a:ext cx="457228" cy="900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Yukarı Ok 21"/>
          <p:cNvSpPr/>
          <p:nvPr/>
        </p:nvSpPr>
        <p:spPr>
          <a:xfrm rot="18971005">
            <a:off x="3333171" y="4403233"/>
            <a:ext cx="457228" cy="900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ukarı Ok 22"/>
          <p:cNvSpPr/>
          <p:nvPr/>
        </p:nvSpPr>
        <p:spPr>
          <a:xfrm rot="13232737">
            <a:off x="3309551" y="1187828"/>
            <a:ext cx="457228" cy="900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6539491" y="1657671"/>
            <a:ext cx="3414276" cy="31929"/>
          </a:xfrm>
          <a:prstGeom prst="line">
            <a:avLst/>
          </a:prstGeom>
          <a:ln w="101600" cap="rnd">
            <a:solidFill>
              <a:srgbClr val="FEE6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0124103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4" grpId="0"/>
      <p:bldP spid="7" grpId="0" animBg="1"/>
      <p:bldP spid="7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51" y="1674725"/>
            <a:ext cx="9715500" cy="3238500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240052" y="33872"/>
            <a:ext cx="51098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Doğru Parçası Modeli</a:t>
            </a:r>
            <a:endParaRPr lang="tr-TR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36265" y="6483292"/>
            <a:ext cx="40428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Not : Klavyeden </a:t>
            </a:r>
            <a:r>
              <a:rPr lang="tr-TR" sz="1600" dirty="0" err="1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entera</a:t>
            </a:r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basarak ilerleyiniz..</a:t>
            </a:r>
            <a:endParaRPr lang="tr-TR" sz="1600" dirty="0">
              <a:ln w="0"/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5" name="Yuvarlatılmış Dikdörtgen 134">
            <a:hlinkClick r:id="" action="ppaction://hlinkshowjump?jump=nextslide"/>
          </p:cNvPr>
          <p:cNvSpPr/>
          <p:nvPr/>
        </p:nvSpPr>
        <p:spPr>
          <a:xfrm>
            <a:off x="10809909" y="6310328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740638" y="4439864"/>
            <a:ext cx="111465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Resimdeki cetvelin başı ve sonu bellidir. Bu nedenle cetvel bir doğru parçası modelidir.</a:t>
            </a:r>
            <a:endParaRPr lang="tr-TR" sz="2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Yukarı Ok 20"/>
          <p:cNvSpPr/>
          <p:nvPr/>
        </p:nvSpPr>
        <p:spPr>
          <a:xfrm rot="8339677">
            <a:off x="980998" y="1791922"/>
            <a:ext cx="457228" cy="900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" name="Yukarı Ok 22"/>
          <p:cNvSpPr/>
          <p:nvPr/>
        </p:nvSpPr>
        <p:spPr>
          <a:xfrm rot="13232737">
            <a:off x="10919460" y="1757365"/>
            <a:ext cx="457228" cy="900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24" name="Düz Bağlayıcı 23"/>
          <p:cNvCxnSpPr/>
          <p:nvPr/>
        </p:nvCxnSpPr>
        <p:spPr>
          <a:xfrm flipH="1" flipV="1">
            <a:off x="1545293" y="2679984"/>
            <a:ext cx="9264616" cy="18603"/>
          </a:xfrm>
          <a:prstGeom prst="line">
            <a:avLst/>
          </a:prstGeom>
          <a:ln w="57150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Resim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28" y="1054688"/>
            <a:ext cx="1897505" cy="1897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260977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76093 3.7037E-7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4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4" grpId="0"/>
      <p:bldP spid="21" grpId="0" animBg="1"/>
      <p:bldP spid="21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68" y="0"/>
            <a:ext cx="7380514" cy="708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9712348" y="2720780"/>
            <a:ext cx="2314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DOĞRULAR, ARTAN VE EKSİLEN SAYILAR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082186" y="4021739"/>
            <a:ext cx="158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Doğru Parçası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48642" y="4600979"/>
            <a:ext cx="119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(12 </a:t>
            </a:r>
            <a:r>
              <a:rPr lang="tr-TR" dirty="0" smtClean="0">
                <a:solidFill>
                  <a:srgbClr val="523100"/>
                </a:solidFill>
              </a:rPr>
              <a:t>– 14)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6" y="2267339"/>
            <a:ext cx="3161216" cy="3443590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3101427" y="2112318"/>
            <a:ext cx="6382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Doğru parçasının başlangıç ve bitiş noktaları bellidir</a:t>
            </a:r>
            <a:r>
              <a:rPr lang="tr-TR" sz="2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tr-TR" sz="2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5" name="Düz Bağlayıcı 14"/>
          <p:cNvCxnSpPr/>
          <p:nvPr/>
        </p:nvCxnSpPr>
        <p:spPr>
          <a:xfrm>
            <a:off x="4226041" y="1566019"/>
            <a:ext cx="4133244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 17"/>
          <p:cNvSpPr/>
          <p:nvPr/>
        </p:nvSpPr>
        <p:spPr>
          <a:xfrm>
            <a:off x="3032785" y="2921963"/>
            <a:ext cx="6382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Bu </a:t>
            </a:r>
            <a:r>
              <a:rPr lang="tr-T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nedenle çizgi modelinin uçlarında ok bulunmaz.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3058198" y="3989134"/>
            <a:ext cx="6110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Doğru parçaları da </a:t>
            </a:r>
            <a:r>
              <a:rPr lang="tr-TR" sz="2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küçük harflerle isimlendirilir.</a:t>
            </a:r>
            <a:endParaRPr lang="tr-TR" sz="2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0" name="Düz Bağlayıcı 19"/>
          <p:cNvCxnSpPr/>
          <p:nvPr/>
        </p:nvCxnSpPr>
        <p:spPr>
          <a:xfrm>
            <a:off x="4226041" y="4961715"/>
            <a:ext cx="4133244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5065202" y="5000661"/>
            <a:ext cx="20619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doğru parçası</a:t>
            </a:r>
            <a:endParaRPr lang="tr-TR" sz="2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3722148" y="6519446"/>
            <a:ext cx="40428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Not : Klavyeden </a:t>
            </a:r>
            <a:r>
              <a:rPr lang="tr-TR" sz="1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entera</a:t>
            </a:r>
            <a:r>
              <a:rPr lang="tr-TR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basarak ilerleyiniz..</a:t>
            </a:r>
            <a:endParaRPr lang="tr-TR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98027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935">
            <a:off x="6014605" y="4530162"/>
            <a:ext cx="9715500" cy="32385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25" y="3244792"/>
            <a:ext cx="9715500" cy="3238500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240052" y="33872"/>
            <a:ext cx="51098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Doğru Parçası </a:t>
            </a:r>
            <a:r>
              <a:rPr lang="tr-TR" sz="3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Çizimi</a:t>
            </a:r>
            <a:endParaRPr lang="tr-TR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36265" y="6483292"/>
            <a:ext cx="40428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Not : Klavyeden </a:t>
            </a:r>
            <a:r>
              <a:rPr lang="tr-TR" sz="1600" dirty="0" err="1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entera</a:t>
            </a:r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basarak ilerleyiniz..</a:t>
            </a:r>
            <a:endParaRPr lang="tr-TR" sz="1600" dirty="0">
              <a:ln w="0"/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15683" y="1254422"/>
            <a:ext cx="111465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Cetvelimizin 0 noktasını doğru parçamızın başlangıç noktasına yerleştirelim</a:t>
            </a:r>
            <a:endParaRPr lang="tr-TR" sz="2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Yukarı Ok 20"/>
          <p:cNvSpPr/>
          <p:nvPr/>
        </p:nvSpPr>
        <p:spPr>
          <a:xfrm rot="8339677">
            <a:off x="479466" y="3433915"/>
            <a:ext cx="457228" cy="900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1047414" y="4237409"/>
            <a:ext cx="2778340" cy="4138"/>
          </a:xfrm>
          <a:prstGeom prst="line">
            <a:avLst/>
          </a:prstGeom>
          <a:ln w="57150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Resim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41" y="2556483"/>
            <a:ext cx="1897505" cy="1897505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415683" y="760533"/>
            <a:ext cx="107952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Aşağıda verilen doğru parçalarının uzunluklarını cetvelle ölçelim.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415683" y="1775184"/>
            <a:ext cx="111465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Cetvelde, doğru parçamızın bitiş noktasına karşılık gelen sayı ölçüm sonucudur.</a:t>
            </a:r>
            <a:endParaRPr lang="tr-TR" sz="2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61" y="2581089"/>
            <a:ext cx="1897505" cy="1897505"/>
          </a:xfrm>
          <a:prstGeom prst="rect">
            <a:avLst/>
          </a:prstGeom>
        </p:spPr>
      </p:pic>
      <p:sp>
        <p:nvSpPr>
          <p:cNvPr id="17" name="Yukarı Ok 16"/>
          <p:cNvSpPr/>
          <p:nvPr/>
        </p:nvSpPr>
        <p:spPr>
          <a:xfrm rot="17013795">
            <a:off x="4061274" y="3976316"/>
            <a:ext cx="457228" cy="900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989802" y="3554995"/>
            <a:ext cx="1071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cm</a:t>
            </a:r>
            <a:endParaRPr lang="tr-T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Düz Bağlayıcı 18"/>
          <p:cNvCxnSpPr/>
          <p:nvPr/>
        </p:nvCxnSpPr>
        <p:spPr>
          <a:xfrm flipH="1" flipV="1">
            <a:off x="7327659" y="3075909"/>
            <a:ext cx="2703445" cy="1788133"/>
          </a:xfrm>
          <a:prstGeom prst="line">
            <a:avLst/>
          </a:prstGeom>
          <a:ln w="57150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Resim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28" y="1387203"/>
            <a:ext cx="1897505" cy="1897505"/>
          </a:xfrm>
          <a:prstGeom prst="rect">
            <a:avLst/>
          </a:prstGeom>
        </p:spPr>
      </p:pic>
      <p:sp>
        <p:nvSpPr>
          <p:cNvPr id="28" name="Yukarı Ok 27"/>
          <p:cNvSpPr/>
          <p:nvPr/>
        </p:nvSpPr>
        <p:spPr>
          <a:xfrm rot="8339677">
            <a:off x="6743251" y="2196854"/>
            <a:ext cx="457228" cy="900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5" name="Yuvarlatılmış Dikdörtgen 134">
            <a:hlinkClick r:id="" action="ppaction://hlinkshowjump?jump=nextslide"/>
          </p:cNvPr>
          <p:cNvSpPr/>
          <p:nvPr/>
        </p:nvSpPr>
        <p:spPr>
          <a:xfrm>
            <a:off x="10809909" y="6310328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818" y="3191017"/>
            <a:ext cx="1897505" cy="1897505"/>
          </a:xfrm>
          <a:prstGeom prst="rect">
            <a:avLst/>
          </a:prstGeom>
        </p:spPr>
      </p:pic>
      <p:sp>
        <p:nvSpPr>
          <p:cNvPr id="30" name="Yukarı Ok 29"/>
          <p:cNvSpPr/>
          <p:nvPr/>
        </p:nvSpPr>
        <p:spPr>
          <a:xfrm rot="17013795">
            <a:off x="10298887" y="4525906"/>
            <a:ext cx="457228" cy="900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 rot="2018766">
            <a:off x="8539514" y="3492544"/>
            <a:ext cx="1071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cm</a:t>
            </a:r>
            <a:endParaRPr lang="tr-T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81873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  <p:bldP spid="21" grpId="1" animBg="1"/>
      <p:bldP spid="11" grpId="0"/>
      <p:bldP spid="15" grpId="0"/>
      <p:bldP spid="17" grpId="0" animBg="1"/>
      <p:bldP spid="17" grpId="1" animBg="1"/>
      <p:bldP spid="6" grpId="0"/>
      <p:bldP spid="28" grpId="0" animBg="1"/>
      <p:bldP spid="28" grpId="1" animBg="1"/>
      <p:bldP spid="135" grpId="0" animBg="1"/>
      <p:bldP spid="30" grpId="0" animBg="1"/>
      <p:bldP spid="30" grpId="1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83" y="31663"/>
            <a:ext cx="7380514" cy="708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etin kutusu 16"/>
          <p:cNvSpPr txBox="1"/>
          <p:nvPr/>
        </p:nvSpPr>
        <p:spPr>
          <a:xfrm>
            <a:off x="10312346" y="4050875"/>
            <a:ext cx="116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Etkinlikler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5231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81201" y="4572004"/>
            <a:ext cx="129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(14 – 14)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5231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6" y="2267339"/>
            <a:ext cx="3161216" cy="3443590"/>
          </a:xfrm>
          <a:prstGeom prst="rect">
            <a:avLst/>
          </a:prstGeom>
        </p:spPr>
      </p:pic>
      <p:sp>
        <p:nvSpPr>
          <p:cNvPr id="42" name="Dikdörtgen 41"/>
          <p:cNvSpPr/>
          <p:nvPr/>
        </p:nvSpPr>
        <p:spPr>
          <a:xfrm>
            <a:off x="3032123" y="1131835"/>
            <a:ext cx="64548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Kitabımızdaki etkinlikleri yapalım</a:t>
            </a:r>
            <a:endParaRPr kumimoji="0" lang="tr-TR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9731766" y="2850546"/>
            <a:ext cx="2286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DOĞRULAR, ARTAN VE EKSİLEN SAYILAR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87203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843575" y="0"/>
            <a:ext cx="45923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info@mebders.com</a:t>
            </a:r>
            <a:endParaRPr lang="tr-TR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www.mebders.com</a:t>
            </a:r>
            <a:endParaRPr lang="tr-TR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Tahoma"/>
              </a:rPr>
              <a:t>©mebders.com</a:t>
            </a:r>
            <a:endParaRPr lang="tr-TR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202454" y="565699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  <a:endParaRPr lang="tr-TR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68" y="0"/>
            <a:ext cx="7380514" cy="708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9712348" y="2720780"/>
            <a:ext cx="2314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DOĞRULAR, ARTAN VE EKSİLEN SAYILAR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232834" y="4021739"/>
            <a:ext cx="128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Ön Hazırlık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48643" y="4600979"/>
            <a:ext cx="109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(1 – 14)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6" y="2267339"/>
            <a:ext cx="3161216" cy="3443590"/>
          </a:xfrm>
          <a:prstGeom prst="rect">
            <a:avLst/>
          </a:prstGeom>
        </p:spPr>
      </p:pic>
      <p:sp>
        <p:nvSpPr>
          <p:cNvPr id="46" name="Dikdörtgen 45"/>
          <p:cNvSpPr/>
          <p:nvPr/>
        </p:nvSpPr>
        <p:spPr>
          <a:xfrm>
            <a:off x="3793777" y="6519446"/>
            <a:ext cx="38995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Not : </a:t>
            </a:r>
            <a:r>
              <a:rPr lang="tr-TR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Doğru cevap için kutulara tıklayınız.</a:t>
            </a:r>
            <a:endParaRPr lang="tr-TR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047289" y="946673"/>
            <a:ext cx="63824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Aşağıda verilen çizgilerden hangileri eğridir ?</a:t>
            </a:r>
            <a:endParaRPr lang="tr-TR" sz="2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3995733" y="2620174"/>
            <a:ext cx="13550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 flipV="1">
            <a:off x="7194728" y="4081529"/>
            <a:ext cx="1219270" cy="6721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rbest Form 5"/>
          <p:cNvSpPr/>
          <p:nvPr/>
        </p:nvSpPr>
        <p:spPr>
          <a:xfrm rot="16586094">
            <a:off x="7619134" y="1592180"/>
            <a:ext cx="548058" cy="1801826"/>
          </a:xfrm>
          <a:custGeom>
            <a:avLst/>
            <a:gdLst>
              <a:gd name="connsiteX0" fmla="*/ 0 w 1751682"/>
              <a:gd name="connsiteY0" fmla="*/ 51004 h 866253"/>
              <a:gd name="connsiteX1" fmla="*/ 1520327 w 1751682"/>
              <a:gd name="connsiteY1" fmla="*/ 62021 h 866253"/>
              <a:gd name="connsiteX2" fmla="*/ 396607 w 1751682"/>
              <a:gd name="connsiteY2" fmla="*/ 667949 h 866253"/>
              <a:gd name="connsiteX3" fmla="*/ 1751682 w 1751682"/>
              <a:gd name="connsiteY3" fmla="*/ 866253 h 86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1682" h="866253">
                <a:moveTo>
                  <a:pt x="0" y="51004"/>
                </a:moveTo>
                <a:cubicBezTo>
                  <a:pt x="727113" y="5100"/>
                  <a:pt x="1454226" y="-40803"/>
                  <a:pt x="1520327" y="62021"/>
                </a:cubicBezTo>
                <a:cubicBezTo>
                  <a:pt x="1586428" y="164845"/>
                  <a:pt x="358048" y="533910"/>
                  <a:pt x="396607" y="667949"/>
                </a:cubicBezTo>
                <a:cubicBezTo>
                  <a:pt x="435166" y="801988"/>
                  <a:pt x="1093424" y="834120"/>
                  <a:pt x="1751682" y="866253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ay 6"/>
          <p:cNvSpPr/>
          <p:nvPr/>
        </p:nvSpPr>
        <p:spPr>
          <a:xfrm rot="16200000">
            <a:off x="4766144" y="3506566"/>
            <a:ext cx="793542" cy="1822122"/>
          </a:xfrm>
          <a:prstGeom prst="arc">
            <a:avLst>
              <a:gd name="adj1" fmla="val 11151467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1.şık"/>
          <p:cNvSpPr/>
          <p:nvPr/>
        </p:nvSpPr>
        <p:spPr>
          <a:xfrm>
            <a:off x="4469868" y="2889136"/>
            <a:ext cx="360000" cy="36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.şık"/>
          <p:cNvSpPr/>
          <p:nvPr/>
        </p:nvSpPr>
        <p:spPr>
          <a:xfrm>
            <a:off x="7713162" y="2887153"/>
            <a:ext cx="360000" cy="36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3.şık"/>
          <p:cNvSpPr/>
          <p:nvPr/>
        </p:nvSpPr>
        <p:spPr>
          <a:xfrm>
            <a:off x="4468408" y="5126922"/>
            <a:ext cx="360000" cy="36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4.şık"/>
          <p:cNvSpPr/>
          <p:nvPr/>
        </p:nvSpPr>
        <p:spPr>
          <a:xfrm>
            <a:off x="7713162" y="5124939"/>
            <a:ext cx="360000" cy="36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62" y="2830858"/>
            <a:ext cx="457200" cy="457200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31" y="5079357"/>
            <a:ext cx="457200" cy="4572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31" y="2847453"/>
            <a:ext cx="457200" cy="457200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62" y="5078377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829041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68" y="0"/>
            <a:ext cx="7380514" cy="708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9712348" y="2720780"/>
            <a:ext cx="2314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DOĞRULAR, ARTAN VE EKSİLEN SAYILAR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232834" y="4021739"/>
            <a:ext cx="128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Ön Hazırlık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48643" y="4600979"/>
            <a:ext cx="109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(2 </a:t>
            </a:r>
            <a:r>
              <a:rPr lang="tr-TR" dirty="0" smtClean="0">
                <a:solidFill>
                  <a:srgbClr val="523100"/>
                </a:solidFill>
              </a:rPr>
              <a:t>– 14)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6" y="2267339"/>
            <a:ext cx="3161216" cy="3443590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3047289" y="946673"/>
            <a:ext cx="63824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Aşağıda verilen </a:t>
            </a:r>
            <a:r>
              <a:rPr lang="tr-TR" sz="28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düzlemsel şekilleri defterinize çiziniz ve kenarlarını kırmızı kalemle gösteriniz.</a:t>
            </a:r>
            <a:endParaRPr lang="tr-TR" sz="2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009618" y="3146775"/>
            <a:ext cx="1583260" cy="86400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/>
          <p:cNvSpPr/>
          <p:nvPr/>
        </p:nvSpPr>
        <p:spPr>
          <a:xfrm>
            <a:off x="6247956" y="3167821"/>
            <a:ext cx="864000" cy="86400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İkizkenar Üçgen 4"/>
          <p:cNvSpPr/>
          <p:nvPr/>
        </p:nvSpPr>
        <p:spPr>
          <a:xfrm>
            <a:off x="7720242" y="3146775"/>
            <a:ext cx="1060704" cy="864000"/>
          </a:xfrm>
          <a:prstGeom prst="triangl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Kenarları Göster"/>
          <p:cNvSpPr/>
          <p:nvPr/>
        </p:nvSpPr>
        <p:spPr>
          <a:xfrm>
            <a:off x="5195737" y="5175764"/>
            <a:ext cx="1869142" cy="4310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Kenarları Göster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75619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C0A0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C0A0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C0A04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kdörtgen 33"/>
          <p:cNvSpPr/>
          <p:nvPr/>
        </p:nvSpPr>
        <p:spPr>
          <a:xfrm>
            <a:off x="240051" y="33872"/>
            <a:ext cx="68196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Resimdeki çizgi modellerini söyler misiniz ?</a:t>
            </a:r>
            <a:endParaRPr lang="tr-TR" sz="2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36265" y="6483292"/>
            <a:ext cx="40428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Not : Klavyeden </a:t>
            </a:r>
            <a:r>
              <a:rPr lang="tr-TR" sz="1600" dirty="0" err="1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entera</a:t>
            </a:r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basarak ilerleyiniz..</a:t>
            </a:r>
            <a:endParaRPr lang="tr-TR" sz="1600" dirty="0">
              <a:ln w="0"/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5" name="Yuvarlatılmış Dikdörtgen 134">
            <a:hlinkClick r:id="" action="ppaction://hlinkshowjump?jump=nextslide"/>
          </p:cNvPr>
          <p:cNvSpPr/>
          <p:nvPr/>
        </p:nvSpPr>
        <p:spPr>
          <a:xfrm>
            <a:off x="10809909" y="6310328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58" y="1906121"/>
            <a:ext cx="7411995" cy="3486150"/>
          </a:xfrm>
          <a:prstGeom prst="rect">
            <a:avLst/>
          </a:prstGeom>
        </p:spPr>
      </p:pic>
      <p:sp>
        <p:nvSpPr>
          <p:cNvPr id="94" name="Dikdörtgen 93"/>
          <p:cNvSpPr/>
          <p:nvPr/>
        </p:nvSpPr>
        <p:spPr>
          <a:xfrm>
            <a:off x="240050" y="508331"/>
            <a:ext cx="118662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Bu çizgilerin hangileri uzayıp giden, hangilerinin başı ve sonu belli olan kesik çizgilerdir ?</a:t>
            </a:r>
            <a:endParaRPr lang="tr-TR" sz="2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79151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5" grpId="0" animBg="1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kdörtgen 33"/>
          <p:cNvSpPr/>
          <p:nvPr/>
        </p:nvSpPr>
        <p:spPr>
          <a:xfrm>
            <a:off x="240052" y="33872"/>
            <a:ext cx="41974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Doğru Modeli</a:t>
            </a:r>
            <a:endParaRPr lang="tr-TR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36265" y="6483292"/>
            <a:ext cx="40428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Not : Klavyeden </a:t>
            </a:r>
            <a:r>
              <a:rPr lang="tr-TR" sz="1600" dirty="0" err="1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entera</a:t>
            </a:r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basarak ilerleyiniz..</a:t>
            </a:r>
            <a:endParaRPr lang="tr-TR" sz="1600" dirty="0">
              <a:ln w="0"/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5" name="Yuvarlatılmış Dikdörtgen 134">
            <a:hlinkClick r:id="" action="ppaction://hlinkshowjump?jump=nextslide"/>
          </p:cNvPr>
          <p:cNvSpPr/>
          <p:nvPr/>
        </p:nvSpPr>
        <p:spPr>
          <a:xfrm>
            <a:off x="10809909" y="6310328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" y="954741"/>
            <a:ext cx="6024013" cy="451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Düz Bağlayıcı 7"/>
          <p:cNvCxnSpPr/>
          <p:nvPr/>
        </p:nvCxnSpPr>
        <p:spPr>
          <a:xfrm>
            <a:off x="3420096" y="2249920"/>
            <a:ext cx="2034868" cy="2758650"/>
          </a:xfrm>
          <a:prstGeom prst="line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H="1">
            <a:off x="856215" y="2207464"/>
            <a:ext cx="1743931" cy="2719690"/>
          </a:xfrm>
          <a:prstGeom prst="line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6020045" y="2798248"/>
            <a:ext cx="60862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Tren yolunun başı ve sonu belli değildir. </a:t>
            </a:r>
            <a:endParaRPr lang="tr-TR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Bu </a:t>
            </a:r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nedenle tren yolu bir doğru modelidir.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Düz Bağlayıcı 18"/>
          <p:cNvCxnSpPr/>
          <p:nvPr/>
        </p:nvCxnSpPr>
        <p:spPr>
          <a:xfrm>
            <a:off x="6996537" y="2207464"/>
            <a:ext cx="4133244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624758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766"/>
            <a:ext cx="12192000" cy="3706459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240052" y="33872"/>
            <a:ext cx="41974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Doğru Modeli</a:t>
            </a:r>
            <a:endParaRPr lang="tr-TR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36265" y="6483292"/>
            <a:ext cx="40428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Not : Klavyeden </a:t>
            </a:r>
            <a:r>
              <a:rPr lang="tr-TR" sz="1600" dirty="0" err="1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entera</a:t>
            </a:r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basarak ilerleyiniz..</a:t>
            </a:r>
            <a:endParaRPr lang="tr-TR" sz="1600" dirty="0">
              <a:ln w="0"/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5" name="Yuvarlatılmış Dikdörtgen 134">
            <a:hlinkClick r:id="" action="ppaction://hlinkshowjump?jump=nextslide"/>
          </p:cNvPr>
          <p:cNvSpPr/>
          <p:nvPr/>
        </p:nvSpPr>
        <p:spPr>
          <a:xfrm>
            <a:off x="10809909" y="6310328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Düz Bağlayıcı 7"/>
          <p:cNvCxnSpPr/>
          <p:nvPr/>
        </p:nvCxnSpPr>
        <p:spPr>
          <a:xfrm>
            <a:off x="1347536" y="5003591"/>
            <a:ext cx="9540000" cy="49672"/>
          </a:xfrm>
          <a:prstGeom prst="line">
            <a:avLst/>
          </a:prstGeom>
          <a:ln w="762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H="1">
            <a:off x="1269909" y="817384"/>
            <a:ext cx="9540000" cy="50400"/>
          </a:xfrm>
          <a:prstGeom prst="line">
            <a:avLst/>
          </a:prstGeom>
          <a:ln w="762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438111" y="5341591"/>
            <a:ext cx="94019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Yolun başı ve sonu belli olmadığı için yol, bir doğru modelidir.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22945" y="1538608"/>
            <a:ext cx="3943946" cy="24272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135038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1.35469 2.59259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68" y="0"/>
            <a:ext cx="7380514" cy="708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9712348" y="2720780"/>
            <a:ext cx="2314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DOĞRULAR, ARTAN VE EKSİLEN SAYILAR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472483" y="402173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Doğru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48643" y="4600979"/>
            <a:ext cx="109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(6 </a:t>
            </a:r>
            <a:r>
              <a:rPr lang="tr-TR" dirty="0" smtClean="0">
                <a:solidFill>
                  <a:srgbClr val="523100"/>
                </a:solidFill>
              </a:rPr>
              <a:t>– 14)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6" y="2267339"/>
            <a:ext cx="3161216" cy="3443590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3101427" y="2112318"/>
            <a:ext cx="63824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Doğrunun başlangıç ve sonu belli değildir.</a:t>
            </a:r>
            <a:endParaRPr lang="tr-TR" sz="2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5" name="Düz Bağlayıcı 14"/>
          <p:cNvCxnSpPr/>
          <p:nvPr/>
        </p:nvCxnSpPr>
        <p:spPr>
          <a:xfrm>
            <a:off x="4226041" y="1566019"/>
            <a:ext cx="4133244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 17"/>
          <p:cNvSpPr/>
          <p:nvPr/>
        </p:nvSpPr>
        <p:spPr>
          <a:xfrm>
            <a:off x="3058197" y="2714808"/>
            <a:ext cx="63824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Doğrunun çizgi modelinde, iki ucundan istenildiği kadar uzatılabileceğini belirtmek için çift yön oklu çizgi kullanılır.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3058198" y="3989134"/>
            <a:ext cx="61104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Doğrular küçük harflerle isimlendirilir.</a:t>
            </a:r>
            <a:endParaRPr lang="tr-TR" sz="2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0" name="Düz Bağlayıcı 19"/>
          <p:cNvCxnSpPr/>
          <p:nvPr/>
        </p:nvCxnSpPr>
        <p:spPr>
          <a:xfrm>
            <a:off x="4226041" y="4959189"/>
            <a:ext cx="4133244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kdörtgen 3"/>
          <p:cNvSpPr/>
          <p:nvPr/>
        </p:nvSpPr>
        <p:spPr>
          <a:xfrm>
            <a:off x="6023207" y="4474161"/>
            <a:ext cx="2872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5426091" y="5037659"/>
            <a:ext cx="14814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 doğrusu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3722148" y="6519446"/>
            <a:ext cx="40428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Not : Klavyeden </a:t>
            </a:r>
            <a:r>
              <a:rPr lang="tr-TR" sz="1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entera</a:t>
            </a:r>
            <a:r>
              <a:rPr lang="tr-TR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basarak ilerleyiniz..</a:t>
            </a:r>
            <a:endParaRPr lang="tr-TR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69274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/>
      <p:bldP spid="4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kdörtgen 33"/>
          <p:cNvSpPr/>
          <p:nvPr/>
        </p:nvSpPr>
        <p:spPr>
          <a:xfrm>
            <a:off x="240052" y="33872"/>
            <a:ext cx="41974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Işın </a:t>
            </a:r>
            <a:r>
              <a:rPr lang="tr-TR" sz="3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Modeli</a:t>
            </a:r>
            <a:endParaRPr lang="tr-TR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36265" y="6483292"/>
            <a:ext cx="40428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Not : Klavyeden </a:t>
            </a:r>
            <a:r>
              <a:rPr lang="tr-TR" sz="1600" dirty="0" err="1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entera</a:t>
            </a:r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basarak ilerleyiniz..</a:t>
            </a:r>
            <a:endParaRPr lang="tr-TR" sz="1600" dirty="0">
              <a:ln w="0"/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5" name="Yuvarlatılmış Dikdörtgen 134">
            <a:hlinkClick r:id="" action="ppaction://hlinkshowjump?jump=nextslide"/>
          </p:cNvPr>
          <p:cNvSpPr/>
          <p:nvPr/>
        </p:nvSpPr>
        <p:spPr>
          <a:xfrm>
            <a:off x="10809909" y="6310328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865333" y="2928776"/>
            <a:ext cx="69589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İpin başlangıç noktası bellidir. Bir ucundan çekerek uzunluğunu istediğimiz kadar uzatabiliriz. Bu nedenle ip makarasından çıkan ip bir ışın modelidir.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237"/>
            <a:ext cx="4865333" cy="430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Düz Bağlayıcı 18"/>
          <p:cNvCxnSpPr/>
          <p:nvPr/>
        </p:nvCxnSpPr>
        <p:spPr>
          <a:xfrm flipV="1">
            <a:off x="4437530" y="2129051"/>
            <a:ext cx="7020561" cy="2828"/>
          </a:xfrm>
          <a:prstGeom prst="line">
            <a:avLst/>
          </a:prstGeom>
          <a:ln w="57150" cap="rnd">
            <a:solidFill>
              <a:srgbClr val="FCAF5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0700812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kdörtgen 33"/>
          <p:cNvSpPr/>
          <p:nvPr/>
        </p:nvSpPr>
        <p:spPr>
          <a:xfrm>
            <a:off x="240052" y="33872"/>
            <a:ext cx="41974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Işın Modeli</a:t>
            </a:r>
            <a:endParaRPr lang="tr-TR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36265" y="6483292"/>
            <a:ext cx="40428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Not : Klavyeden </a:t>
            </a:r>
            <a:r>
              <a:rPr lang="tr-TR" sz="1600" dirty="0" err="1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entera</a:t>
            </a:r>
            <a:r>
              <a:rPr lang="tr-TR" sz="1600" dirty="0" smtClean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basarak ilerleyiniz..</a:t>
            </a:r>
            <a:endParaRPr lang="tr-TR" sz="1600" dirty="0">
              <a:ln w="0"/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5" name="Yuvarlatılmış Dikdörtgen 134">
            <a:hlinkClick r:id="" action="ppaction://hlinkshowjump?jump=nextslide"/>
          </p:cNvPr>
          <p:cNvSpPr/>
          <p:nvPr/>
        </p:nvSpPr>
        <p:spPr>
          <a:xfrm>
            <a:off x="10809909" y="6310328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240051" y="3147140"/>
            <a:ext cx="76892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Güneşten gelen ışık başlangıç noktası belli ve bilmediğimiz noktalara kadar uzandığı için güneş ışını adını almıştır.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693" y="-165226"/>
            <a:ext cx="3388431" cy="3094002"/>
          </a:xfrm>
          <a:prstGeom prst="rect">
            <a:avLst/>
          </a:prstGeom>
        </p:spPr>
      </p:pic>
      <p:cxnSp>
        <p:nvCxnSpPr>
          <p:cNvPr id="19" name="Düz Bağlayıcı 18"/>
          <p:cNvCxnSpPr/>
          <p:nvPr/>
        </p:nvCxnSpPr>
        <p:spPr>
          <a:xfrm flipH="1" flipV="1">
            <a:off x="7396932" y="464779"/>
            <a:ext cx="2238387" cy="430848"/>
          </a:xfrm>
          <a:prstGeom prst="line">
            <a:avLst/>
          </a:prstGeom>
          <a:ln w="76200" cap="rnd">
            <a:solidFill>
              <a:srgbClr val="FBC00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H="1">
            <a:off x="6871573" y="1696777"/>
            <a:ext cx="2531734" cy="458778"/>
          </a:xfrm>
          <a:prstGeom prst="line">
            <a:avLst/>
          </a:prstGeom>
          <a:ln w="76200" cap="rnd">
            <a:solidFill>
              <a:srgbClr val="FBC00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 flipH="1">
            <a:off x="8547924" y="2315650"/>
            <a:ext cx="1527448" cy="2027402"/>
          </a:xfrm>
          <a:prstGeom prst="line">
            <a:avLst/>
          </a:prstGeom>
          <a:ln w="76200" cap="rnd">
            <a:solidFill>
              <a:srgbClr val="FBC00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11035051" y="2627290"/>
            <a:ext cx="655092" cy="1992262"/>
          </a:xfrm>
          <a:prstGeom prst="line">
            <a:avLst/>
          </a:prstGeom>
          <a:ln w="76200" cap="rnd">
            <a:solidFill>
              <a:srgbClr val="FBC00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0769028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ISPRING_RESOURCE_PATHS_HASH_PRESENTER" val="c3443ab11f94eec0ef4865e5f369d85bd1764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3882</TotalTime>
  <Words>473</Words>
  <Application>Microsoft Office PowerPoint</Application>
  <PresentationFormat>Geniş ekran</PresentationFormat>
  <Paragraphs>95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Doğru Işın ve Doğru Parçası</dc:title>
  <dc:creator>www.mebders.com</dc:creator>
  <cp:lastModifiedBy>Muhammet Bozkurt</cp:lastModifiedBy>
  <cp:revision>305</cp:revision>
  <dcterms:created xsi:type="dcterms:W3CDTF">2015-08-18T22:48:21Z</dcterms:created>
  <dcterms:modified xsi:type="dcterms:W3CDTF">2017-10-28T16:21:10Z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