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286" r:id="rId4"/>
    <p:sldId id="340" r:id="rId5"/>
    <p:sldId id="309" r:id="rId6"/>
    <p:sldId id="350" r:id="rId7"/>
    <p:sldId id="345" r:id="rId8"/>
    <p:sldId id="351" r:id="rId9"/>
    <p:sldId id="352" r:id="rId10"/>
    <p:sldId id="353" r:id="rId11"/>
    <p:sldId id="289" r:id="rId12"/>
    <p:sldId id="274" r:id="rId13"/>
  </p:sldIdLst>
  <p:sldSz cx="12192000" cy="6858000"/>
  <p:notesSz cx="6858000" cy="9144000"/>
  <p:custDataLst>
    <p:tags r:id="rId14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A839"/>
    <a:srgbClr val="1660C1"/>
    <a:srgbClr val="DEA608"/>
    <a:srgbClr val="41BE47"/>
    <a:srgbClr val="FF9B00"/>
    <a:srgbClr val="FEE608"/>
    <a:srgbClr val="794903"/>
    <a:srgbClr val="FCAF53"/>
    <a:srgbClr val="FBC003"/>
    <a:srgbClr val="D5953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97" autoAdjust="0"/>
    <p:restoredTop sz="94660"/>
  </p:normalViewPr>
  <p:slideViewPr>
    <p:cSldViewPr snapToGrid="0">
      <p:cViewPr>
        <p:scale>
          <a:sx n="80" d="100"/>
          <a:sy n="80" d="100"/>
        </p:scale>
        <p:origin x="42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11/16/2017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11/16/2017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11/16/2017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11/16/2017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11/16/2017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11/16/2017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5" Type="http://schemas.openxmlformats.org/officeDocument/2006/relationships/hyperlink" Target="http://www.mebders.com/" TargetMode="External"/><Relationship Id="rId4" Type="http://schemas.openxmlformats.org/officeDocument/2006/relationships/hyperlink" Target="mailto:info@mebders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246" y="69463"/>
            <a:ext cx="9210790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2757947" y="1185253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 smtClean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tr-TR" sz="25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2760084" y="1621334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 smtClean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  <a:endParaRPr lang="tr-TR" sz="25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2757946" y="2866167"/>
            <a:ext cx="544572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 smtClean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AÇI VE AÇI ÇEŞİTLERİ</a:t>
            </a:r>
            <a:endParaRPr lang="tr-TR" sz="25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2757948" y="2098388"/>
            <a:ext cx="70036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 smtClean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</a:t>
            </a:r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r-TR" sz="2500" dirty="0" smtClean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: </a:t>
            </a:r>
            <a:r>
              <a:rPr lang="tr-TR" sz="2500" dirty="0" smtClean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DOĞRULAR, ARTAN VE EKSİLEN 		  SAYILAR</a:t>
            </a:r>
            <a:endParaRPr lang="tr-TR" sz="2500" dirty="0">
              <a:solidFill>
                <a:srgbClr val="F0F3FB">
                  <a:lumMod val="25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2757946" y="3793627"/>
            <a:ext cx="7233778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 smtClean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</a:t>
            </a:r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: </a:t>
            </a:r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Açıya, çevresindeki modellerden örnekler verir.</a:t>
            </a:r>
          </a:p>
          <a:p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Açıyı modelleri ile çizer.</a:t>
            </a:r>
          </a:p>
          <a:p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Dik açıya çevresindeki modellerden örnekler verir ve çizer.</a:t>
            </a:r>
          </a:p>
          <a:p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Açıları dar açı, dik açı, geniş açı ve doğru açı olarak sınıflandırır.</a:t>
            </a:r>
            <a:endParaRPr lang="tr-TR" dirty="0" smtClean="0">
              <a:solidFill>
                <a:srgbClr val="F0F3FB">
                  <a:lumMod val="25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757946" y="3343221"/>
            <a:ext cx="33970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 smtClean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		: 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DERS</a:t>
            </a:r>
            <a:endParaRPr lang="tr-TR" sz="25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288593" y="602913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708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0312346" y="4050875"/>
            <a:ext cx="116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Etkinlikler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5231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22229" y="4593706"/>
            <a:ext cx="947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(9 – 9)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5231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42" name="Dikdörtgen 41"/>
          <p:cNvSpPr/>
          <p:nvPr/>
        </p:nvSpPr>
        <p:spPr>
          <a:xfrm>
            <a:off x="3032123" y="1131835"/>
            <a:ext cx="64548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Kitabımızdaki etkinlikleri yapalım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9731766" y="2850546"/>
            <a:ext cx="2286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DOĞRULAR, ARTAN VE EKSİLEN SAYILAR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7872035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843575" y="0"/>
            <a:ext cx="45923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 smtClean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 smtClean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info@mebders.com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www.mebders.com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  <a:latin typeface="Tahoma"/>
              </a:rPr>
              <a:t>©mebders.com</a:t>
            </a:r>
            <a:endParaRPr lang="tr-TR" dirty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202454" y="565699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  <a:endParaRPr lang="tr-TR" sz="16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305" y="0"/>
            <a:ext cx="7907477" cy="7438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12348" y="2720780"/>
            <a:ext cx="23146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DOĞRULAR, ARTAN VE EKSİLEN SAYILAR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232834" y="4021739"/>
            <a:ext cx="1285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smtClean="0">
                <a:solidFill>
                  <a:srgbClr val="523100"/>
                </a:solidFill>
              </a:rPr>
              <a:t>Ön Hazırlık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24675" y="4591920"/>
            <a:ext cx="93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(1 – </a:t>
            </a:r>
            <a:r>
              <a:rPr lang="tr-TR" dirty="0" smtClean="0">
                <a:solidFill>
                  <a:srgbClr val="523100"/>
                </a:solidFill>
              </a:rPr>
              <a:t>9)</a:t>
            </a:r>
            <a:endParaRPr lang="tr-TR" dirty="0">
              <a:solidFill>
                <a:srgbClr val="52310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5" y="2299944"/>
            <a:ext cx="2608136" cy="3443590"/>
          </a:xfrm>
          <a:prstGeom prst="rect">
            <a:avLst/>
          </a:prstGeom>
        </p:spPr>
      </p:pic>
      <p:sp>
        <p:nvSpPr>
          <p:cNvPr id="21" name="Dikdörtgen 20"/>
          <p:cNvSpPr/>
          <p:nvPr/>
        </p:nvSpPr>
        <p:spPr>
          <a:xfrm>
            <a:off x="2278274" y="797179"/>
            <a:ext cx="707381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Altta verilen üçgende, kenarları arasındaki </a:t>
            </a: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açıklığın en </a:t>
            </a: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fazla olduğu köşe hangisidir?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Göster"/>
          <p:cNvSpPr/>
          <p:nvPr/>
        </p:nvSpPr>
        <p:spPr>
          <a:xfrm>
            <a:off x="5123410" y="6259770"/>
            <a:ext cx="1383542" cy="3323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400" dirty="0" smtClean="0"/>
              <a:t>Göster</a:t>
            </a:r>
            <a:endParaRPr lang="tr-TR" sz="1400" dirty="0"/>
          </a:p>
        </p:txBody>
      </p:sp>
      <p:cxnSp>
        <p:nvCxnSpPr>
          <p:cNvPr id="10" name="Düz Bağlayıcı 9"/>
          <p:cNvCxnSpPr/>
          <p:nvPr/>
        </p:nvCxnSpPr>
        <p:spPr>
          <a:xfrm flipV="1">
            <a:off x="5457284" y="4970312"/>
            <a:ext cx="2805374" cy="314106"/>
          </a:xfrm>
          <a:prstGeom prst="line">
            <a:avLst/>
          </a:prstGeom>
          <a:ln w="762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Düz Bağlayıcı 44"/>
          <p:cNvCxnSpPr/>
          <p:nvPr/>
        </p:nvCxnSpPr>
        <p:spPr>
          <a:xfrm>
            <a:off x="3661733" y="3182445"/>
            <a:ext cx="1767692" cy="2101973"/>
          </a:xfrm>
          <a:prstGeom prst="line">
            <a:avLst/>
          </a:prstGeom>
          <a:ln w="762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Düz Bağlayıcı 46"/>
          <p:cNvCxnSpPr/>
          <p:nvPr/>
        </p:nvCxnSpPr>
        <p:spPr>
          <a:xfrm>
            <a:off x="3672341" y="3182444"/>
            <a:ext cx="4562458" cy="1787867"/>
          </a:xfrm>
          <a:prstGeom prst="line">
            <a:avLst/>
          </a:prstGeom>
          <a:ln w="762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Dikdörtgen 54"/>
          <p:cNvSpPr/>
          <p:nvPr/>
        </p:nvSpPr>
        <p:spPr>
          <a:xfrm>
            <a:off x="4226767" y="3395849"/>
            <a:ext cx="4026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tr-TR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6943314" y="4461187"/>
            <a:ext cx="4026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tr-TR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7" name="Dikdörtgen 56"/>
          <p:cNvSpPr/>
          <p:nvPr/>
        </p:nvSpPr>
        <p:spPr>
          <a:xfrm>
            <a:off x="5299978" y="4638087"/>
            <a:ext cx="4026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tr-TR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8290413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268" y="0"/>
            <a:ext cx="7380514" cy="708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12348" y="2720780"/>
            <a:ext cx="23146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DOĞRULAR, ARTAN VE EKSİLEN SAYILAR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232834" y="4021739"/>
            <a:ext cx="1285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smtClean="0">
                <a:solidFill>
                  <a:srgbClr val="523100"/>
                </a:solidFill>
              </a:rPr>
              <a:t>Ön Hazırlık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84077" y="4584034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(2 – </a:t>
            </a:r>
            <a:r>
              <a:rPr lang="tr-TR" dirty="0" smtClean="0">
                <a:solidFill>
                  <a:srgbClr val="523100"/>
                </a:solidFill>
              </a:rPr>
              <a:t>9)</a:t>
            </a:r>
            <a:endParaRPr lang="tr-TR" dirty="0">
              <a:solidFill>
                <a:srgbClr val="52310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21" name="Dikdörtgen 20"/>
          <p:cNvSpPr/>
          <p:nvPr/>
        </p:nvSpPr>
        <p:spPr>
          <a:xfrm>
            <a:off x="2914942" y="767360"/>
            <a:ext cx="638247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Resimdeki parmaklar arasındaki açıklıkları karşılaştırınız. Hangi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iki parmağın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arası en fazla açılmıştır?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Göster"/>
          <p:cNvSpPr/>
          <p:nvPr/>
        </p:nvSpPr>
        <p:spPr>
          <a:xfrm>
            <a:off x="5717873" y="5976145"/>
            <a:ext cx="1041299" cy="3323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Göster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207" y="1967689"/>
            <a:ext cx="2905690" cy="3743240"/>
          </a:xfrm>
          <a:prstGeom prst="rect">
            <a:avLst/>
          </a:prstGeom>
        </p:spPr>
      </p:pic>
      <p:sp>
        <p:nvSpPr>
          <p:cNvPr id="4" name="Aşağı Ok 3"/>
          <p:cNvSpPr/>
          <p:nvPr/>
        </p:nvSpPr>
        <p:spPr>
          <a:xfrm rot="19901463">
            <a:off x="4716046" y="260929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0765887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639" y="1565107"/>
            <a:ext cx="2836856" cy="36545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50" y="2174429"/>
            <a:ext cx="2822015" cy="285052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5031" y="1518260"/>
            <a:ext cx="4654831" cy="3354833"/>
          </a:xfrm>
          <a:prstGeom prst="rect">
            <a:avLst/>
          </a:prstGeom>
        </p:spPr>
      </p:pic>
      <p:sp>
        <p:nvSpPr>
          <p:cNvPr id="34" name="Dikdörtgen 33"/>
          <p:cNvSpPr/>
          <p:nvPr/>
        </p:nvSpPr>
        <p:spPr>
          <a:xfrm>
            <a:off x="240051" y="33872"/>
            <a:ext cx="11866223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Aşağıdaki resimlerde bulunan bazı açıklıkları kalemle çizerek  belirleyelim. 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6265" y="6483292"/>
            <a:ext cx="404283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600" dirty="0" err="1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ilerleyiniz..</a:t>
            </a:r>
            <a:endParaRPr lang="tr-TR" sz="1600" dirty="0">
              <a:ln w="0"/>
              <a:solidFill>
                <a:srgbClr val="000000">
                  <a:lumMod val="95000"/>
                  <a:lumOff val="5000"/>
                </a:srgb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5" name="Yuvarlatılmış Dikdörtgen 134">
            <a:hlinkClick r:id="" action="ppaction://hlinkshowjump?jump=nextslide"/>
          </p:cNvPr>
          <p:cNvSpPr/>
          <p:nvPr/>
        </p:nvSpPr>
        <p:spPr>
          <a:xfrm>
            <a:off x="10809909" y="6310328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Düz Bağlayıcı 7"/>
          <p:cNvCxnSpPr/>
          <p:nvPr/>
        </p:nvCxnSpPr>
        <p:spPr>
          <a:xfrm flipH="1">
            <a:off x="2252644" y="2641583"/>
            <a:ext cx="815409" cy="99109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>
            <a:off x="2252644" y="3632680"/>
            <a:ext cx="0" cy="95310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>
            <a:off x="4504338" y="2733119"/>
            <a:ext cx="618845" cy="8995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/>
          <p:cNvCxnSpPr/>
          <p:nvPr/>
        </p:nvCxnSpPr>
        <p:spPr>
          <a:xfrm>
            <a:off x="5123183" y="2018233"/>
            <a:ext cx="7844" cy="161271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 flipH="1">
            <a:off x="10517163" y="2895035"/>
            <a:ext cx="1466289" cy="41677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10517163" y="3311806"/>
            <a:ext cx="1466289" cy="58643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Resim 1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318" y="1032809"/>
            <a:ext cx="1897505" cy="1897505"/>
          </a:xfrm>
          <a:prstGeom prst="rect">
            <a:avLst/>
          </a:prstGeom>
        </p:spPr>
      </p:pic>
      <p:sp>
        <p:nvSpPr>
          <p:cNvPr id="28" name="Sol Ok 27"/>
          <p:cNvSpPr/>
          <p:nvPr/>
        </p:nvSpPr>
        <p:spPr>
          <a:xfrm rot="1472505">
            <a:off x="2647528" y="3743891"/>
            <a:ext cx="1141785" cy="5864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33" name="Resim 3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379" y="1130445"/>
            <a:ext cx="1897505" cy="1897505"/>
          </a:xfrm>
          <a:prstGeom prst="rect">
            <a:avLst/>
          </a:prstGeom>
        </p:spPr>
      </p:pic>
      <p:pic>
        <p:nvPicPr>
          <p:cNvPr id="35" name="Resim 3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2613" y="1297426"/>
            <a:ext cx="1897505" cy="1897505"/>
          </a:xfrm>
          <a:prstGeom prst="rect">
            <a:avLst/>
          </a:prstGeom>
        </p:spPr>
      </p:pic>
      <p:sp>
        <p:nvSpPr>
          <p:cNvPr id="36" name="Sol Ok 35"/>
          <p:cNvSpPr/>
          <p:nvPr/>
        </p:nvSpPr>
        <p:spPr>
          <a:xfrm rot="15024263">
            <a:off x="4063498" y="1732504"/>
            <a:ext cx="1141785" cy="5864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Sol Ok 36"/>
          <p:cNvSpPr/>
          <p:nvPr/>
        </p:nvSpPr>
        <p:spPr>
          <a:xfrm rot="303489">
            <a:off x="11526871" y="3219018"/>
            <a:ext cx="563475" cy="3861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1791510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-0.06706 0.1449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9" y="7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06 0.14491 L -0.06706 0.2796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decel="100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7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375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375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375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375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7.40741E-7 L 0.04896 0.124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8" y="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96 0.1243 L 0.04896 -0.1083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decel="100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7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375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5" dur="375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375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375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3.7037E-6 L -0.11589 0.0576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94" y="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589 0.05764 L 0.00052 0.1409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20" y="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decel="100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500"/>
                            </p:stCondLst>
                            <p:childTnLst>
                              <p:par>
                                <p:cTn id="96" presetID="27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375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8" dur="375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9" dur="375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375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28" grpId="0" animBg="1"/>
      <p:bldP spid="28" grpId="1" animBg="1"/>
      <p:bldP spid="36" grpId="0" animBg="1"/>
      <p:bldP spid="36" grpId="1" animBg="1"/>
      <p:bldP spid="37" grpId="0" animBg="1"/>
      <p:bldP spid="3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268" y="0"/>
            <a:ext cx="7380514" cy="708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12348" y="2720780"/>
            <a:ext cx="23146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DOĞRULAR, ARTAN VE EKSİLEN SAYILAR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635187" y="4021739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smtClean="0">
                <a:solidFill>
                  <a:srgbClr val="523100"/>
                </a:solidFill>
              </a:rPr>
              <a:t>Açı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30388" y="4564570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(4 </a:t>
            </a:r>
            <a:r>
              <a:rPr lang="tr-TR" dirty="0" smtClean="0">
                <a:solidFill>
                  <a:srgbClr val="523100"/>
                </a:solidFill>
              </a:rPr>
              <a:t>– </a:t>
            </a:r>
            <a:r>
              <a:rPr lang="tr-TR" dirty="0" smtClean="0">
                <a:solidFill>
                  <a:srgbClr val="523100"/>
                </a:solidFill>
              </a:rPr>
              <a:t>9)</a:t>
            </a:r>
            <a:endParaRPr lang="tr-TR" dirty="0">
              <a:solidFill>
                <a:srgbClr val="52310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21" name="Dikdörtgen 20"/>
          <p:cNvSpPr/>
          <p:nvPr/>
        </p:nvSpPr>
        <p:spPr>
          <a:xfrm>
            <a:off x="2914942" y="767360"/>
            <a:ext cx="638247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Bir köşe ile köşeden uzayan iki kolun (kenarın)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oluşturduğu açıklık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“açı” olarak isimlendirilir.</a:t>
            </a:r>
          </a:p>
        </p:txBody>
      </p:sp>
      <p:cxnSp>
        <p:nvCxnSpPr>
          <p:cNvPr id="14" name="Düz Bağlayıcı 13"/>
          <p:cNvCxnSpPr/>
          <p:nvPr/>
        </p:nvCxnSpPr>
        <p:spPr>
          <a:xfrm>
            <a:off x="3931017" y="4052554"/>
            <a:ext cx="4214801" cy="1504524"/>
          </a:xfrm>
          <a:prstGeom prst="line">
            <a:avLst/>
          </a:prstGeom>
          <a:ln w="7620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3931017" y="1715849"/>
            <a:ext cx="3800368" cy="2333047"/>
          </a:xfrm>
          <a:prstGeom prst="line">
            <a:avLst/>
          </a:prstGeom>
          <a:ln w="76200" cap="rnd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şağı Ok 8"/>
          <p:cNvSpPr/>
          <p:nvPr/>
        </p:nvSpPr>
        <p:spPr>
          <a:xfrm rot="18528474">
            <a:off x="7269687" y="2107346"/>
            <a:ext cx="305735" cy="11823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Aşağı Ok 21"/>
          <p:cNvSpPr/>
          <p:nvPr/>
        </p:nvSpPr>
        <p:spPr>
          <a:xfrm rot="13555423">
            <a:off x="7412498" y="4115499"/>
            <a:ext cx="305735" cy="10925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7508861" y="3422163"/>
            <a:ext cx="22034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Açının Kolları</a:t>
            </a:r>
            <a:endParaRPr lang="tr-T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2933140" y="3784116"/>
            <a:ext cx="9412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köşe</a:t>
            </a:r>
            <a:endParaRPr lang="tr-T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Yay 11"/>
          <p:cNvSpPr/>
          <p:nvPr/>
        </p:nvSpPr>
        <p:spPr>
          <a:xfrm rot="2780456">
            <a:off x="3921294" y="3267758"/>
            <a:ext cx="1504280" cy="1331014"/>
          </a:xfrm>
          <a:prstGeom prst="arc">
            <a:avLst>
              <a:gd name="adj1" fmla="val 15462347"/>
              <a:gd name="adj2" fmla="val 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Dikdörtgen 26"/>
          <p:cNvSpPr/>
          <p:nvPr/>
        </p:nvSpPr>
        <p:spPr>
          <a:xfrm>
            <a:off x="5508035" y="3633487"/>
            <a:ext cx="6463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</a:t>
            </a:r>
            <a:endParaRPr lang="tr-T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>
            <a:off x="4217106" y="5966975"/>
            <a:ext cx="404283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6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ilerleyiniz..</a:t>
            </a:r>
            <a:endParaRPr lang="tr-TR" sz="1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3827992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2" grpId="0" animBg="1"/>
      <p:bldP spid="10" grpId="0"/>
      <p:bldP spid="23" grpId="0"/>
      <p:bldP spid="12" grpId="0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ikdörtgen 33"/>
          <p:cNvSpPr/>
          <p:nvPr/>
        </p:nvSpPr>
        <p:spPr>
          <a:xfrm>
            <a:off x="240051" y="33872"/>
            <a:ext cx="1186622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Açı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6265" y="6483292"/>
            <a:ext cx="404283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600" dirty="0" err="1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ilerleyiniz..</a:t>
            </a:r>
            <a:endParaRPr lang="tr-TR" sz="1600" dirty="0">
              <a:ln w="0"/>
              <a:solidFill>
                <a:srgbClr val="000000">
                  <a:lumMod val="95000"/>
                  <a:lumOff val="5000"/>
                </a:srgb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5" name="Yuvarlatılmış Dikdörtgen 134">
            <a:hlinkClick r:id="" action="ppaction://hlinkshowjump?jump=nextslide"/>
          </p:cNvPr>
          <p:cNvSpPr/>
          <p:nvPr/>
        </p:nvSpPr>
        <p:spPr>
          <a:xfrm>
            <a:off x="10809909" y="6310328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4" name="Dikdörtgen 93"/>
          <p:cNvSpPr/>
          <p:nvPr/>
        </p:nvSpPr>
        <p:spPr>
          <a:xfrm>
            <a:off x="240050" y="555000"/>
            <a:ext cx="118662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Saat resimlerindeki akreple yelkovan arasındaki açıklıklar birer açı oluşturur. Bu açılardan kenarları birbirine dik olanları belirleyelim.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51" y="1780093"/>
            <a:ext cx="2214391" cy="2214391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135" y="1780093"/>
            <a:ext cx="2214391" cy="2214391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219" y="1780092"/>
            <a:ext cx="2214391" cy="2214391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303" y="1780092"/>
            <a:ext cx="2214391" cy="2214391"/>
          </a:xfrm>
          <a:prstGeom prst="rect">
            <a:avLst/>
          </a:prstGeom>
        </p:spPr>
      </p:pic>
      <p:pic>
        <p:nvPicPr>
          <p:cNvPr id="22" name="Resim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387" y="1780091"/>
            <a:ext cx="2214391" cy="2214391"/>
          </a:xfrm>
          <a:prstGeom prst="rect">
            <a:avLst/>
          </a:prstGeom>
        </p:spPr>
      </p:pic>
      <p:cxnSp>
        <p:nvCxnSpPr>
          <p:cNvPr id="5" name="Düz Ok Bağlayıcısı 4"/>
          <p:cNvCxnSpPr/>
          <p:nvPr/>
        </p:nvCxnSpPr>
        <p:spPr>
          <a:xfrm flipH="1">
            <a:off x="950495" y="2875254"/>
            <a:ext cx="396751" cy="2649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/>
          <p:nvPr/>
        </p:nvCxnSpPr>
        <p:spPr>
          <a:xfrm flipH="1" flipV="1">
            <a:off x="1347246" y="2165684"/>
            <a:ext cx="1" cy="7095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Düz Ok Bağlayıcısı 26"/>
          <p:cNvCxnSpPr/>
          <p:nvPr/>
        </p:nvCxnSpPr>
        <p:spPr>
          <a:xfrm>
            <a:off x="3679919" y="2875253"/>
            <a:ext cx="507070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 flipH="1" flipV="1">
            <a:off x="3667886" y="2165683"/>
            <a:ext cx="1" cy="7095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Ok Bağlayıcısı 28"/>
          <p:cNvCxnSpPr/>
          <p:nvPr/>
        </p:nvCxnSpPr>
        <p:spPr>
          <a:xfrm flipH="1" flipV="1">
            <a:off x="5570621" y="2634916"/>
            <a:ext cx="415352" cy="2403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/>
          <p:nvPr/>
        </p:nvCxnSpPr>
        <p:spPr>
          <a:xfrm flipH="1" flipV="1">
            <a:off x="5973939" y="2165683"/>
            <a:ext cx="1" cy="7095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/>
          <p:nvPr/>
        </p:nvCxnSpPr>
        <p:spPr>
          <a:xfrm flipV="1">
            <a:off x="8313532" y="2634916"/>
            <a:ext cx="445457" cy="2403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 flipH="1" flipV="1">
            <a:off x="8301498" y="2165682"/>
            <a:ext cx="1" cy="7095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/>
          <p:nvPr/>
        </p:nvCxnSpPr>
        <p:spPr>
          <a:xfrm flipH="1" flipV="1">
            <a:off x="10070429" y="2875252"/>
            <a:ext cx="540813" cy="57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/>
          <p:nvPr/>
        </p:nvCxnSpPr>
        <p:spPr>
          <a:xfrm flipH="1" flipV="1">
            <a:off x="10611242" y="2195238"/>
            <a:ext cx="1" cy="7095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>
            <a:off x="3641635" y="5089643"/>
            <a:ext cx="507070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/>
          <p:nvPr/>
        </p:nvCxnSpPr>
        <p:spPr>
          <a:xfrm flipH="1" flipV="1">
            <a:off x="3665699" y="4380074"/>
            <a:ext cx="1" cy="7095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 flipV="1">
            <a:off x="10105914" y="5059939"/>
            <a:ext cx="540813" cy="57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Düz Ok Bağlayıcısı 41"/>
          <p:cNvCxnSpPr/>
          <p:nvPr/>
        </p:nvCxnSpPr>
        <p:spPr>
          <a:xfrm flipH="1" flipV="1">
            <a:off x="10634695" y="4283242"/>
            <a:ext cx="2" cy="80625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kdörtgen 43"/>
          <p:cNvSpPr/>
          <p:nvPr/>
        </p:nvSpPr>
        <p:spPr>
          <a:xfrm>
            <a:off x="0" y="5298581"/>
            <a:ext cx="118662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Saat üçü ve dokuzu gösterdiğinde, akreple yelkovan birbirini dik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olarak kesmektedir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8" name="Aşağı Ok 37"/>
          <p:cNvSpPr/>
          <p:nvPr/>
        </p:nvSpPr>
        <p:spPr>
          <a:xfrm rot="18011864">
            <a:off x="629944" y="2108767"/>
            <a:ext cx="324853" cy="793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Aşağı Ok 45"/>
          <p:cNvSpPr/>
          <p:nvPr/>
        </p:nvSpPr>
        <p:spPr>
          <a:xfrm rot="3335691">
            <a:off x="4057779" y="1989840"/>
            <a:ext cx="324853" cy="793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Aşağı Ok 46"/>
          <p:cNvSpPr/>
          <p:nvPr/>
        </p:nvSpPr>
        <p:spPr>
          <a:xfrm rot="19331276">
            <a:off x="5385110" y="1755259"/>
            <a:ext cx="324853" cy="793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8" name="Aşağı Ok 47"/>
          <p:cNvSpPr/>
          <p:nvPr/>
        </p:nvSpPr>
        <p:spPr>
          <a:xfrm rot="3087009">
            <a:off x="8614937" y="1890568"/>
            <a:ext cx="324853" cy="793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Aşağı Ok 48"/>
          <p:cNvSpPr/>
          <p:nvPr/>
        </p:nvSpPr>
        <p:spPr>
          <a:xfrm rot="19647859">
            <a:off x="10045851" y="1890568"/>
            <a:ext cx="324853" cy="793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986893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autoRev="1" fill="remov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" dur="500" autoRev="1" fill="remove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500" autoRev="1" fill="remove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autoRev="1" fill="remove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autoRev="1" fill="remov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autoRev="1" fill="remove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500" autoRev="1" fill="remove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autoRev="1" fill="remove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5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autoRev="1" fill="remov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3" dur="500" autoRev="1" fill="remove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" dur="500" autoRev="1" fill="remove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autoRev="1" fill="remove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50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44" grpId="0"/>
      <p:bldP spid="38" grpId="0" animBg="1"/>
      <p:bldP spid="38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ikdörtgen 33"/>
          <p:cNvSpPr/>
          <p:nvPr/>
        </p:nvSpPr>
        <p:spPr>
          <a:xfrm>
            <a:off x="240051" y="33872"/>
            <a:ext cx="1186622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Açı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6265" y="6483292"/>
            <a:ext cx="404283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600" dirty="0" err="1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ilerleyiniz..</a:t>
            </a:r>
            <a:endParaRPr lang="tr-TR" sz="1600" dirty="0">
              <a:ln w="0"/>
              <a:solidFill>
                <a:srgbClr val="000000">
                  <a:lumMod val="95000"/>
                  <a:lumOff val="5000"/>
                </a:srgb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5" name="Yuvarlatılmış Dikdörtgen 134">
            <a:hlinkClick r:id="" action="ppaction://hlinkshowjump?jump=nextslide"/>
          </p:cNvPr>
          <p:cNvSpPr/>
          <p:nvPr/>
        </p:nvSpPr>
        <p:spPr>
          <a:xfrm>
            <a:off x="10809909" y="6310328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4" name="Dikdörtgen 93"/>
          <p:cNvSpPr/>
          <p:nvPr/>
        </p:nvSpPr>
        <p:spPr>
          <a:xfrm>
            <a:off x="240050" y="555000"/>
            <a:ext cx="118662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Kitap ve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gönye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kullanarak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birbirine dik olan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doğrular çizelim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. Bu doğruların kolları arasında kalan açıları karşılaştıralım.</a:t>
            </a:r>
          </a:p>
        </p:txBody>
      </p:sp>
      <p:cxnSp>
        <p:nvCxnSpPr>
          <p:cNvPr id="39" name="Düz Ok Bağlayıcısı 38"/>
          <p:cNvCxnSpPr/>
          <p:nvPr/>
        </p:nvCxnSpPr>
        <p:spPr>
          <a:xfrm flipV="1">
            <a:off x="4832762" y="1726375"/>
            <a:ext cx="3933" cy="262824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kdörtgen 43"/>
          <p:cNvSpPr/>
          <p:nvPr/>
        </p:nvSpPr>
        <p:spPr>
          <a:xfrm>
            <a:off x="0" y="5298581"/>
            <a:ext cx="118662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Birbirini dik kesen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doğruların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kolları arasında kalan açılar dik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 olarak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isimlendirilir.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867" y="1907125"/>
            <a:ext cx="2341459" cy="2334002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868" y="1907125"/>
            <a:ext cx="2262080" cy="2570872"/>
          </a:xfrm>
          <a:prstGeom prst="rect">
            <a:avLst/>
          </a:prstGeom>
        </p:spPr>
      </p:pic>
      <p:cxnSp>
        <p:nvCxnSpPr>
          <p:cNvPr id="35" name="Düz Ok Bağlayıcısı 34"/>
          <p:cNvCxnSpPr/>
          <p:nvPr/>
        </p:nvCxnSpPr>
        <p:spPr>
          <a:xfrm flipH="1">
            <a:off x="2394284" y="4377732"/>
            <a:ext cx="2474574" cy="24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Yay 42"/>
          <p:cNvSpPr/>
          <p:nvPr/>
        </p:nvSpPr>
        <p:spPr>
          <a:xfrm rot="16047527">
            <a:off x="4116718" y="3552711"/>
            <a:ext cx="1504280" cy="1331014"/>
          </a:xfrm>
          <a:prstGeom prst="arc">
            <a:avLst>
              <a:gd name="adj1" fmla="val 15462347"/>
              <a:gd name="adj2" fmla="val 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45" name="Düz Ok Bağlayıcısı 44"/>
          <p:cNvCxnSpPr/>
          <p:nvPr/>
        </p:nvCxnSpPr>
        <p:spPr>
          <a:xfrm flipV="1">
            <a:off x="7265874" y="1589971"/>
            <a:ext cx="3933" cy="262824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Düz Ok Bağlayıcısı 49"/>
          <p:cNvCxnSpPr/>
          <p:nvPr/>
        </p:nvCxnSpPr>
        <p:spPr>
          <a:xfrm flipV="1">
            <a:off x="7241810" y="4218218"/>
            <a:ext cx="2684243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Yay 50"/>
          <p:cNvSpPr/>
          <p:nvPr/>
        </p:nvSpPr>
        <p:spPr>
          <a:xfrm rot="995830">
            <a:off x="6489670" y="3332060"/>
            <a:ext cx="1504280" cy="1331014"/>
          </a:xfrm>
          <a:prstGeom prst="arc">
            <a:avLst>
              <a:gd name="adj1" fmla="val 15462347"/>
              <a:gd name="adj2" fmla="val 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2" name="Dikdörtgen 51"/>
          <p:cNvSpPr/>
          <p:nvPr/>
        </p:nvSpPr>
        <p:spPr>
          <a:xfrm>
            <a:off x="7902616" y="3206471"/>
            <a:ext cx="122705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açı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3" name="Dikdörtgen 52"/>
          <p:cNvSpPr/>
          <p:nvPr/>
        </p:nvSpPr>
        <p:spPr>
          <a:xfrm>
            <a:off x="3134482" y="3290875"/>
            <a:ext cx="122705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açı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2866691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44" grpId="0"/>
      <p:bldP spid="43" grpId="0" animBg="1"/>
      <p:bldP spid="51" grpId="0" animBg="1"/>
      <p:bldP spid="52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ikdörtgen 33"/>
          <p:cNvSpPr/>
          <p:nvPr/>
        </p:nvSpPr>
        <p:spPr>
          <a:xfrm>
            <a:off x="240051" y="33872"/>
            <a:ext cx="1186622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Geniş Açı, Dar Açı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6265" y="6483292"/>
            <a:ext cx="404283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600" dirty="0" err="1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ilerleyiniz..</a:t>
            </a:r>
            <a:endParaRPr lang="tr-TR" sz="1600" dirty="0">
              <a:ln w="0"/>
              <a:solidFill>
                <a:srgbClr val="000000">
                  <a:lumMod val="95000"/>
                  <a:lumOff val="5000"/>
                </a:srgb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4" name="Dikdörtgen 93"/>
          <p:cNvSpPr/>
          <p:nvPr/>
        </p:nvSpPr>
        <p:spPr>
          <a:xfrm>
            <a:off x="240050" y="555000"/>
            <a:ext cx="118662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Aşağıda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verilen açıları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 ile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karşılaştıralım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</a:p>
        </p:txBody>
      </p:sp>
      <p:sp>
        <p:nvSpPr>
          <p:cNvPr id="44" name="Dikdörtgen 43"/>
          <p:cNvSpPr/>
          <p:nvPr/>
        </p:nvSpPr>
        <p:spPr>
          <a:xfrm>
            <a:off x="3830053" y="4912622"/>
            <a:ext cx="836194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Açıklığı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açıdan daha fazla olan açılar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geniş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açılardır.</a:t>
            </a:r>
          </a:p>
        </p:txBody>
      </p:sp>
      <p:grpSp>
        <p:nvGrpSpPr>
          <p:cNvPr id="8" name="Grup 7"/>
          <p:cNvGrpSpPr/>
          <p:nvPr/>
        </p:nvGrpSpPr>
        <p:grpSpPr>
          <a:xfrm>
            <a:off x="664738" y="1892347"/>
            <a:ext cx="2357343" cy="2655656"/>
            <a:chOff x="664738" y="1892347"/>
            <a:chExt cx="2357343" cy="2655656"/>
          </a:xfrm>
        </p:grpSpPr>
        <p:cxnSp>
          <p:nvCxnSpPr>
            <p:cNvPr id="39" name="Düz Ok Bağlayıcısı 38"/>
            <p:cNvCxnSpPr/>
            <p:nvPr/>
          </p:nvCxnSpPr>
          <p:spPr>
            <a:xfrm flipV="1">
              <a:off x="686543" y="1892347"/>
              <a:ext cx="3933" cy="2628247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Düz Ok Bağlayıcısı 34"/>
            <p:cNvCxnSpPr/>
            <p:nvPr/>
          </p:nvCxnSpPr>
          <p:spPr>
            <a:xfrm>
              <a:off x="664738" y="4520594"/>
              <a:ext cx="2357343" cy="27409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Düz Ok Bağlayıcısı 44"/>
          <p:cNvCxnSpPr/>
          <p:nvPr/>
        </p:nvCxnSpPr>
        <p:spPr>
          <a:xfrm flipH="1" flipV="1">
            <a:off x="3826042" y="2102032"/>
            <a:ext cx="1188024" cy="24185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Düz Ok Bağlayıcısı 49"/>
          <p:cNvCxnSpPr/>
          <p:nvPr/>
        </p:nvCxnSpPr>
        <p:spPr>
          <a:xfrm flipV="1">
            <a:off x="4990002" y="4520594"/>
            <a:ext cx="2684243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Yay 50"/>
          <p:cNvSpPr/>
          <p:nvPr/>
        </p:nvSpPr>
        <p:spPr>
          <a:xfrm rot="995830">
            <a:off x="4237862" y="3634436"/>
            <a:ext cx="1504280" cy="1331014"/>
          </a:xfrm>
          <a:prstGeom prst="arc">
            <a:avLst>
              <a:gd name="adj1" fmla="val 13459265"/>
              <a:gd name="adj2" fmla="val 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53" name="Dikdörtgen 52"/>
          <p:cNvSpPr/>
          <p:nvPr/>
        </p:nvSpPr>
        <p:spPr>
          <a:xfrm>
            <a:off x="980248" y="3471625"/>
            <a:ext cx="122705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8" name="Düz Ok Bağlayıcısı 17"/>
          <p:cNvCxnSpPr/>
          <p:nvPr/>
        </p:nvCxnSpPr>
        <p:spPr>
          <a:xfrm flipV="1">
            <a:off x="8927855" y="1817022"/>
            <a:ext cx="1311019" cy="267154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 flipV="1">
            <a:off x="8903791" y="4488569"/>
            <a:ext cx="2684243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Yay 19"/>
          <p:cNvSpPr/>
          <p:nvPr/>
        </p:nvSpPr>
        <p:spPr>
          <a:xfrm rot="995830">
            <a:off x="8151651" y="3602411"/>
            <a:ext cx="1504280" cy="1331014"/>
          </a:xfrm>
          <a:prstGeom prst="arc">
            <a:avLst>
              <a:gd name="adj1" fmla="val 17349743"/>
              <a:gd name="adj2" fmla="val 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grpSp>
        <p:nvGrpSpPr>
          <p:cNvPr id="25" name="Grup 24"/>
          <p:cNvGrpSpPr/>
          <p:nvPr/>
        </p:nvGrpSpPr>
        <p:grpSpPr>
          <a:xfrm>
            <a:off x="5014066" y="1902381"/>
            <a:ext cx="2373324" cy="2628247"/>
            <a:chOff x="664738" y="1892347"/>
            <a:chExt cx="2373324" cy="2628247"/>
          </a:xfrm>
        </p:grpSpPr>
        <p:cxnSp>
          <p:nvCxnSpPr>
            <p:cNvPr id="27" name="Düz Ok Bağlayıcısı 26"/>
            <p:cNvCxnSpPr/>
            <p:nvPr/>
          </p:nvCxnSpPr>
          <p:spPr>
            <a:xfrm flipV="1">
              <a:off x="686543" y="1892347"/>
              <a:ext cx="3933" cy="2628247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Düz Ok Bağlayıcısı 27"/>
            <p:cNvCxnSpPr/>
            <p:nvPr/>
          </p:nvCxnSpPr>
          <p:spPr>
            <a:xfrm>
              <a:off x="664738" y="4517133"/>
              <a:ext cx="2373324" cy="0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Dikdörtgen 9"/>
          <p:cNvSpPr/>
          <p:nvPr/>
        </p:nvSpPr>
        <p:spPr>
          <a:xfrm>
            <a:off x="5412348" y="3311313"/>
            <a:ext cx="160492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geniş açı</a:t>
            </a:r>
            <a:endParaRPr lang="tr-T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30" name="Grup 29"/>
          <p:cNvGrpSpPr/>
          <p:nvPr/>
        </p:nvGrpSpPr>
        <p:grpSpPr>
          <a:xfrm>
            <a:off x="8903791" y="1860322"/>
            <a:ext cx="2373324" cy="2628247"/>
            <a:chOff x="664738" y="1892347"/>
            <a:chExt cx="2373324" cy="2628247"/>
          </a:xfrm>
        </p:grpSpPr>
        <p:cxnSp>
          <p:nvCxnSpPr>
            <p:cNvPr id="31" name="Düz Ok Bağlayıcısı 30"/>
            <p:cNvCxnSpPr/>
            <p:nvPr/>
          </p:nvCxnSpPr>
          <p:spPr>
            <a:xfrm flipV="1">
              <a:off x="686543" y="1892347"/>
              <a:ext cx="3933" cy="2628247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Düz Ok Bağlayıcısı 31"/>
            <p:cNvCxnSpPr/>
            <p:nvPr/>
          </p:nvCxnSpPr>
          <p:spPr>
            <a:xfrm>
              <a:off x="664738" y="4517133"/>
              <a:ext cx="2373324" cy="0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Dikdörtgen 32"/>
          <p:cNvSpPr/>
          <p:nvPr/>
        </p:nvSpPr>
        <p:spPr>
          <a:xfrm>
            <a:off x="3830053" y="5376297"/>
            <a:ext cx="836194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Açıklığı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açıdan daha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az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olan açılar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dar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açılardır.</a:t>
            </a:r>
          </a:p>
        </p:txBody>
      </p:sp>
      <p:sp>
        <p:nvSpPr>
          <p:cNvPr id="36" name="Dikdörtgen 35"/>
          <p:cNvSpPr/>
          <p:nvPr/>
        </p:nvSpPr>
        <p:spPr>
          <a:xfrm>
            <a:off x="9963827" y="3509688"/>
            <a:ext cx="12506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 açı</a:t>
            </a:r>
            <a:endParaRPr lang="tr-T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Yuvarlatılmış Dikdörtgen 36">
            <a:hlinkClick r:id="" action="ppaction://hlinkshowjump?jump=nextslide"/>
          </p:cNvPr>
          <p:cNvSpPr/>
          <p:nvPr/>
        </p:nvSpPr>
        <p:spPr>
          <a:xfrm>
            <a:off x="10809909" y="6310328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5872490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10" grpId="0"/>
      <p:bldP spid="33" grpId="0"/>
      <p:bldP spid="36" grpId="0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ikdörtgen 33"/>
          <p:cNvSpPr/>
          <p:nvPr/>
        </p:nvSpPr>
        <p:spPr>
          <a:xfrm>
            <a:off x="240051" y="33872"/>
            <a:ext cx="1186622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Doğru </a:t>
            </a: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6265" y="6483292"/>
            <a:ext cx="404283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600" dirty="0" err="1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ilerleyiniz..</a:t>
            </a:r>
            <a:endParaRPr lang="tr-TR" sz="1600" dirty="0">
              <a:ln w="0"/>
              <a:solidFill>
                <a:srgbClr val="000000">
                  <a:lumMod val="95000"/>
                  <a:lumOff val="5000"/>
                </a:srgb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4" name="Dikdörtgen 93"/>
          <p:cNvSpPr/>
          <p:nvPr/>
        </p:nvSpPr>
        <p:spPr>
          <a:xfrm>
            <a:off x="240050" y="555000"/>
            <a:ext cx="118662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Aşağıda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verilen açıları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 ile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karşılaştıralım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</a:p>
        </p:txBody>
      </p:sp>
      <p:sp>
        <p:nvSpPr>
          <p:cNvPr id="44" name="Dikdörtgen 43"/>
          <p:cNvSpPr/>
          <p:nvPr/>
        </p:nvSpPr>
        <p:spPr>
          <a:xfrm>
            <a:off x="4744453" y="4936660"/>
            <a:ext cx="836194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Açıklığı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bir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doğru oluşturan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açılar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doğru </a:t>
            </a: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açılardır</a:t>
            </a:r>
          </a:p>
        </p:txBody>
      </p:sp>
      <p:grpSp>
        <p:nvGrpSpPr>
          <p:cNvPr id="8" name="Grup 7"/>
          <p:cNvGrpSpPr/>
          <p:nvPr/>
        </p:nvGrpSpPr>
        <p:grpSpPr>
          <a:xfrm>
            <a:off x="664738" y="1892347"/>
            <a:ext cx="2357343" cy="2655656"/>
            <a:chOff x="664738" y="1892347"/>
            <a:chExt cx="2357343" cy="2655656"/>
          </a:xfrm>
        </p:grpSpPr>
        <p:cxnSp>
          <p:nvCxnSpPr>
            <p:cNvPr id="39" name="Düz Ok Bağlayıcısı 38"/>
            <p:cNvCxnSpPr/>
            <p:nvPr/>
          </p:nvCxnSpPr>
          <p:spPr>
            <a:xfrm flipV="1">
              <a:off x="686543" y="1892347"/>
              <a:ext cx="3933" cy="2628247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Düz Ok Bağlayıcısı 34"/>
            <p:cNvCxnSpPr/>
            <p:nvPr/>
          </p:nvCxnSpPr>
          <p:spPr>
            <a:xfrm>
              <a:off x="664738" y="4520594"/>
              <a:ext cx="2357343" cy="27409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Düz Ok Bağlayıcısı 44"/>
          <p:cNvCxnSpPr/>
          <p:nvPr/>
        </p:nvCxnSpPr>
        <p:spPr>
          <a:xfrm flipH="1">
            <a:off x="5715000" y="4444189"/>
            <a:ext cx="3058848" cy="2089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Düz Ok Bağlayıcısı 49"/>
          <p:cNvCxnSpPr/>
          <p:nvPr/>
        </p:nvCxnSpPr>
        <p:spPr>
          <a:xfrm flipV="1">
            <a:off x="8773848" y="4440255"/>
            <a:ext cx="2684243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Yay 50"/>
          <p:cNvSpPr/>
          <p:nvPr/>
        </p:nvSpPr>
        <p:spPr>
          <a:xfrm rot="995830">
            <a:off x="7684445" y="3560840"/>
            <a:ext cx="1504280" cy="1331014"/>
          </a:xfrm>
          <a:prstGeom prst="arc">
            <a:avLst>
              <a:gd name="adj1" fmla="val 8732050"/>
              <a:gd name="adj2" fmla="val 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53" name="Dikdörtgen 52"/>
          <p:cNvSpPr/>
          <p:nvPr/>
        </p:nvSpPr>
        <p:spPr>
          <a:xfrm>
            <a:off x="980248" y="3471625"/>
            <a:ext cx="122705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 açı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25" name="Grup 24"/>
          <p:cNvGrpSpPr/>
          <p:nvPr/>
        </p:nvGrpSpPr>
        <p:grpSpPr>
          <a:xfrm>
            <a:off x="8363344" y="1808075"/>
            <a:ext cx="2373324" cy="2628247"/>
            <a:chOff x="664738" y="1892347"/>
            <a:chExt cx="2373324" cy="2628247"/>
          </a:xfrm>
        </p:grpSpPr>
        <p:cxnSp>
          <p:nvCxnSpPr>
            <p:cNvPr id="27" name="Düz Ok Bağlayıcısı 26"/>
            <p:cNvCxnSpPr/>
            <p:nvPr/>
          </p:nvCxnSpPr>
          <p:spPr>
            <a:xfrm flipV="1">
              <a:off x="686543" y="1892347"/>
              <a:ext cx="3933" cy="2628247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Düz Ok Bağlayıcısı 27"/>
            <p:cNvCxnSpPr/>
            <p:nvPr/>
          </p:nvCxnSpPr>
          <p:spPr>
            <a:xfrm>
              <a:off x="664738" y="4517133"/>
              <a:ext cx="2373324" cy="0"/>
            </a:xfrm>
            <a:prstGeom prst="straightConnector1">
              <a:avLst/>
            </a:prstGeom>
            <a:ln w="57150">
              <a:solidFill>
                <a:srgbClr val="F2A83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Dikdörtgen 9"/>
          <p:cNvSpPr/>
          <p:nvPr/>
        </p:nvSpPr>
        <p:spPr>
          <a:xfrm>
            <a:off x="7608473" y="2913948"/>
            <a:ext cx="165622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doğru </a:t>
            </a: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7" name="Yuvarlatılmış Dikdörtgen 36">
            <a:hlinkClick r:id="" action="ppaction://hlinkshowjump?jump=nextslide"/>
          </p:cNvPr>
          <p:cNvSpPr/>
          <p:nvPr/>
        </p:nvSpPr>
        <p:spPr>
          <a:xfrm>
            <a:off x="10809909" y="6310328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3234953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10" grpId="0"/>
      <p:bldP spid="3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ISPRING_RESOURCE_PATHS_HASH_PRESENTER" val="c3443ab11f94eec0ef4865e5f369d85bd1764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4813</TotalTime>
  <Words>314</Words>
  <Application>Microsoft Office PowerPoint</Application>
  <PresentationFormat>Geniş ekran</PresentationFormat>
  <Paragraphs>78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Tahoma</vt:lpstr>
      <vt:lpstr>Wingdings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Açı ve Açı Çeşitleri</dc:title>
  <dc:creator>www.mebders.com</dc:creator>
  <cp:lastModifiedBy>Muhammet Bozkurt</cp:lastModifiedBy>
  <cp:revision>355</cp:revision>
  <dcterms:created xsi:type="dcterms:W3CDTF">2015-08-18T22:48:21Z</dcterms:created>
  <dcterms:modified xsi:type="dcterms:W3CDTF">2017-11-16T16:33:51Z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