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3" r:id="rId2"/>
  </p:sldMasterIdLst>
  <p:sldIdLst>
    <p:sldId id="272" r:id="rId3"/>
    <p:sldId id="319" r:id="rId4"/>
    <p:sldId id="331" r:id="rId5"/>
    <p:sldId id="309" r:id="rId6"/>
    <p:sldId id="332" r:id="rId7"/>
    <p:sldId id="333" r:id="rId8"/>
    <p:sldId id="285" r:id="rId9"/>
    <p:sldId id="274" r:id="rId10"/>
  </p:sldIdLst>
  <p:sldSz cx="12192000" cy="6858000"/>
  <p:notesSz cx="6858000" cy="9144000"/>
  <p:custDataLst>
    <p:tags r:id="rId11"/>
  </p:custDataLst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3FB"/>
    <a:srgbClr val="000099"/>
    <a:srgbClr val="9292A0"/>
    <a:srgbClr val="523100"/>
    <a:srgbClr val="6E4200"/>
    <a:srgbClr val="D59536"/>
    <a:srgbClr val="150C00"/>
    <a:srgbClr val="794903"/>
    <a:srgbClr val="160D00"/>
    <a:srgbClr val="2718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99" autoAdjust="0"/>
    <p:restoredTop sz="94660"/>
  </p:normalViewPr>
  <p:slideViewPr>
    <p:cSldViewPr snapToGrid="0">
      <p:cViewPr varScale="1">
        <p:scale>
          <a:sx n="86" d="100"/>
          <a:sy n="86" d="100"/>
        </p:scale>
        <p:origin x="77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1001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7CD7D-0373-438D-A611-2B18760BCCA2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12/31/2017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B9F62D-FC13-4409-A200-9F9225F350D0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830049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ed_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 userDrawn="1"/>
        </p:nvSpPr>
        <p:spPr>
          <a:xfrm>
            <a:off x="342901" y="-533400"/>
            <a:ext cx="11544300" cy="7325784"/>
          </a:xfrm>
          <a:prstGeom prst="ellipse">
            <a:avLst/>
          </a:prstGeom>
          <a:gradFill flip="none" rotWithShape="1">
            <a:gsLst>
              <a:gs pos="37000">
                <a:schemeClr val="accent5">
                  <a:lumMod val="76000"/>
                </a:schemeClr>
              </a:gs>
              <a:gs pos="0">
                <a:schemeClr val="accent5"/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4" name="Rectangle 7"/>
          <p:cNvSpPr/>
          <p:nvPr userDrawn="1"/>
        </p:nvSpPr>
        <p:spPr>
          <a:xfrm>
            <a:off x="0" y="4191000"/>
            <a:ext cx="12192000" cy="2667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5" name="Oval 4"/>
          <p:cNvSpPr/>
          <p:nvPr userDrawn="1"/>
        </p:nvSpPr>
        <p:spPr>
          <a:xfrm>
            <a:off x="0" y="4343400"/>
            <a:ext cx="12192000" cy="2514600"/>
          </a:xfrm>
          <a:prstGeom prst="ellipse">
            <a:avLst/>
          </a:prstGeom>
          <a:gradFill flip="none" rotWithShape="1">
            <a:gsLst>
              <a:gs pos="40000">
                <a:schemeClr val="accent5">
                  <a:lumMod val="68000"/>
                </a:schemeClr>
              </a:gs>
              <a:gs pos="0">
                <a:schemeClr val="accent5"/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5CDFB-02A4-4794-A347-70471386EC81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12/31/2017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B282FE-E361-4CEC-A72F-9E53845330A7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434582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81001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FBB411-A31F-4C74-86E0-37E823FE09E7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12/31/2017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568415-F5C2-4A62-9197-6D18D847839A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102357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ed_Lay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 userDrawn="1"/>
        </p:nvSpPr>
        <p:spPr>
          <a:xfrm>
            <a:off x="342901" y="-533400"/>
            <a:ext cx="11544300" cy="7325784"/>
          </a:xfrm>
          <a:prstGeom prst="ellipse">
            <a:avLst/>
          </a:prstGeom>
          <a:gradFill flip="none" rotWithShape="1">
            <a:gsLst>
              <a:gs pos="37000">
                <a:schemeClr val="accent5">
                  <a:lumMod val="76000"/>
                </a:schemeClr>
              </a:gs>
              <a:gs pos="0">
                <a:schemeClr val="accent5"/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4" name="Rectangle 7"/>
          <p:cNvSpPr/>
          <p:nvPr userDrawn="1"/>
        </p:nvSpPr>
        <p:spPr>
          <a:xfrm>
            <a:off x="0" y="4191000"/>
            <a:ext cx="12192000" cy="2667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5" name="Oval 4"/>
          <p:cNvSpPr/>
          <p:nvPr userDrawn="1"/>
        </p:nvSpPr>
        <p:spPr>
          <a:xfrm>
            <a:off x="0" y="4343400"/>
            <a:ext cx="12192000" cy="2514600"/>
          </a:xfrm>
          <a:prstGeom prst="ellipse">
            <a:avLst/>
          </a:prstGeom>
          <a:gradFill flip="none" rotWithShape="1">
            <a:gsLst>
              <a:gs pos="40000">
                <a:schemeClr val="accent5">
                  <a:lumMod val="68000"/>
                </a:schemeClr>
              </a:gs>
              <a:gs pos="0">
                <a:schemeClr val="accent5"/>
              </a:gs>
              <a:gs pos="100000">
                <a:schemeClr val="tx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40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BC160C-0521-4735-8F58-EFFF5270DCDF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12/31/2017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9F3B71-CE77-445F-971A-9E65000F32C5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65738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141B20"/>
            </a:gs>
            <a:gs pos="19000">
              <a:srgbClr val="141B20"/>
            </a:gs>
            <a:gs pos="39999">
              <a:srgbClr val="27343F"/>
            </a:gs>
            <a:gs pos="67000">
              <a:srgbClr val="000000"/>
            </a:gs>
            <a:gs pos="100000">
              <a:srgbClr val="485F7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5167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text styles</a:t>
            </a:r>
          </a:p>
          <a:p>
            <a:pPr lvl="1"/>
            <a:r>
              <a:rPr lang="en-US" altLang="tr-TR"/>
              <a:t>Second level</a:t>
            </a:r>
          </a:p>
          <a:p>
            <a:pPr lvl="2"/>
            <a:r>
              <a:rPr lang="en-US" altLang="tr-TR"/>
              <a:t>Third level</a:t>
            </a:r>
          </a:p>
          <a:p>
            <a:pPr lvl="3"/>
            <a:r>
              <a:rPr lang="en-US" altLang="tr-TR"/>
              <a:t>Fourth level</a:t>
            </a:r>
          </a:p>
          <a:p>
            <a:pPr lvl="4"/>
            <a:r>
              <a:rPr lang="en-US" altLang="tr-TR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0F46347-80BD-4281-9A7D-0AED6FAD8E00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12/31/2017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6681F1F-4A5D-4C37-BE75-A4938DB575D2}" type="slidenum">
              <a:rPr lang="en-US" altLang="tr-TR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tr-TR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2814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5pPr>
      <a:lvl6pPr marL="609585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6pPr>
      <a:lvl7pPr marL="1219170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7pPr>
      <a:lvl8pPr marL="1828754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8pPr>
      <a:lvl9pPr marL="2438339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457189" indent="-457189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141B20"/>
            </a:gs>
            <a:gs pos="19000">
              <a:srgbClr val="141B20"/>
            </a:gs>
            <a:gs pos="39999">
              <a:srgbClr val="27343F"/>
            </a:gs>
            <a:gs pos="67000">
              <a:srgbClr val="000000"/>
            </a:gs>
            <a:gs pos="100000">
              <a:srgbClr val="485F74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5167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text styles</a:t>
            </a:r>
          </a:p>
          <a:p>
            <a:pPr lvl="1"/>
            <a:r>
              <a:rPr lang="en-US" altLang="tr-TR"/>
              <a:t>Second level</a:t>
            </a:r>
          </a:p>
          <a:p>
            <a:pPr lvl="2"/>
            <a:r>
              <a:rPr lang="en-US" altLang="tr-TR"/>
              <a:t>Third level</a:t>
            </a:r>
          </a:p>
          <a:p>
            <a:pPr lvl="3"/>
            <a:r>
              <a:rPr lang="en-US" altLang="tr-TR"/>
              <a:t>Fourth level</a:t>
            </a:r>
          </a:p>
          <a:p>
            <a:pPr lvl="4"/>
            <a:r>
              <a:rPr lang="en-US" altLang="tr-TR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47ABA8A-3FE2-4C1C-82FD-14E02E2E916F}" type="datetimeFigureOut">
              <a:rPr lang="en-US">
                <a:solidFill>
                  <a:srgbClr val="000000">
                    <a:tint val="75000"/>
                  </a:srgbClr>
                </a:solidFill>
              </a:rPr>
              <a:pPr>
                <a:defRPr/>
              </a:pPr>
              <a:t>12/31/2017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89898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3456275-69BF-4A56-B691-A9AD780ADCC5}" type="slidenum">
              <a:rPr lang="en-US" altLang="tr-TR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tr-TR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446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</p:sldLayoutIdLst>
  <p:txStyles>
    <p:titleStyle>
      <a:lvl1pPr algn="ctr" rtl="0" fontAlgn="base">
        <a:spcBef>
          <a:spcPct val="0"/>
        </a:spcBef>
        <a:spcAft>
          <a:spcPct val="0"/>
        </a:spcAft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5pPr>
      <a:lvl6pPr marL="609585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6pPr>
      <a:lvl7pPr marL="1219170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7pPr>
      <a:lvl8pPr marL="1828754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8pPr>
      <a:lvl9pPr marL="2438339" algn="ctr" rtl="0" fontAlgn="base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457189" indent="-457189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9.xml"/><Relationship Id="rId5" Type="http://schemas.openxmlformats.org/officeDocument/2006/relationships/hyperlink" Target="http://www.mebders.com/" TargetMode="External"/><Relationship Id="rId4" Type="http://schemas.openxmlformats.org/officeDocument/2006/relationships/hyperlink" Target="mailto:info@mebders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879" y="99785"/>
            <a:ext cx="9210790" cy="6658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Metin kutusu 10"/>
          <p:cNvSpPr txBox="1"/>
          <p:nvPr/>
        </p:nvSpPr>
        <p:spPr>
          <a:xfrm>
            <a:off x="2440479" y="1065602"/>
            <a:ext cx="242085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500" dirty="0">
                <a:solidFill>
                  <a:schemeClr val="tx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SINIF		: 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</a:p>
        </p:txBody>
      </p:sp>
      <p:sp>
        <p:nvSpPr>
          <p:cNvPr id="12" name="Metin kutusu 11"/>
          <p:cNvSpPr txBox="1"/>
          <p:nvPr/>
        </p:nvSpPr>
        <p:spPr>
          <a:xfrm>
            <a:off x="2440479" y="1505920"/>
            <a:ext cx="3952557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500" dirty="0">
                <a:solidFill>
                  <a:schemeClr val="tx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DERS		: 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MATEMATİK</a:t>
            </a:r>
          </a:p>
        </p:txBody>
      </p:sp>
      <p:sp>
        <p:nvSpPr>
          <p:cNvPr id="13" name="Metin kutusu 12"/>
          <p:cNvSpPr txBox="1"/>
          <p:nvPr/>
        </p:nvSpPr>
        <p:spPr>
          <a:xfrm>
            <a:off x="2441074" y="2853711"/>
            <a:ext cx="682427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500" dirty="0">
                <a:solidFill>
                  <a:schemeClr val="tx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KONU		: 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SİMETRİ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2441411" y="1984323"/>
            <a:ext cx="700270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500" dirty="0">
                <a:solidFill>
                  <a:srgbClr val="6C0000">
                    <a:lumMod val="50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ÜNİTE		: </a:t>
            </a:r>
            <a:r>
              <a:rPr lang="tr-TR" sz="2500" dirty="0">
                <a:solidFill>
                  <a:srgbClr val="F0F3FB">
                    <a:lumMod val="2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GEOMETRİK ŞEKİLLER VE   			  ZİHİNDEN İŞLEMLER</a:t>
            </a:r>
          </a:p>
        </p:txBody>
      </p:sp>
      <p:sp>
        <p:nvSpPr>
          <p:cNvPr id="15" name="Metin kutusu 14"/>
          <p:cNvSpPr txBox="1"/>
          <p:nvPr/>
        </p:nvSpPr>
        <p:spPr>
          <a:xfrm>
            <a:off x="2440479" y="3798937"/>
            <a:ext cx="749363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500" dirty="0">
                <a:solidFill>
                  <a:srgbClr val="6C0000">
                    <a:lumMod val="50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KAZANIM	: </a:t>
            </a:r>
            <a:r>
              <a:rPr lang="tr-TR" sz="1400" dirty="0">
                <a:solidFill>
                  <a:srgbClr val="F0F3FB">
                    <a:lumMod val="25000"/>
                  </a:srgb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1. Düzlemsel şekillerde, doğruya göre simetriyi belirler ve simetrik şekiller oluşturur.</a:t>
            </a:r>
          </a:p>
        </p:txBody>
      </p:sp>
      <p:sp>
        <p:nvSpPr>
          <p:cNvPr id="16" name="Metin kutusu 15"/>
          <p:cNvSpPr txBox="1"/>
          <p:nvPr/>
        </p:nvSpPr>
        <p:spPr>
          <a:xfrm>
            <a:off x="2440479" y="3330765"/>
            <a:ext cx="3397084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2500" dirty="0">
                <a:solidFill>
                  <a:schemeClr val="tx2">
                    <a:lumMod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SÜRE		: 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 DERS</a:t>
            </a:r>
          </a:p>
        </p:txBody>
      </p:sp>
      <p:sp>
        <p:nvSpPr>
          <p:cNvPr id="8" name="Yuvarlatılmış Dikdörtgen 7">
            <a:hlinkClick r:id="" action="ppaction://hlinkshowjump?jump=nextslide"/>
          </p:cNvPr>
          <p:cNvSpPr/>
          <p:nvPr/>
        </p:nvSpPr>
        <p:spPr>
          <a:xfrm>
            <a:off x="8288593" y="6029137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Derse Geç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51154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Main_Board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283" y="31663"/>
            <a:ext cx="7380514" cy="6505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348" y="2343151"/>
            <a:ext cx="2647705" cy="4236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Metin kutusu 15"/>
          <p:cNvSpPr txBox="1"/>
          <p:nvPr/>
        </p:nvSpPr>
        <p:spPr>
          <a:xfrm>
            <a:off x="9746092" y="2761720"/>
            <a:ext cx="2228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0" u="none" strike="noStrike" kern="1200" cap="none" spc="0" normalizeH="0" baseline="0" noProof="0" dirty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GEOMETRİK ŞEKİLLER VE ZİHİNDEN İŞLEMLER</a:t>
            </a:r>
          </a:p>
        </p:txBody>
      </p:sp>
      <p:sp>
        <p:nvSpPr>
          <p:cNvPr id="17" name="Metin kutusu 16"/>
          <p:cNvSpPr txBox="1"/>
          <p:nvPr/>
        </p:nvSpPr>
        <p:spPr>
          <a:xfrm>
            <a:off x="10444122" y="4029173"/>
            <a:ext cx="9220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5231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Hazırlık</a:t>
            </a:r>
          </a:p>
        </p:txBody>
      </p:sp>
      <p:sp>
        <p:nvSpPr>
          <p:cNvPr id="30" name="Sağ Ok 29">
            <a:hlinkClick r:id="" action="ppaction://hlinkshowjump?jump=nextslide"/>
          </p:cNvPr>
          <p:cNvSpPr/>
          <p:nvPr/>
        </p:nvSpPr>
        <p:spPr>
          <a:xfrm>
            <a:off x="11279652" y="5391285"/>
            <a:ext cx="565061" cy="471607"/>
          </a:xfrm>
          <a:prstGeom prst="rightArrow">
            <a:avLst/>
          </a:prstGeom>
          <a:solidFill>
            <a:srgbClr val="D595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ahoma"/>
              <a:ea typeface="+mn-ea"/>
              <a:cs typeface="+mn-cs"/>
            </a:endParaRPr>
          </a:p>
        </p:txBody>
      </p:sp>
      <p:pic>
        <p:nvPicPr>
          <p:cNvPr id="31" name="Resim 30">
            <a:hlinkClick r:id="" action="ppaction://hlinkshowjump?jump=lastslide"/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3517" y="6075900"/>
            <a:ext cx="465223" cy="465223"/>
          </a:xfrm>
          <a:prstGeom prst="rect">
            <a:avLst/>
          </a:prstGeom>
        </p:spPr>
      </p:pic>
      <p:sp>
        <p:nvSpPr>
          <p:cNvPr id="36" name="Metin kutusu 35"/>
          <p:cNvSpPr txBox="1"/>
          <p:nvPr/>
        </p:nvSpPr>
        <p:spPr>
          <a:xfrm>
            <a:off x="10467212" y="4616080"/>
            <a:ext cx="10949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0" i="0" u="none" strike="noStrike" kern="1200" cap="none" spc="0" normalizeH="0" baseline="0" noProof="0" dirty="0">
                <a:ln>
                  <a:noFill/>
                </a:ln>
                <a:solidFill>
                  <a:srgbClr val="523100"/>
                </a:solidFill>
                <a:effectLst/>
                <a:uLnTx/>
                <a:uFillTx/>
                <a:latin typeface="Tahoma"/>
                <a:ea typeface="+mn-ea"/>
                <a:cs typeface="+mn-cs"/>
              </a:rPr>
              <a:t>(1 – 6)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36" y="2267339"/>
            <a:ext cx="3161216" cy="3443590"/>
          </a:xfrm>
          <a:prstGeom prst="rect">
            <a:avLst/>
          </a:prstGeom>
        </p:spPr>
      </p:pic>
      <p:sp>
        <p:nvSpPr>
          <p:cNvPr id="26" name="Dikdörtgen 25"/>
          <p:cNvSpPr/>
          <p:nvPr/>
        </p:nvSpPr>
        <p:spPr>
          <a:xfrm>
            <a:off x="3712045" y="861277"/>
            <a:ext cx="5052653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4572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4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İki eş parçaya ayrılabilir mi ?</a:t>
            </a:r>
          </a:p>
        </p:txBody>
      </p:sp>
      <p:sp>
        <p:nvSpPr>
          <p:cNvPr id="41" name="Dikdörtgen 40"/>
          <p:cNvSpPr/>
          <p:nvPr/>
        </p:nvSpPr>
        <p:spPr>
          <a:xfrm>
            <a:off x="4226382" y="6374411"/>
            <a:ext cx="351673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>
              <a:defRPr/>
            </a:pPr>
            <a:r>
              <a:rPr lang="tr-TR" sz="1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Not : Klavyeden </a:t>
            </a:r>
            <a:r>
              <a:rPr lang="tr-TR" sz="1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entera</a:t>
            </a:r>
            <a:r>
              <a:rPr lang="tr-TR" sz="1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 basarak ilerleyiniz.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tr-TR" sz="1400" b="0" i="0" u="none" strike="noStrike" kern="1200" cap="none" spc="0" normalizeH="0" baseline="0" noProof="0" dirty="0">
              <a:ln w="0"/>
              <a:solidFill>
                <a:srgbClr val="FFFFFF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51" name="Serbest Form: Şekil 50">
            <a:extLst>
              <a:ext uri="{FF2B5EF4-FFF2-40B4-BE49-F238E27FC236}">
                <a16:creationId xmlns:a16="http://schemas.microsoft.com/office/drawing/2014/main" id="{03214709-43C7-4270-905E-5C1F608EF23C}"/>
              </a:ext>
            </a:extLst>
          </p:cNvPr>
          <p:cNvSpPr/>
          <p:nvPr/>
        </p:nvSpPr>
        <p:spPr>
          <a:xfrm>
            <a:off x="4807964" y="2152558"/>
            <a:ext cx="1176784" cy="2140067"/>
          </a:xfrm>
          <a:custGeom>
            <a:avLst/>
            <a:gdLst>
              <a:gd name="connsiteX0" fmla="*/ 1167412 w 1176784"/>
              <a:gd name="connsiteY0" fmla="*/ 0 h 2140067"/>
              <a:gd name="connsiteX1" fmla="*/ 1176784 w 1176784"/>
              <a:gd name="connsiteY1" fmla="*/ 27799 h 2140067"/>
              <a:gd name="connsiteX2" fmla="*/ 1176784 w 1176784"/>
              <a:gd name="connsiteY2" fmla="*/ 1641421 h 2140067"/>
              <a:gd name="connsiteX3" fmla="*/ 1167412 w 1176784"/>
              <a:gd name="connsiteY3" fmla="*/ 1634858 h 2140067"/>
              <a:gd name="connsiteX4" fmla="*/ 445912 w 1176784"/>
              <a:gd name="connsiteY4" fmla="*/ 2140067 h 2140067"/>
              <a:gd name="connsiteX5" fmla="*/ 721507 w 1176784"/>
              <a:gd name="connsiteY5" fmla="*/ 1322632 h 2140067"/>
              <a:gd name="connsiteX6" fmla="*/ 0 w 1176784"/>
              <a:gd name="connsiteY6" fmla="*/ 817433 h 2140067"/>
              <a:gd name="connsiteX7" fmla="*/ 891827 w 1176784"/>
              <a:gd name="connsiteY7" fmla="*/ 817438 h 2140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76784" h="2140067">
                <a:moveTo>
                  <a:pt x="1167412" y="0"/>
                </a:moveTo>
                <a:lnTo>
                  <a:pt x="1176784" y="27799"/>
                </a:lnTo>
                <a:lnTo>
                  <a:pt x="1176784" y="1641421"/>
                </a:lnTo>
                <a:lnTo>
                  <a:pt x="1167412" y="1634858"/>
                </a:lnTo>
                <a:lnTo>
                  <a:pt x="445912" y="2140067"/>
                </a:lnTo>
                <a:lnTo>
                  <a:pt x="721507" y="1322632"/>
                </a:lnTo>
                <a:lnTo>
                  <a:pt x="0" y="817433"/>
                </a:lnTo>
                <a:lnTo>
                  <a:pt x="891827" y="817438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2" name="Serbest Form: Şekil 51">
            <a:extLst>
              <a:ext uri="{FF2B5EF4-FFF2-40B4-BE49-F238E27FC236}">
                <a16:creationId xmlns:a16="http://schemas.microsoft.com/office/drawing/2014/main" id="{C0208834-AC02-4A17-9CE7-31F112197E7F}"/>
              </a:ext>
            </a:extLst>
          </p:cNvPr>
          <p:cNvSpPr/>
          <p:nvPr/>
        </p:nvSpPr>
        <p:spPr>
          <a:xfrm>
            <a:off x="5984748" y="2152557"/>
            <a:ext cx="1167412" cy="2140067"/>
          </a:xfrm>
          <a:custGeom>
            <a:avLst/>
            <a:gdLst>
              <a:gd name="connsiteX0" fmla="*/ 1 w 1167412"/>
              <a:gd name="connsiteY0" fmla="*/ 0 h 2140067"/>
              <a:gd name="connsiteX1" fmla="*/ 275585 w 1167412"/>
              <a:gd name="connsiteY1" fmla="*/ 817438 h 2140067"/>
              <a:gd name="connsiteX2" fmla="*/ 1167412 w 1167412"/>
              <a:gd name="connsiteY2" fmla="*/ 817433 h 2140067"/>
              <a:gd name="connsiteX3" fmla="*/ 445905 w 1167412"/>
              <a:gd name="connsiteY3" fmla="*/ 1322632 h 2140067"/>
              <a:gd name="connsiteX4" fmla="*/ 721500 w 1167412"/>
              <a:gd name="connsiteY4" fmla="*/ 2140067 h 2140067"/>
              <a:gd name="connsiteX5" fmla="*/ 1 w 1167412"/>
              <a:gd name="connsiteY5" fmla="*/ 1634858 h 2140067"/>
              <a:gd name="connsiteX6" fmla="*/ 0 w 1167412"/>
              <a:gd name="connsiteY6" fmla="*/ 1634859 h 2140067"/>
              <a:gd name="connsiteX7" fmla="*/ 0 w 1167412"/>
              <a:gd name="connsiteY7" fmla="*/ 3 h 2140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67412" h="2140067">
                <a:moveTo>
                  <a:pt x="1" y="0"/>
                </a:moveTo>
                <a:lnTo>
                  <a:pt x="275585" y="817438"/>
                </a:lnTo>
                <a:lnTo>
                  <a:pt x="1167412" y="817433"/>
                </a:lnTo>
                <a:lnTo>
                  <a:pt x="445905" y="1322632"/>
                </a:lnTo>
                <a:lnTo>
                  <a:pt x="721500" y="2140067"/>
                </a:lnTo>
                <a:lnTo>
                  <a:pt x="1" y="1634858"/>
                </a:lnTo>
                <a:lnTo>
                  <a:pt x="0" y="1634859"/>
                </a:lnTo>
                <a:lnTo>
                  <a:pt x="0" y="3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6" name="Serbest Form: Şekil 55">
            <a:extLst>
              <a:ext uri="{FF2B5EF4-FFF2-40B4-BE49-F238E27FC236}">
                <a16:creationId xmlns:a16="http://schemas.microsoft.com/office/drawing/2014/main" id="{C13BE97F-AB14-4FEF-826D-7C6FBAFA6AE1}"/>
              </a:ext>
            </a:extLst>
          </p:cNvPr>
          <p:cNvSpPr/>
          <p:nvPr/>
        </p:nvSpPr>
        <p:spPr>
          <a:xfrm>
            <a:off x="3984295" y="1986424"/>
            <a:ext cx="1962917" cy="2293703"/>
          </a:xfrm>
          <a:custGeom>
            <a:avLst/>
            <a:gdLst>
              <a:gd name="connsiteX0" fmla="*/ 0 w 1962917"/>
              <a:gd name="connsiteY0" fmla="*/ 0 h 2293703"/>
              <a:gd name="connsiteX1" fmla="*/ 1962917 w 1962917"/>
              <a:gd name="connsiteY1" fmla="*/ 0 h 2293703"/>
              <a:gd name="connsiteX2" fmla="*/ 1962917 w 1962917"/>
              <a:gd name="connsiteY2" fmla="*/ 2293703 h 2293703"/>
              <a:gd name="connsiteX3" fmla="*/ 0 w 1962917"/>
              <a:gd name="connsiteY3" fmla="*/ 2293703 h 2293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62917" h="2293703">
                <a:moveTo>
                  <a:pt x="0" y="0"/>
                </a:moveTo>
                <a:lnTo>
                  <a:pt x="1962917" y="0"/>
                </a:lnTo>
                <a:lnTo>
                  <a:pt x="1962917" y="2293703"/>
                </a:lnTo>
                <a:lnTo>
                  <a:pt x="0" y="2293703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7" name="Serbest Form: Şekil 56">
            <a:extLst>
              <a:ext uri="{FF2B5EF4-FFF2-40B4-BE49-F238E27FC236}">
                <a16:creationId xmlns:a16="http://schemas.microsoft.com/office/drawing/2014/main" id="{8A2AC58D-1640-4470-B5B7-2B733E3D7D1E}"/>
              </a:ext>
            </a:extLst>
          </p:cNvPr>
          <p:cNvSpPr/>
          <p:nvPr/>
        </p:nvSpPr>
        <p:spPr>
          <a:xfrm>
            <a:off x="5946940" y="1986424"/>
            <a:ext cx="2077455" cy="2293703"/>
          </a:xfrm>
          <a:custGeom>
            <a:avLst/>
            <a:gdLst>
              <a:gd name="connsiteX0" fmla="*/ 0 w 2077455"/>
              <a:gd name="connsiteY0" fmla="*/ 0 h 2293703"/>
              <a:gd name="connsiteX1" fmla="*/ 2077455 w 2077455"/>
              <a:gd name="connsiteY1" fmla="*/ 0 h 2293703"/>
              <a:gd name="connsiteX2" fmla="*/ 2077455 w 2077455"/>
              <a:gd name="connsiteY2" fmla="*/ 2293703 h 2293703"/>
              <a:gd name="connsiteX3" fmla="*/ 0 w 2077455"/>
              <a:gd name="connsiteY3" fmla="*/ 2293703 h 2293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77455" h="2293703">
                <a:moveTo>
                  <a:pt x="0" y="0"/>
                </a:moveTo>
                <a:lnTo>
                  <a:pt x="2077455" y="0"/>
                </a:lnTo>
                <a:lnTo>
                  <a:pt x="2077455" y="2293703"/>
                </a:lnTo>
                <a:lnTo>
                  <a:pt x="0" y="2293703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pic>
        <p:nvPicPr>
          <p:cNvPr id="23" name="Resim 22">
            <a:extLst>
              <a:ext uri="{FF2B5EF4-FFF2-40B4-BE49-F238E27FC236}">
                <a16:creationId xmlns:a16="http://schemas.microsoft.com/office/drawing/2014/main" id="{43F933F6-EAB8-4CE2-A7AE-820CCD485A50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148989" y="1420427"/>
            <a:ext cx="2077455" cy="2931373"/>
          </a:xfrm>
          <a:custGeom>
            <a:avLst/>
            <a:gdLst>
              <a:gd name="connsiteX0" fmla="*/ 0 w 2077455"/>
              <a:gd name="connsiteY0" fmla="*/ 0 h 2931373"/>
              <a:gd name="connsiteX1" fmla="*/ 2077455 w 2077455"/>
              <a:gd name="connsiteY1" fmla="*/ 0 h 2931373"/>
              <a:gd name="connsiteX2" fmla="*/ 2077455 w 2077455"/>
              <a:gd name="connsiteY2" fmla="*/ 2931373 h 2931373"/>
              <a:gd name="connsiteX3" fmla="*/ 0 w 2077455"/>
              <a:gd name="connsiteY3" fmla="*/ 2931373 h 2931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77455" h="2931373">
                <a:moveTo>
                  <a:pt x="0" y="0"/>
                </a:moveTo>
                <a:lnTo>
                  <a:pt x="2077455" y="0"/>
                </a:lnTo>
                <a:lnTo>
                  <a:pt x="2077455" y="2931373"/>
                </a:lnTo>
                <a:lnTo>
                  <a:pt x="0" y="2931373"/>
                </a:lnTo>
                <a:close/>
              </a:path>
            </a:pathLst>
          </a:custGeom>
        </p:spPr>
      </p:pic>
      <p:pic>
        <p:nvPicPr>
          <p:cNvPr id="24" name="Resim 23">
            <a:extLst>
              <a:ext uri="{FF2B5EF4-FFF2-40B4-BE49-F238E27FC236}">
                <a16:creationId xmlns:a16="http://schemas.microsoft.com/office/drawing/2014/main" id="{BABFFEF0-77D5-46AC-BC49-01A685DC7D61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27017" y="1420426"/>
            <a:ext cx="1455514" cy="2931373"/>
          </a:xfrm>
          <a:custGeom>
            <a:avLst/>
            <a:gdLst>
              <a:gd name="connsiteX0" fmla="*/ 0 w 1455514"/>
              <a:gd name="connsiteY0" fmla="*/ 0 h 2931373"/>
              <a:gd name="connsiteX1" fmla="*/ 1455514 w 1455514"/>
              <a:gd name="connsiteY1" fmla="*/ 0 h 2931373"/>
              <a:gd name="connsiteX2" fmla="*/ 1455514 w 1455514"/>
              <a:gd name="connsiteY2" fmla="*/ 2931373 h 2931373"/>
              <a:gd name="connsiteX3" fmla="*/ 0 w 1455514"/>
              <a:gd name="connsiteY3" fmla="*/ 2931373 h 29313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55514" h="2931373">
                <a:moveTo>
                  <a:pt x="0" y="0"/>
                </a:moveTo>
                <a:lnTo>
                  <a:pt x="1455514" y="0"/>
                </a:lnTo>
                <a:lnTo>
                  <a:pt x="1455514" y="2931373"/>
                </a:lnTo>
                <a:lnTo>
                  <a:pt x="0" y="2931373"/>
                </a:lnTo>
                <a:close/>
              </a:path>
            </a:pathLst>
          </a:custGeom>
        </p:spPr>
      </p:pic>
      <p:sp>
        <p:nvSpPr>
          <p:cNvPr id="6" name="Dikdörtgen 5">
            <a:extLst>
              <a:ext uri="{FF2B5EF4-FFF2-40B4-BE49-F238E27FC236}">
                <a16:creationId xmlns:a16="http://schemas.microsoft.com/office/drawing/2014/main" id="{2C17028C-DC8D-4D07-B767-C62C83F7D5F6}"/>
              </a:ext>
            </a:extLst>
          </p:cNvPr>
          <p:cNvSpPr/>
          <p:nvPr/>
        </p:nvSpPr>
        <p:spPr>
          <a:xfrm>
            <a:off x="5800064" y="1904976"/>
            <a:ext cx="611065" cy="163121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100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!</a:t>
            </a:r>
          </a:p>
        </p:txBody>
      </p:sp>
      <p:sp>
        <p:nvSpPr>
          <p:cNvPr id="34" name="Serbest Form: Şekil 33">
            <a:extLst>
              <a:ext uri="{FF2B5EF4-FFF2-40B4-BE49-F238E27FC236}">
                <a16:creationId xmlns:a16="http://schemas.microsoft.com/office/drawing/2014/main" id="{0DC897A6-E19F-431E-ADB9-76DB04F71EB3}"/>
              </a:ext>
            </a:extLst>
          </p:cNvPr>
          <p:cNvSpPr/>
          <p:nvPr/>
        </p:nvSpPr>
        <p:spPr>
          <a:xfrm>
            <a:off x="4686086" y="1641927"/>
            <a:ext cx="1431647" cy="2807356"/>
          </a:xfrm>
          <a:custGeom>
            <a:avLst/>
            <a:gdLst>
              <a:gd name="connsiteX0" fmla="*/ 678580 w 1431647"/>
              <a:gd name="connsiteY0" fmla="*/ 93 h 2807356"/>
              <a:gd name="connsiteX1" fmla="*/ 1431647 w 1431647"/>
              <a:gd name="connsiteY1" fmla="*/ 675429 h 2807356"/>
              <a:gd name="connsiteX2" fmla="*/ 1431647 w 1431647"/>
              <a:gd name="connsiteY2" fmla="*/ 2807356 h 2807356"/>
              <a:gd name="connsiteX3" fmla="*/ 678580 w 1431647"/>
              <a:gd name="connsiteY3" fmla="*/ 93 h 2807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31647" h="2807356">
                <a:moveTo>
                  <a:pt x="678580" y="93"/>
                </a:moveTo>
                <a:cubicBezTo>
                  <a:pt x="962686" y="5038"/>
                  <a:pt x="1265090" y="209070"/>
                  <a:pt x="1431647" y="675429"/>
                </a:cubicBezTo>
                <a:lnTo>
                  <a:pt x="1431647" y="2807356"/>
                </a:lnTo>
                <a:cubicBezTo>
                  <a:pt x="-654015" y="1275034"/>
                  <a:pt x="-47470" y="-12543"/>
                  <a:pt x="678580" y="93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5" name="Serbest Form: Şekil 34">
            <a:extLst>
              <a:ext uri="{FF2B5EF4-FFF2-40B4-BE49-F238E27FC236}">
                <a16:creationId xmlns:a16="http://schemas.microsoft.com/office/drawing/2014/main" id="{49ACE5F1-2807-4DDC-BBC7-F257128C6DAB}"/>
              </a:ext>
            </a:extLst>
          </p:cNvPr>
          <p:cNvSpPr/>
          <p:nvPr/>
        </p:nvSpPr>
        <p:spPr>
          <a:xfrm>
            <a:off x="6105166" y="1642147"/>
            <a:ext cx="1431647" cy="2807356"/>
          </a:xfrm>
          <a:custGeom>
            <a:avLst/>
            <a:gdLst>
              <a:gd name="connsiteX0" fmla="*/ 753068 w 1431647"/>
              <a:gd name="connsiteY0" fmla="*/ 93 h 2807356"/>
              <a:gd name="connsiteX1" fmla="*/ 0 w 1431647"/>
              <a:gd name="connsiteY1" fmla="*/ 2807356 h 2807356"/>
              <a:gd name="connsiteX2" fmla="*/ 0 w 1431647"/>
              <a:gd name="connsiteY2" fmla="*/ 675429 h 2807356"/>
              <a:gd name="connsiteX3" fmla="*/ 753068 w 1431647"/>
              <a:gd name="connsiteY3" fmla="*/ 93 h 2807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31647" h="2807356">
                <a:moveTo>
                  <a:pt x="753068" y="93"/>
                </a:moveTo>
                <a:cubicBezTo>
                  <a:pt x="1479117" y="-12543"/>
                  <a:pt x="2085662" y="1275034"/>
                  <a:pt x="0" y="2807356"/>
                </a:cubicBezTo>
                <a:lnTo>
                  <a:pt x="0" y="675429"/>
                </a:lnTo>
                <a:cubicBezTo>
                  <a:pt x="166557" y="209070"/>
                  <a:pt x="468962" y="5038"/>
                  <a:pt x="753068" y="93"/>
                </a:cubicBez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05217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:circle/>
      </p:transition>
    </mc:Choice>
    <mc:Fallback xmlns="">
      <p:transition spd="slow" advClick="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autoRev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500" fill="hold"/>
                                        <p:tgtEl>
                                          <p:spTgt spid="26"/>
                                        </p:tgtEl>
                                      </p:cBhvr>
                                      <p:by x="110000" y="11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875E-6 2.59259E-6 L 0.04792 2.59259E-6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96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2.59259E-6 L -0.04818 2.59259E-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0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96296E-6 L 0.04271 -2.96296E-6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35" y="0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2.96296E-6 L -0.03958 -2.96296E-6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2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-3.33333E-6 L 0.06472 -3.33333E-6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29" y="0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33333E-6 L -0.10937 -3.33333E-6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46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9167E-6 -1.48148E-6 L 0.08945 -1.48148E-6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66" y="0"/>
                                    </p:animMotion>
                                  </p:childTnLst>
                                </p:cTn>
                              </p:par>
                              <p:par>
                                <p:cTn id="95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-1.48148E-6 L -0.08984 -1.48148E-6 " pathEditMode="relative" rAng="0" ptsTypes="AA">
                                      <p:cBhvr>
                                        <p:cTn id="96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9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51" grpId="0" animBg="1"/>
      <p:bldP spid="51" grpId="1" animBg="1"/>
      <p:bldP spid="52" grpId="0" animBg="1"/>
      <p:bldP spid="52" grpId="1" animBg="1"/>
      <p:bldP spid="56" grpId="0" animBg="1"/>
      <p:bldP spid="56" grpId="1" animBg="1"/>
      <p:bldP spid="56" grpId="2" animBg="1"/>
      <p:bldP spid="57" grpId="0" animBg="1"/>
      <p:bldP spid="57" grpId="1" animBg="1"/>
      <p:bldP spid="57" grpId="2" animBg="1"/>
      <p:bldP spid="6" grpId="0"/>
      <p:bldP spid="6" grpId="1"/>
      <p:bldP spid="34" grpId="0" animBg="1"/>
      <p:bldP spid="34" grpId="1" animBg="1"/>
      <p:bldP spid="35" grpId="0" animBg="1"/>
      <p:bldP spid="35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</a:p>
        </p:txBody>
      </p:sp>
      <p:sp>
        <p:nvSpPr>
          <p:cNvPr id="34" name="Dikdörtgen 33"/>
          <p:cNvSpPr/>
          <p:nvPr/>
        </p:nvSpPr>
        <p:spPr>
          <a:xfrm>
            <a:off x="312128" y="245920"/>
            <a:ext cx="979826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Katlama yerindeki doğruya göre iki eş parça oluşturan şekiller, simetrik şekillerdir.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Bu şekillerin katlama çizgisine simetri doğrusu denir.</a:t>
            </a:r>
          </a:p>
        </p:txBody>
      </p:sp>
      <p:sp>
        <p:nvSpPr>
          <p:cNvPr id="26" name="Dikdörtgen 25"/>
          <p:cNvSpPr/>
          <p:nvPr/>
        </p:nvSpPr>
        <p:spPr>
          <a:xfrm>
            <a:off x="3731206" y="6403942"/>
            <a:ext cx="398032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Not : Klavyeden </a:t>
            </a:r>
            <a:r>
              <a:rPr kumimoji="0" lang="tr-TR" sz="1600" b="0" i="0" u="none" strike="noStrike" kern="1200" cap="none" spc="0" normalizeH="0" baseline="0" noProof="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entera</a:t>
            </a: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basarak ilerleyiniz.</a:t>
            </a:r>
          </a:p>
        </p:txBody>
      </p:sp>
      <p:sp>
        <p:nvSpPr>
          <p:cNvPr id="13" name="Serbest Form: Şekil 12">
            <a:extLst>
              <a:ext uri="{FF2B5EF4-FFF2-40B4-BE49-F238E27FC236}">
                <a16:creationId xmlns:a16="http://schemas.microsoft.com/office/drawing/2014/main" id="{081BE5B4-C6B2-4580-B4A9-8A55E36F15DC}"/>
              </a:ext>
            </a:extLst>
          </p:cNvPr>
          <p:cNvSpPr/>
          <p:nvPr/>
        </p:nvSpPr>
        <p:spPr>
          <a:xfrm>
            <a:off x="4199139" y="1821047"/>
            <a:ext cx="1580225" cy="3053919"/>
          </a:xfrm>
          <a:custGeom>
            <a:avLst/>
            <a:gdLst>
              <a:gd name="connsiteX0" fmla="*/ 1580225 w 1580225"/>
              <a:gd name="connsiteY0" fmla="*/ 0 h 3053919"/>
              <a:gd name="connsiteX1" fmla="*/ 1580225 w 1580225"/>
              <a:gd name="connsiteY1" fmla="*/ 3053919 h 3053919"/>
              <a:gd name="connsiteX2" fmla="*/ 0 w 1580225"/>
              <a:gd name="connsiteY2" fmla="*/ 3053919 h 3053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80225" h="3053919">
                <a:moveTo>
                  <a:pt x="1580225" y="0"/>
                </a:moveTo>
                <a:lnTo>
                  <a:pt x="1580225" y="3053919"/>
                </a:lnTo>
                <a:lnTo>
                  <a:pt x="0" y="3053919"/>
                </a:lnTo>
                <a:close/>
              </a:path>
            </a:pathLst>
          </a:cu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Serbest Form: Şekil 13">
            <a:extLst>
              <a:ext uri="{FF2B5EF4-FFF2-40B4-BE49-F238E27FC236}">
                <a16:creationId xmlns:a16="http://schemas.microsoft.com/office/drawing/2014/main" id="{8761AFF3-1154-41C5-8E2E-6BD9202C1EB7}"/>
              </a:ext>
            </a:extLst>
          </p:cNvPr>
          <p:cNvSpPr/>
          <p:nvPr/>
        </p:nvSpPr>
        <p:spPr>
          <a:xfrm>
            <a:off x="5779364" y="1821046"/>
            <a:ext cx="1580225" cy="3053919"/>
          </a:xfrm>
          <a:custGeom>
            <a:avLst/>
            <a:gdLst>
              <a:gd name="connsiteX0" fmla="*/ 0 w 1580225"/>
              <a:gd name="connsiteY0" fmla="*/ 0 h 3053919"/>
              <a:gd name="connsiteX1" fmla="*/ 1580225 w 1580225"/>
              <a:gd name="connsiteY1" fmla="*/ 3053919 h 3053919"/>
              <a:gd name="connsiteX2" fmla="*/ 0 w 1580225"/>
              <a:gd name="connsiteY2" fmla="*/ 3053919 h 3053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80225" h="3053919">
                <a:moveTo>
                  <a:pt x="0" y="0"/>
                </a:moveTo>
                <a:lnTo>
                  <a:pt x="1580225" y="3053919"/>
                </a:lnTo>
                <a:lnTo>
                  <a:pt x="0" y="3053919"/>
                </a:lnTo>
                <a:close/>
              </a:path>
            </a:pathLst>
          </a:cu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5" name="Düz Bağlayıcı 4">
            <a:extLst>
              <a:ext uri="{FF2B5EF4-FFF2-40B4-BE49-F238E27FC236}">
                <a16:creationId xmlns:a16="http://schemas.microsoft.com/office/drawing/2014/main" id="{2F423B3D-B3C3-47AB-BF52-0FC848BC488B}"/>
              </a:ext>
            </a:extLst>
          </p:cNvPr>
          <p:cNvCxnSpPr/>
          <p:nvPr/>
        </p:nvCxnSpPr>
        <p:spPr>
          <a:xfrm>
            <a:off x="5779363" y="1386040"/>
            <a:ext cx="0" cy="3923930"/>
          </a:xfrm>
          <a:prstGeom prst="line">
            <a:avLst/>
          </a:prstGeom>
          <a:ln w="38100">
            <a:solidFill>
              <a:schemeClr val="bg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k: Sol Sağ 5">
            <a:extLst>
              <a:ext uri="{FF2B5EF4-FFF2-40B4-BE49-F238E27FC236}">
                <a16:creationId xmlns:a16="http://schemas.microsoft.com/office/drawing/2014/main" id="{F1D9CD4D-1A1A-4EAA-8DAD-4E8D9AACC45C}"/>
              </a:ext>
            </a:extLst>
          </p:cNvPr>
          <p:cNvSpPr/>
          <p:nvPr/>
        </p:nvSpPr>
        <p:spPr>
          <a:xfrm rot="20730101">
            <a:off x="5800529" y="1331554"/>
            <a:ext cx="1331642" cy="338475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Dikdörtgen 9">
            <a:extLst>
              <a:ext uri="{FF2B5EF4-FFF2-40B4-BE49-F238E27FC236}">
                <a16:creationId xmlns:a16="http://schemas.microsoft.com/office/drawing/2014/main" id="{BC4F36A4-3E8A-43E3-94A9-76CFDBCDFD55}"/>
              </a:ext>
            </a:extLst>
          </p:cNvPr>
          <p:cNvSpPr/>
          <p:nvPr/>
        </p:nvSpPr>
        <p:spPr>
          <a:xfrm>
            <a:off x="7153337" y="1041345"/>
            <a:ext cx="232467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Simetri doğrusu</a:t>
            </a:r>
          </a:p>
        </p:txBody>
      </p:sp>
      <p:sp>
        <p:nvSpPr>
          <p:cNvPr id="19" name="Ok: Sol Sağ 18">
            <a:extLst>
              <a:ext uri="{FF2B5EF4-FFF2-40B4-BE49-F238E27FC236}">
                <a16:creationId xmlns:a16="http://schemas.microsoft.com/office/drawing/2014/main" id="{60DDC739-5AC3-4B3E-B211-98F5766CC5CB}"/>
              </a:ext>
            </a:extLst>
          </p:cNvPr>
          <p:cNvSpPr/>
          <p:nvPr/>
        </p:nvSpPr>
        <p:spPr>
          <a:xfrm rot="2559397">
            <a:off x="3334016" y="5224076"/>
            <a:ext cx="1331642" cy="338475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0" name="Ok: Sol Sağ 19">
            <a:extLst>
              <a:ext uri="{FF2B5EF4-FFF2-40B4-BE49-F238E27FC236}">
                <a16:creationId xmlns:a16="http://schemas.microsoft.com/office/drawing/2014/main" id="{75ECC0E2-096A-4357-9FE5-D2EB9942335C}"/>
              </a:ext>
            </a:extLst>
          </p:cNvPr>
          <p:cNvSpPr/>
          <p:nvPr/>
        </p:nvSpPr>
        <p:spPr>
          <a:xfrm rot="18915291">
            <a:off x="6922004" y="5210791"/>
            <a:ext cx="1331642" cy="338475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1" name="Dikdörtgen 20">
            <a:extLst>
              <a:ext uri="{FF2B5EF4-FFF2-40B4-BE49-F238E27FC236}">
                <a16:creationId xmlns:a16="http://schemas.microsoft.com/office/drawing/2014/main" id="{29212BE4-2BFD-43EF-8806-73ACFB4062ED}"/>
              </a:ext>
            </a:extLst>
          </p:cNvPr>
          <p:cNvSpPr/>
          <p:nvPr/>
        </p:nvSpPr>
        <p:spPr>
          <a:xfrm>
            <a:off x="4673716" y="5843625"/>
            <a:ext cx="231948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Simetrik şekiller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05114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:circle/>
      </p:transition>
    </mc:Choice>
    <mc:Fallback xmlns="">
      <p:transition spd="slow" advClick="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08333E-6 -4.44444E-6 L 0.12969 -4.44444E-6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84" y="0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-4.44444E-6 L -0.1289 -4.44444E-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4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5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13" grpId="0" animBg="1"/>
      <p:bldP spid="14" grpId="0" animBg="1"/>
      <p:bldP spid="6" grpId="0" animBg="1"/>
      <p:bldP spid="10" grpId="0"/>
      <p:bldP spid="19" grpId="0" animBg="1"/>
      <p:bldP spid="20" grpId="0" animBg="1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</a:p>
        </p:txBody>
      </p:sp>
      <p:sp>
        <p:nvSpPr>
          <p:cNvPr id="34" name="Dikdörtgen 33"/>
          <p:cNvSpPr/>
          <p:nvPr/>
        </p:nvSpPr>
        <p:spPr>
          <a:xfrm>
            <a:off x="312128" y="245920"/>
            <a:ext cx="665092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457200" lvl="0" indent="-457200">
              <a:buFont typeface="Wingdings" panose="05000000000000000000" pitchFamily="2" charset="2"/>
              <a:buChar char="Ø"/>
              <a:defRPr/>
            </a:pPr>
            <a:r>
              <a:rPr lang="tr-TR" sz="20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Altta verilen şekillerden hangileri simetrik şekillerdir ?</a:t>
            </a:r>
            <a:endParaRPr kumimoji="0" lang="tr-TR" sz="2000" b="0" i="0" u="none" strike="noStrike" kern="1200" cap="none" spc="0" normalizeH="0" baseline="0" noProof="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Tahoma"/>
              <a:ea typeface="+mn-ea"/>
              <a:cs typeface="+mn-cs"/>
            </a:endParaRPr>
          </a:p>
        </p:txBody>
      </p:sp>
      <p:sp>
        <p:nvSpPr>
          <p:cNvPr id="26" name="Dikdörtgen 25"/>
          <p:cNvSpPr/>
          <p:nvPr/>
        </p:nvSpPr>
        <p:spPr>
          <a:xfrm>
            <a:off x="3731206" y="6403942"/>
            <a:ext cx="398032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Not : Klavyeden </a:t>
            </a:r>
            <a:r>
              <a:rPr kumimoji="0" lang="tr-TR" sz="1600" b="0" i="0" u="none" strike="noStrike" kern="1200" cap="none" spc="0" normalizeH="0" baseline="0" noProof="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entera</a:t>
            </a: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basarak ilerleyiniz.</a:t>
            </a:r>
          </a:p>
        </p:txBody>
      </p:sp>
      <p:sp>
        <p:nvSpPr>
          <p:cNvPr id="7" name="Serbest Form: Şekil 6">
            <a:extLst>
              <a:ext uri="{FF2B5EF4-FFF2-40B4-BE49-F238E27FC236}">
                <a16:creationId xmlns:a16="http://schemas.microsoft.com/office/drawing/2014/main" id="{72A37F7A-A6C6-4F5F-BD4B-BB3DDB15A335}"/>
              </a:ext>
            </a:extLst>
          </p:cNvPr>
          <p:cNvSpPr/>
          <p:nvPr/>
        </p:nvSpPr>
        <p:spPr>
          <a:xfrm>
            <a:off x="9185218" y="2013011"/>
            <a:ext cx="2417897" cy="2195004"/>
          </a:xfrm>
          <a:custGeom>
            <a:avLst/>
            <a:gdLst>
              <a:gd name="connsiteX0" fmla="*/ 0 w 1899821"/>
              <a:gd name="connsiteY0" fmla="*/ 550416 h 1873189"/>
              <a:gd name="connsiteX1" fmla="*/ 426128 w 1899821"/>
              <a:gd name="connsiteY1" fmla="*/ 8878 h 1873189"/>
              <a:gd name="connsiteX2" fmla="*/ 1455938 w 1899821"/>
              <a:gd name="connsiteY2" fmla="*/ 0 h 1873189"/>
              <a:gd name="connsiteX3" fmla="*/ 1899821 w 1899821"/>
              <a:gd name="connsiteY3" fmla="*/ 568171 h 1873189"/>
              <a:gd name="connsiteX4" fmla="*/ 1322773 w 1899821"/>
              <a:gd name="connsiteY4" fmla="*/ 559294 h 1873189"/>
              <a:gd name="connsiteX5" fmla="*/ 1340528 w 1899821"/>
              <a:gd name="connsiteY5" fmla="*/ 1429305 h 1873189"/>
              <a:gd name="connsiteX6" fmla="*/ 1677880 w 1899821"/>
              <a:gd name="connsiteY6" fmla="*/ 1438183 h 1873189"/>
              <a:gd name="connsiteX7" fmla="*/ 1686757 w 1899821"/>
              <a:gd name="connsiteY7" fmla="*/ 1873189 h 1873189"/>
              <a:gd name="connsiteX8" fmla="*/ 230819 w 1899821"/>
              <a:gd name="connsiteY8" fmla="*/ 1846556 h 1873189"/>
              <a:gd name="connsiteX9" fmla="*/ 230819 w 1899821"/>
              <a:gd name="connsiteY9" fmla="*/ 1447061 h 1873189"/>
              <a:gd name="connsiteX10" fmla="*/ 568171 w 1899821"/>
              <a:gd name="connsiteY10" fmla="*/ 1438183 h 1873189"/>
              <a:gd name="connsiteX11" fmla="*/ 559293 w 1899821"/>
              <a:gd name="connsiteY11" fmla="*/ 550416 h 1873189"/>
              <a:gd name="connsiteX12" fmla="*/ 0 w 1899821"/>
              <a:gd name="connsiteY12" fmla="*/ 550416 h 1873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899821" h="1873189">
                <a:moveTo>
                  <a:pt x="0" y="550416"/>
                </a:moveTo>
                <a:lnTo>
                  <a:pt x="426128" y="8878"/>
                </a:lnTo>
                <a:lnTo>
                  <a:pt x="1455938" y="0"/>
                </a:lnTo>
                <a:lnTo>
                  <a:pt x="1899821" y="568171"/>
                </a:lnTo>
                <a:lnTo>
                  <a:pt x="1322773" y="559294"/>
                </a:lnTo>
                <a:lnTo>
                  <a:pt x="1340528" y="1429305"/>
                </a:lnTo>
                <a:lnTo>
                  <a:pt x="1677880" y="1438183"/>
                </a:lnTo>
                <a:lnTo>
                  <a:pt x="1686757" y="1873189"/>
                </a:lnTo>
                <a:lnTo>
                  <a:pt x="230819" y="1846556"/>
                </a:lnTo>
                <a:lnTo>
                  <a:pt x="230819" y="1447061"/>
                </a:lnTo>
                <a:lnTo>
                  <a:pt x="568171" y="1438183"/>
                </a:lnTo>
                <a:cubicBezTo>
                  <a:pt x="565212" y="1142261"/>
                  <a:pt x="562252" y="846338"/>
                  <a:pt x="559293" y="550416"/>
                </a:cubicBezTo>
                <a:lnTo>
                  <a:pt x="0" y="550416"/>
                </a:lnTo>
                <a:close/>
              </a:path>
            </a:pathLst>
          </a:cu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Serbest Form: Şekil 7">
            <a:extLst>
              <a:ext uri="{FF2B5EF4-FFF2-40B4-BE49-F238E27FC236}">
                <a16:creationId xmlns:a16="http://schemas.microsoft.com/office/drawing/2014/main" id="{44D6BE19-6EEA-41FC-B8ED-2B0434BDA1D5}"/>
              </a:ext>
            </a:extLst>
          </p:cNvPr>
          <p:cNvSpPr/>
          <p:nvPr/>
        </p:nvSpPr>
        <p:spPr>
          <a:xfrm>
            <a:off x="4805782" y="2246050"/>
            <a:ext cx="3388308" cy="1961965"/>
          </a:xfrm>
          <a:custGeom>
            <a:avLst/>
            <a:gdLst>
              <a:gd name="connsiteX0" fmla="*/ 0 w 2769833"/>
              <a:gd name="connsiteY0" fmla="*/ 1109709 h 1127464"/>
              <a:gd name="connsiteX1" fmla="*/ 1287263 w 2769833"/>
              <a:gd name="connsiteY1" fmla="*/ 8878 h 1127464"/>
              <a:gd name="connsiteX2" fmla="*/ 2104008 w 2769833"/>
              <a:gd name="connsiteY2" fmla="*/ 0 h 1127464"/>
              <a:gd name="connsiteX3" fmla="*/ 2760956 w 2769833"/>
              <a:gd name="connsiteY3" fmla="*/ 648070 h 1127464"/>
              <a:gd name="connsiteX4" fmla="*/ 2769833 w 2769833"/>
              <a:gd name="connsiteY4" fmla="*/ 1127464 h 1127464"/>
              <a:gd name="connsiteX5" fmla="*/ 0 w 2769833"/>
              <a:gd name="connsiteY5" fmla="*/ 1109709 h 1127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769833" h="1127464">
                <a:moveTo>
                  <a:pt x="0" y="1109709"/>
                </a:moveTo>
                <a:lnTo>
                  <a:pt x="1287263" y="8878"/>
                </a:lnTo>
                <a:lnTo>
                  <a:pt x="2104008" y="0"/>
                </a:lnTo>
                <a:lnTo>
                  <a:pt x="2760956" y="648070"/>
                </a:lnTo>
                <a:lnTo>
                  <a:pt x="2769833" y="1127464"/>
                </a:lnTo>
                <a:lnTo>
                  <a:pt x="0" y="1109709"/>
                </a:lnTo>
                <a:close/>
              </a:path>
            </a:pathLst>
          </a:cu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Altıgen 8">
            <a:extLst>
              <a:ext uri="{FF2B5EF4-FFF2-40B4-BE49-F238E27FC236}">
                <a16:creationId xmlns:a16="http://schemas.microsoft.com/office/drawing/2014/main" id="{8EA7741B-8B89-4CFC-BE4B-C2D283DF63D4}"/>
              </a:ext>
            </a:extLst>
          </p:cNvPr>
          <p:cNvSpPr/>
          <p:nvPr/>
        </p:nvSpPr>
        <p:spPr>
          <a:xfrm>
            <a:off x="805612" y="2405848"/>
            <a:ext cx="2831977" cy="1802167"/>
          </a:xfrm>
          <a:prstGeom prst="hexagon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19" name="Düz Bağlayıcı 18">
            <a:extLst>
              <a:ext uri="{FF2B5EF4-FFF2-40B4-BE49-F238E27FC236}">
                <a16:creationId xmlns:a16="http://schemas.microsoft.com/office/drawing/2014/main" id="{A411558F-1201-43BA-AEF4-240988BF0C52}"/>
              </a:ext>
            </a:extLst>
          </p:cNvPr>
          <p:cNvCxnSpPr>
            <a:cxnSpLocks/>
          </p:cNvCxnSpPr>
          <p:nvPr/>
        </p:nvCxnSpPr>
        <p:spPr>
          <a:xfrm>
            <a:off x="2219418" y="1890944"/>
            <a:ext cx="0" cy="2895244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>
            <a:extLst>
              <a:ext uri="{FF2B5EF4-FFF2-40B4-BE49-F238E27FC236}">
                <a16:creationId xmlns:a16="http://schemas.microsoft.com/office/drawing/2014/main" id="{EE816BD9-3C55-46A8-9097-B9DCF049ED2B}"/>
              </a:ext>
            </a:extLst>
          </p:cNvPr>
          <p:cNvCxnSpPr>
            <a:cxnSpLocks/>
          </p:cNvCxnSpPr>
          <p:nvPr/>
        </p:nvCxnSpPr>
        <p:spPr>
          <a:xfrm>
            <a:off x="160257" y="3313413"/>
            <a:ext cx="4118321" cy="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ikdörtgen 11">
            <a:extLst>
              <a:ext uri="{FF2B5EF4-FFF2-40B4-BE49-F238E27FC236}">
                <a16:creationId xmlns:a16="http://schemas.microsoft.com/office/drawing/2014/main" id="{B3A451C1-FCD8-4B44-A1FC-ABBD37B23020}"/>
              </a:ext>
            </a:extLst>
          </p:cNvPr>
          <p:cNvSpPr/>
          <p:nvPr/>
        </p:nvSpPr>
        <p:spPr>
          <a:xfrm>
            <a:off x="396995" y="4890480"/>
            <a:ext cx="364484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Simetriktir.</a:t>
            </a:r>
          </a:p>
          <a:p>
            <a:pPr algn="ctr"/>
            <a:r>
              <a:rPr lang="tr-TR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İki simetri doğrusu vardır.</a:t>
            </a:r>
            <a:endParaRPr lang="tr-TR" sz="2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cxnSp>
        <p:nvCxnSpPr>
          <p:cNvPr id="24" name="Düz Bağlayıcı 23">
            <a:extLst>
              <a:ext uri="{FF2B5EF4-FFF2-40B4-BE49-F238E27FC236}">
                <a16:creationId xmlns:a16="http://schemas.microsoft.com/office/drawing/2014/main" id="{A9E5F224-C709-4201-8744-A4D2BB4E3527}"/>
              </a:ext>
            </a:extLst>
          </p:cNvPr>
          <p:cNvCxnSpPr>
            <a:cxnSpLocks/>
          </p:cNvCxnSpPr>
          <p:nvPr/>
        </p:nvCxnSpPr>
        <p:spPr>
          <a:xfrm>
            <a:off x="4579647" y="3388133"/>
            <a:ext cx="4118321" cy="0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Dikdörtgen 24">
            <a:extLst>
              <a:ext uri="{FF2B5EF4-FFF2-40B4-BE49-F238E27FC236}">
                <a16:creationId xmlns:a16="http://schemas.microsoft.com/office/drawing/2014/main" id="{F0059886-19DD-4EDC-8CFC-9D9FBF6DCB87}"/>
              </a:ext>
            </a:extLst>
          </p:cNvPr>
          <p:cNvSpPr/>
          <p:nvPr/>
        </p:nvSpPr>
        <p:spPr>
          <a:xfrm>
            <a:off x="5508790" y="4890480"/>
            <a:ext cx="2426178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Simetrik değildir.</a:t>
            </a:r>
          </a:p>
        </p:txBody>
      </p:sp>
      <p:cxnSp>
        <p:nvCxnSpPr>
          <p:cNvPr id="27" name="Düz Bağlayıcı 26">
            <a:extLst>
              <a:ext uri="{FF2B5EF4-FFF2-40B4-BE49-F238E27FC236}">
                <a16:creationId xmlns:a16="http://schemas.microsoft.com/office/drawing/2014/main" id="{252CF633-F95D-42D9-81C6-099BF4A272CB}"/>
              </a:ext>
            </a:extLst>
          </p:cNvPr>
          <p:cNvCxnSpPr>
            <a:cxnSpLocks/>
          </p:cNvCxnSpPr>
          <p:nvPr/>
        </p:nvCxnSpPr>
        <p:spPr>
          <a:xfrm>
            <a:off x="10394166" y="1662891"/>
            <a:ext cx="0" cy="2895244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Dikdörtgen 27">
            <a:extLst>
              <a:ext uri="{FF2B5EF4-FFF2-40B4-BE49-F238E27FC236}">
                <a16:creationId xmlns:a16="http://schemas.microsoft.com/office/drawing/2014/main" id="{F17FD546-1FA2-442E-88ED-396DFB2D7F9D}"/>
              </a:ext>
            </a:extLst>
          </p:cNvPr>
          <p:cNvSpPr/>
          <p:nvPr/>
        </p:nvSpPr>
        <p:spPr>
          <a:xfrm>
            <a:off x="9772143" y="4816746"/>
            <a:ext cx="161954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r-TR" sz="2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Simetriktir.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4984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:circle/>
      </p:transition>
    </mc:Choice>
    <mc:Fallback xmlns="">
      <p:transition spd="slow" advClick="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12" grpId="0"/>
      <p:bldP spid="25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</a:p>
        </p:txBody>
      </p:sp>
      <p:sp>
        <p:nvSpPr>
          <p:cNvPr id="34" name="Dikdörtgen 33"/>
          <p:cNvSpPr/>
          <p:nvPr/>
        </p:nvSpPr>
        <p:spPr>
          <a:xfrm>
            <a:off x="312128" y="245920"/>
            <a:ext cx="487428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Altta verilen şeklin simetriğini çizelim.</a:t>
            </a:r>
          </a:p>
        </p:txBody>
      </p:sp>
      <p:sp>
        <p:nvSpPr>
          <p:cNvPr id="26" name="Dikdörtgen 25"/>
          <p:cNvSpPr/>
          <p:nvPr/>
        </p:nvSpPr>
        <p:spPr>
          <a:xfrm>
            <a:off x="3731206" y="6403942"/>
            <a:ext cx="398032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Not : Klavyeden </a:t>
            </a:r>
            <a:r>
              <a:rPr kumimoji="0" lang="tr-TR" sz="1600" b="0" i="0" u="none" strike="noStrike" kern="1200" cap="none" spc="0" normalizeH="0" baseline="0" noProof="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entera</a:t>
            </a: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basarak ilerleyiniz.</a:t>
            </a: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BB7177C0-2F7E-456F-BB67-93C93799C9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0066" y="7150608"/>
            <a:ext cx="9204880" cy="5087786"/>
          </a:xfrm>
          <a:prstGeom prst="rect">
            <a:avLst/>
          </a:prstGeom>
        </p:spPr>
      </p:pic>
      <p:sp>
        <p:nvSpPr>
          <p:cNvPr id="4" name="Serbest Form: Şekil 3">
            <a:extLst>
              <a:ext uri="{FF2B5EF4-FFF2-40B4-BE49-F238E27FC236}">
                <a16:creationId xmlns:a16="http://schemas.microsoft.com/office/drawing/2014/main" id="{792283B3-0068-4D01-BC5C-61346309961A}"/>
              </a:ext>
            </a:extLst>
          </p:cNvPr>
          <p:cNvSpPr/>
          <p:nvPr/>
        </p:nvSpPr>
        <p:spPr>
          <a:xfrm>
            <a:off x="3983529" y="2322120"/>
            <a:ext cx="1233997" cy="3320249"/>
          </a:xfrm>
          <a:custGeom>
            <a:avLst/>
            <a:gdLst>
              <a:gd name="connsiteX0" fmla="*/ 1225119 w 1233997"/>
              <a:gd name="connsiteY0" fmla="*/ 0 h 3320249"/>
              <a:gd name="connsiteX1" fmla="*/ 825624 w 1233997"/>
              <a:gd name="connsiteY1" fmla="*/ 435006 h 3320249"/>
              <a:gd name="connsiteX2" fmla="*/ 825624 w 1233997"/>
              <a:gd name="connsiteY2" fmla="*/ 1278385 h 3320249"/>
              <a:gd name="connsiteX3" fmla="*/ 417251 w 1233997"/>
              <a:gd name="connsiteY3" fmla="*/ 1669002 h 3320249"/>
              <a:gd name="connsiteX4" fmla="*/ 399496 w 1233997"/>
              <a:gd name="connsiteY4" fmla="*/ 2503503 h 3320249"/>
              <a:gd name="connsiteX5" fmla="*/ 0 w 1233997"/>
              <a:gd name="connsiteY5" fmla="*/ 2920754 h 3320249"/>
              <a:gd name="connsiteX6" fmla="*/ 390618 w 1233997"/>
              <a:gd name="connsiteY6" fmla="*/ 2911876 h 3320249"/>
              <a:gd name="connsiteX7" fmla="*/ 843379 w 1233997"/>
              <a:gd name="connsiteY7" fmla="*/ 3320249 h 3320249"/>
              <a:gd name="connsiteX8" fmla="*/ 1233997 w 1233997"/>
              <a:gd name="connsiteY8" fmla="*/ 2539014 h 3320249"/>
              <a:gd name="connsiteX9" fmla="*/ 1225119 w 1233997"/>
              <a:gd name="connsiteY9" fmla="*/ 0 h 3320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33997" h="3320249">
                <a:moveTo>
                  <a:pt x="1225119" y="0"/>
                </a:moveTo>
                <a:lnTo>
                  <a:pt x="825624" y="435006"/>
                </a:lnTo>
                <a:lnTo>
                  <a:pt x="825624" y="1278385"/>
                </a:lnTo>
                <a:lnTo>
                  <a:pt x="417251" y="1669002"/>
                </a:lnTo>
                <a:lnTo>
                  <a:pt x="399496" y="2503503"/>
                </a:lnTo>
                <a:lnTo>
                  <a:pt x="0" y="2920754"/>
                </a:lnTo>
                <a:lnTo>
                  <a:pt x="390618" y="2911876"/>
                </a:lnTo>
                <a:lnTo>
                  <a:pt x="843379" y="3320249"/>
                </a:lnTo>
                <a:lnTo>
                  <a:pt x="1233997" y="2539014"/>
                </a:lnTo>
                <a:cubicBezTo>
                  <a:pt x="1231038" y="1692676"/>
                  <a:pt x="1228078" y="846338"/>
                  <a:pt x="1225119" y="0"/>
                </a:cubicBezTo>
                <a:close/>
              </a:path>
            </a:pathLst>
          </a:cu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6" name="Düz Bağlayıcı 5">
            <a:extLst>
              <a:ext uri="{FF2B5EF4-FFF2-40B4-BE49-F238E27FC236}">
                <a16:creationId xmlns:a16="http://schemas.microsoft.com/office/drawing/2014/main" id="{369D22C4-1C40-4FFF-9728-7DC1B70EEDD8}"/>
              </a:ext>
            </a:extLst>
          </p:cNvPr>
          <p:cNvCxnSpPr>
            <a:cxnSpLocks/>
          </p:cNvCxnSpPr>
          <p:nvPr/>
        </p:nvCxnSpPr>
        <p:spPr>
          <a:xfrm>
            <a:off x="5261233" y="2313243"/>
            <a:ext cx="399495" cy="43500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Düz Bağlayıcı 10">
            <a:extLst>
              <a:ext uri="{FF2B5EF4-FFF2-40B4-BE49-F238E27FC236}">
                <a16:creationId xmlns:a16="http://schemas.microsoft.com/office/drawing/2014/main" id="{F4742035-D1FD-42F6-8761-C4C9252627E5}"/>
              </a:ext>
            </a:extLst>
          </p:cNvPr>
          <p:cNvCxnSpPr>
            <a:cxnSpLocks/>
          </p:cNvCxnSpPr>
          <p:nvPr/>
        </p:nvCxnSpPr>
        <p:spPr>
          <a:xfrm>
            <a:off x="5660728" y="2748249"/>
            <a:ext cx="0" cy="843379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Düz Bağlayıcı 13">
            <a:extLst>
              <a:ext uri="{FF2B5EF4-FFF2-40B4-BE49-F238E27FC236}">
                <a16:creationId xmlns:a16="http://schemas.microsoft.com/office/drawing/2014/main" id="{45C5A0F0-C7F0-4FFF-8C61-77596FDC786C}"/>
              </a:ext>
            </a:extLst>
          </p:cNvPr>
          <p:cNvCxnSpPr>
            <a:cxnSpLocks/>
          </p:cNvCxnSpPr>
          <p:nvPr/>
        </p:nvCxnSpPr>
        <p:spPr>
          <a:xfrm>
            <a:off x="5660728" y="3591628"/>
            <a:ext cx="408373" cy="39061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Düz Bağlayıcı 15">
            <a:extLst>
              <a:ext uri="{FF2B5EF4-FFF2-40B4-BE49-F238E27FC236}">
                <a16:creationId xmlns:a16="http://schemas.microsoft.com/office/drawing/2014/main" id="{0A8D99E2-B995-4953-B5B5-6735502F221A}"/>
              </a:ext>
            </a:extLst>
          </p:cNvPr>
          <p:cNvCxnSpPr>
            <a:cxnSpLocks/>
          </p:cNvCxnSpPr>
          <p:nvPr/>
        </p:nvCxnSpPr>
        <p:spPr>
          <a:xfrm>
            <a:off x="6069101" y="3982245"/>
            <a:ext cx="17755" cy="83450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Düz Bağlayıcı 19">
            <a:extLst>
              <a:ext uri="{FF2B5EF4-FFF2-40B4-BE49-F238E27FC236}">
                <a16:creationId xmlns:a16="http://schemas.microsoft.com/office/drawing/2014/main" id="{1738C07F-F6B9-4905-82D6-C1C456509567}"/>
              </a:ext>
            </a:extLst>
          </p:cNvPr>
          <p:cNvCxnSpPr>
            <a:cxnSpLocks/>
          </p:cNvCxnSpPr>
          <p:nvPr/>
        </p:nvCxnSpPr>
        <p:spPr>
          <a:xfrm>
            <a:off x="6086856" y="4816746"/>
            <a:ext cx="399496" cy="417251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Düz Bağlayıcı 22">
            <a:extLst>
              <a:ext uri="{FF2B5EF4-FFF2-40B4-BE49-F238E27FC236}">
                <a16:creationId xmlns:a16="http://schemas.microsoft.com/office/drawing/2014/main" id="{C636B27A-702D-4460-A70A-0AC6CB2E89AC}"/>
              </a:ext>
            </a:extLst>
          </p:cNvPr>
          <p:cNvCxnSpPr>
            <a:cxnSpLocks/>
          </p:cNvCxnSpPr>
          <p:nvPr/>
        </p:nvCxnSpPr>
        <p:spPr>
          <a:xfrm flipH="1" flipV="1">
            <a:off x="6095734" y="5225119"/>
            <a:ext cx="390618" cy="887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Düz Bağlayıcı 29">
            <a:extLst>
              <a:ext uri="{FF2B5EF4-FFF2-40B4-BE49-F238E27FC236}">
                <a16:creationId xmlns:a16="http://schemas.microsoft.com/office/drawing/2014/main" id="{06DCB7E2-D768-4F7E-B441-B3A965C3AA79}"/>
              </a:ext>
            </a:extLst>
          </p:cNvPr>
          <p:cNvCxnSpPr>
            <a:cxnSpLocks/>
          </p:cNvCxnSpPr>
          <p:nvPr/>
        </p:nvCxnSpPr>
        <p:spPr>
          <a:xfrm flipH="1">
            <a:off x="5642973" y="5225119"/>
            <a:ext cx="452761" cy="408373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Düz Bağlayıcı 31">
            <a:extLst>
              <a:ext uri="{FF2B5EF4-FFF2-40B4-BE49-F238E27FC236}">
                <a16:creationId xmlns:a16="http://schemas.microsoft.com/office/drawing/2014/main" id="{21FD6803-E01B-4487-BE51-C4CD449D28AD}"/>
              </a:ext>
            </a:extLst>
          </p:cNvPr>
          <p:cNvCxnSpPr>
            <a:cxnSpLocks/>
          </p:cNvCxnSpPr>
          <p:nvPr/>
        </p:nvCxnSpPr>
        <p:spPr>
          <a:xfrm flipH="1" flipV="1">
            <a:off x="5252355" y="4852257"/>
            <a:ext cx="390618" cy="78123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Düz Ok Bağlayıcısı 37">
            <a:extLst>
              <a:ext uri="{FF2B5EF4-FFF2-40B4-BE49-F238E27FC236}">
                <a16:creationId xmlns:a16="http://schemas.microsoft.com/office/drawing/2014/main" id="{9958B6DE-BB4D-4FD6-BC67-0477A063247A}"/>
              </a:ext>
            </a:extLst>
          </p:cNvPr>
          <p:cNvCxnSpPr/>
          <p:nvPr/>
        </p:nvCxnSpPr>
        <p:spPr>
          <a:xfrm>
            <a:off x="5243211" y="1670550"/>
            <a:ext cx="0" cy="4232771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866136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:circle/>
      </p:transition>
    </mc:Choice>
    <mc:Fallback xmlns="">
      <p:transition spd="slow" advClick="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ABABA"/>
            </a:gs>
            <a:gs pos="3000">
              <a:srgbClr val="BABABA"/>
            </a:gs>
            <a:gs pos="56000">
              <a:srgbClr val="FFFFFF"/>
            </a:gs>
            <a:gs pos="63000">
              <a:srgbClr val="D1D1D1"/>
            </a:gs>
            <a:gs pos="100000">
              <a:schemeClr val="bg1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Yuvarlatılmış Dikdörtgen 32">
            <a:hlinkClick r:id="" action="ppaction://hlinkshowjump?jump=nextslide"/>
          </p:cNvPr>
          <p:cNvSpPr/>
          <p:nvPr/>
        </p:nvSpPr>
        <p:spPr>
          <a:xfrm>
            <a:off x="10649877" y="6110232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/>
                <a:ea typeface="Tahoma" panose="020B0604030504040204" pitchFamily="34" charset="0"/>
                <a:cs typeface="Tahoma" panose="020B0604030504040204" pitchFamily="34" charset="0"/>
              </a:rPr>
              <a:t>Devam et</a:t>
            </a:r>
          </a:p>
        </p:txBody>
      </p:sp>
      <p:sp>
        <p:nvSpPr>
          <p:cNvPr id="34" name="Dikdörtgen 33"/>
          <p:cNvSpPr/>
          <p:nvPr/>
        </p:nvSpPr>
        <p:spPr>
          <a:xfrm>
            <a:off x="312128" y="245920"/>
            <a:ext cx="487428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/>
              <a:defRPr/>
            </a:pPr>
            <a:r>
              <a:rPr kumimoji="0" lang="tr-TR" sz="2000" b="0" i="0" u="none" strike="noStrike" kern="1200" cap="none" spc="0" normalizeH="0" baseline="0" noProof="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Altta verilen şeklin simetriğini çizelim.</a:t>
            </a:r>
          </a:p>
        </p:txBody>
      </p:sp>
      <p:sp>
        <p:nvSpPr>
          <p:cNvPr id="26" name="Dikdörtgen 25"/>
          <p:cNvSpPr/>
          <p:nvPr/>
        </p:nvSpPr>
        <p:spPr>
          <a:xfrm>
            <a:off x="3731206" y="6403942"/>
            <a:ext cx="398032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Not : Klavyeden </a:t>
            </a:r>
            <a:r>
              <a:rPr kumimoji="0" lang="tr-TR" sz="1600" b="0" i="0" u="none" strike="noStrike" kern="1200" cap="none" spc="0" normalizeH="0" baseline="0" noProof="0" dirty="0" err="1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entera</a:t>
            </a:r>
            <a:r>
              <a:rPr kumimoji="0" lang="tr-TR" sz="1600" b="0" i="0" u="none" strike="noStrike" kern="1200" cap="none" spc="0" normalizeH="0" baseline="0" noProof="0" dirty="0">
                <a:ln w="0"/>
                <a:solidFill>
                  <a:srgbClr val="000000">
                    <a:lumMod val="95000"/>
                    <a:lumOff val="5000"/>
                  </a:srgbClr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 basarak ilerleyiniz.</a:t>
            </a:r>
          </a:p>
        </p:txBody>
      </p:sp>
      <p:cxnSp>
        <p:nvCxnSpPr>
          <p:cNvPr id="38" name="Düz Ok Bağlayıcısı 37">
            <a:extLst>
              <a:ext uri="{FF2B5EF4-FFF2-40B4-BE49-F238E27FC236}">
                <a16:creationId xmlns:a16="http://schemas.microsoft.com/office/drawing/2014/main" id="{9958B6DE-BB4D-4FD6-BC67-0477A063247A}"/>
              </a:ext>
            </a:extLst>
          </p:cNvPr>
          <p:cNvCxnSpPr>
            <a:cxnSpLocks/>
          </p:cNvCxnSpPr>
          <p:nvPr/>
        </p:nvCxnSpPr>
        <p:spPr>
          <a:xfrm flipH="1" flipV="1">
            <a:off x="3854761" y="3311373"/>
            <a:ext cx="4161775" cy="29117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erbest Form: Şekil 1">
            <a:extLst>
              <a:ext uri="{FF2B5EF4-FFF2-40B4-BE49-F238E27FC236}">
                <a16:creationId xmlns:a16="http://schemas.microsoft.com/office/drawing/2014/main" id="{76AE8511-31C2-4097-91B7-4D4D096E8D17}"/>
              </a:ext>
            </a:extLst>
          </p:cNvPr>
          <p:cNvSpPr/>
          <p:nvPr/>
        </p:nvSpPr>
        <p:spPr>
          <a:xfrm>
            <a:off x="4597528" y="2096906"/>
            <a:ext cx="2907792" cy="1234440"/>
          </a:xfrm>
          <a:custGeom>
            <a:avLst/>
            <a:gdLst>
              <a:gd name="connsiteX0" fmla="*/ 0 w 2907792"/>
              <a:gd name="connsiteY0" fmla="*/ 1207008 h 1234440"/>
              <a:gd name="connsiteX1" fmla="*/ 9144 w 2907792"/>
              <a:gd name="connsiteY1" fmla="*/ 822960 h 1234440"/>
              <a:gd name="connsiteX2" fmla="*/ 859536 w 2907792"/>
              <a:gd name="connsiteY2" fmla="*/ 822960 h 1234440"/>
              <a:gd name="connsiteX3" fmla="*/ 868680 w 2907792"/>
              <a:gd name="connsiteY3" fmla="*/ 402336 h 1234440"/>
              <a:gd name="connsiteX4" fmla="*/ 1271016 w 2907792"/>
              <a:gd name="connsiteY4" fmla="*/ 393192 h 1234440"/>
              <a:gd name="connsiteX5" fmla="*/ 1271016 w 2907792"/>
              <a:gd name="connsiteY5" fmla="*/ 0 h 1234440"/>
              <a:gd name="connsiteX6" fmla="*/ 1673352 w 2907792"/>
              <a:gd name="connsiteY6" fmla="*/ 0 h 1234440"/>
              <a:gd name="connsiteX7" fmla="*/ 2907792 w 2907792"/>
              <a:gd name="connsiteY7" fmla="*/ 1234440 h 1234440"/>
              <a:gd name="connsiteX8" fmla="*/ 0 w 2907792"/>
              <a:gd name="connsiteY8" fmla="*/ 1207008 h 12344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907792" h="1234440">
                <a:moveTo>
                  <a:pt x="0" y="1207008"/>
                </a:moveTo>
                <a:lnTo>
                  <a:pt x="9144" y="822960"/>
                </a:lnTo>
                <a:lnTo>
                  <a:pt x="859536" y="822960"/>
                </a:lnTo>
                <a:lnTo>
                  <a:pt x="868680" y="402336"/>
                </a:lnTo>
                <a:lnTo>
                  <a:pt x="1271016" y="393192"/>
                </a:lnTo>
                <a:lnTo>
                  <a:pt x="1271016" y="0"/>
                </a:lnTo>
                <a:lnTo>
                  <a:pt x="1673352" y="0"/>
                </a:lnTo>
                <a:lnTo>
                  <a:pt x="2907792" y="1234440"/>
                </a:lnTo>
                <a:lnTo>
                  <a:pt x="0" y="1207008"/>
                </a:lnTo>
                <a:close/>
              </a:path>
            </a:pathLst>
          </a:custGeom>
          <a:solidFill>
            <a:srgbClr val="F0F3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7" name="Düz Bağlayıcı 6">
            <a:extLst>
              <a:ext uri="{FF2B5EF4-FFF2-40B4-BE49-F238E27FC236}">
                <a16:creationId xmlns:a16="http://schemas.microsoft.com/office/drawing/2014/main" id="{456326E3-5D45-439F-B869-BAA38A925005}"/>
              </a:ext>
            </a:extLst>
          </p:cNvPr>
          <p:cNvCxnSpPr>
            <a:cxnSpLocks/>
          </p:cNvCxnSpPr>
          <p:nvPr/>
        </p:nvCxnSpPr>
        <p:spPr>
          <a:xfrm flipH="1">
            <a:off x="6270880" y="3311373"/>
            <a:ext cx="1234440" cy="123444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Düz Bağlayıcı 9">
            <a:extLst>
              <a:ext uri="{FF2B5EF4-FFF2-40B4-BE49-F238E27FC236}">
                <a16:creationId xmlns:a16="http://schemas.microsoft.com/office/drawing/2014/main" id="{2EEE7504-1254-43ED-9FA1-8F2B4F6CF916}"/>
              </a:ext>
            </a:extLst>
          </p:cNvPr>
          <p:cNvCxnSpPr>
            <a:cxnSpLocks/>
          </p:cNvCxnSpPr>
          <p:nvPr/>
        </p:nvCxnSpPr>
        <p:spPr>
          <a:xfrm flipH="1">
            <a:off x="5868544" y="4545813"/>
            <a:ext cx="40233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Düz Bağlayıcı 12">
            <a:extLst>
              <a:ext uri="{FF2B5EF4-FFF2-40B4-BE49-F238E27FC236}">
                <a16:creationId xmlns:a16="http://schemas.microsoft.com/office/drawing/2014/main" id="{58F388EC-64FA-4BAF-B7D2-408636A665AC}"/>
              </a:ext>
            </a:extLst>
          </p:cNvPr>
          <p:cNvCxnSpPr>
            <a:cxnSpLocks/>
          </p:cNvCxnSpPr>
          <p:nvPr/>
        </p:nvCxnSpPr>
        <p:spPr>
          <a:xfrm flipV="1">
            <a:off x="5868544" y="4152621"/>
            <a:ext cx="0" cy="39319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Düz Bağlayıcı 17">
            <a:extLst>
              <a:ext uri="{FF2B5EF4-FFF2-40B4-BE49-F238E27FC236}">
                <a16:creationId xmlns:a16="http://schemas.microsoft.com/office/drawing/2014/main" id="{4E2E39A8-201C-47FA-8195-647355384F7A}"/>
              </a:ext>
            </a:extLst>
          </p:cNvPr>
          <p:cNvCxnSpPr>
            <a:cxnSpLocks/>
          </p:cNvCxnSpPr>
          <p:nvPr/>
        </p:nvCxnSpPr>
        <p:spPr>
          <a:xfrm flipH="1" flipV="1">
            <a:off x="5466208" y="4143477"/>
            <a:ext cx="402336" cy="914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Düz Bağlayıcı 20">
            <a:extLst>
              <a:ext uri="{FF2B5EF4-FFF2-40B4-BE49-F238E27FC236}">
                <a16:creationId xmlns:a16="http://schemas.microsoft.com/office/drawing/2014/main" id="{A43DD0CE-37B9-4037-A21C-9728758A41A9}"/>
              </a:ext>
            </a:extLst>
          </p:cNvPr>
          <p:cNvCxnSpPr>
            <a:cxnSpLocks/>
          </p:cNvCxnSpPr>
          <p:nvPr/>
        </p:nvCxnSpPr>
        <p:spPr>
          <a:xfrm flipH="1" flipV="1">
            <a:off x="5457064" y="3722853"/>
            <a:ext cx="9144" cy="42062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Düz Bağlayıcı 23">
            <a:extLst>
              <a:ext uri="{FF2B5EF4-FFF2-40B4-BE49-F238E27FC236}">
                <a16:creationId xmlns:a16="http://schemas.microsoft.com/office/drawing/2014/main" id="{D496C363-A411-4BAD-95A8-41BFC308CFAF}"/>
              </a:ext>
            </a:extLst>
          </p:cNvPr>
          <p:cNvCxnSpPr>
            <a:cxnSpLocks/>
          </p:cNvCxnSpPr>
          <p:nvPr/>
        </p:nvCxnSpPr>
        <p:spPr>
          <a:xfrm flipH="1">
            <a:off x="4606672" y="3722853"/>
            <a:ext cx="85039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Düz Bağlayıcı 26">
            <a:extLst>
              <a:ext uri="{FF2B5EF4-FFF2-40B4-BE49-F238E27FC236}">
                <a16:creationId xmlns:a16="http://schemas.microsoft.com/office/drawing/2014/main" id="{D047B122-6220-4BBE-B569-B38BE093EEF1}"/>
              </a:ext>
            </a:extLst>
          </p:cNvPr>
          <p:cNvCxnSpPr>
            <a:cxnSpLocks/>
          </p:cNvCxnSpPr>
          <p:nvPr/>
        </p:nvCxnSpPr>
        <p:spPr>
          <a:xfrm flipH="1" flipV="1">
            <a:off x="4597528" y="3338805"/>
            <a:ext cx="9144" cy="38404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1652233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Click="0">
        <p:circle/>
      </p:transition>
    </mc:Choice>
    <mc:Fallback xmlns="">
      <p:transition spd="slow" advClick="0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Main_Board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283" y="31663"/>
            <a:ext cx="7380514" cy="6505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1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2348" y="2343151"/>
            <a:ext cx="2647705" cy="4236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Metin kutusu 16"/>
          <p:cNvSpPr txBox="1"/>
          <p:nvPr/>
        </p:nvSpPr>
        <p:spPr>
          <a:xfrm>
            <a:off x="10444122" y="4050875"/>
            <a:ext cx="9094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523100"/>
                </a:solidFill>
              </a:rPr>
              <a:t>Etkinlik</a:t>
            </a:r>
          </a:p>
        </p:txBody>
      </p:sp>
      <p:sp>
        <p:nvSpPr>
          <p:cNvPr id="30" name="Sağ Ok 29">
            <a:hlinkClick r:id="" action="ppaction://hlinkshowjump?jump=nextslide"/>
          </p:cNvPr>
          <p:cNvSpPr/>
          <p:nvPr/>
        </p:nvSpPr>
        <p:spPr>
          <a:xfrm>
            <a:off x="11279652" y="5391285"/>
            <a:ext cx="565061" cy="471607"/>
          </a:xfrm>
          <a:prstGeom prst="rightArrow">
            <a:avLst/>
          </a:prstGeom>
          <a:solidFill>
            <a:srgbClr val="D595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rgbClr val="FFFFFF"/>
              </a:solidFill>
            </a:endParaRPr>
          </a:p>
        </p:txBody>
      </p:sp>
      <p:pic>
        <p:nvPicPr>
          <p:cNvPr id="31" name="Resim 30">
            <a:hlinkClick r:id="" action="ppaction://hlinkshowjump?jump=lastslide"/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3517" y="6075900"/>
            <a:ext cx="465223" cy="465223"/>
          </a:xfrm>
          <a:prstGeom prst="rect">
            <a:avLst/>
          </a:prstGeom>
        </p:spPr>
      </p:pic>
      <p:sp>
        <p:nvSpPr>
          <p:cNvPr id="36" name="Metin kutusu 35"/>
          <p:cNvSpPr txBox="1"/>
          <p:nvPr/>
        </p:nvSpPr>
        <p:spPr>
          <a:xfrm>
            <a:off x="10444122" y="4605229"/>
            <a:ext cx="11594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>
                <a:solidFill>
                  <a:srgbClr val="523100"/>
                </a:solidFill>
              </a:rPr>
              <a:t>(6 – 6)</a:t>
            </a:r>
          </a:p>
        </p:txBody>
      </p:sp>
      <p:pic>
        <p:nvPicPr>
          <p:cNvPr id="3" name="Resim 2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536" y="2267339"/>
            <a:ext cx="3161216" cy="3443590"/>
          </a:xfrm>
          <a:prstGeom prst="rect">
            <a:avLst/>
          </a:prstGeom>
        </p:spPr>
      </p:pic>
      <p:sp>
        <p:nvSpPr>
          <p:cNvPr id="13" name="Dikdörtgen 12"/>
          <p:cNvSpPr/>
          <p:nvPr/>
        </p:nvSpPr>
        <p:spPr>
          <a:xfrm>
            <a:off x="2994256" y="1004171"/>
            <a:ext cx="586615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tr-TR" sz="2800" dirty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Kitabımızdaki etkinlikleri yapalım.</a:t>
            </a:r>
          </a:p>
        </p:txBody>
      </p:sp>
      <p:sp>
        <p:nvSpPr>
          <p:cNvPr id="12" name="Metin kutusu 11">
            <a:extLst>
              <a:ext uri="{FF2B5EF4-FFF2-40B4-BE49-F238E27FC236}">
                <a16:creationId xmlns:a16="http://schemas.microsoft.com/office/drawing/2014/main" id="{B71476B4-2115-4110-A208-8B27888997FC}"/>
              </a:ext>
            </a:extLst>
          </p:cNvPr>
          <p:cNvSpPr txBox="1"/>
          <p:nvPr/>
        </p:nvSpPr>
        <p:spPr>
          <a:xfrm>
            <a:off x="9746092" y="2761720"/>
            <a:ext cx="22281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1800" b="1" i="0" u="none" strike="noStrike" kern="1200" cap="none" spc="0" normalizeH="0" baseline="0" noProof="0" dirty="0">
                <a:ln/>
                <a:pattFill prst="dkUpDiag">
                  <a:fgClr>
                    <a:srgbClr val="FFFFFF">
                      <a:lumMod val="50000"/>
                    </a:srgbClr>
                  </a:fgClr>
                  <a:bgClr>
                    <a:srgbClr val="000000">
                      <a:lumMod val="75000"/>
                      <a:lumOff val="25000"/>
                    </a:srgbClr>
                  </a:bgClr>
                </a:pattFill>
                <a:effectLst>
                  <a:outerShdw blurRad="38100" dist="19050" dir="2700000" algn="tl" rotWithShape="0">
                    <a:srgbClr val="000000">
                      <a:lumMod val="50000"/>
                      <a:alpha val="40000"/>
                    </a:srgbClr>
                  </a:outerShdw>
                </a:effectLst>
                <a:uLnTx/>
                <a:uFillTx/>
                <a:latin typeface="Tahoma"/>
                <a:ea typeface="+mn-ea"/>
                <a:cs typeface="+mn-cs"/>
              </a:rPr>
              <a:t>GEOMETRİK ŞEKİLLER VE ZİHİNDEN İŞLEMLER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59386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5152" y="-191074"/>
            <a:ext cx="8548789" cy="6658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Metin kutusu 4"/>
          <p:cNvSpPr txBox="1"/>
          <p:nvPr/>
        </p:nvSpPr>
        <p:spPr>
          <a:xfrm>
            <a:off x="3843575" y="0"/>
            <a:ext cx="459234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0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tr-TR" sz="20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3000" dirty="0">
                <a:solidFill>
                  <a:srgbClr val="000000"/>
                </a:solidFill>
                <a:ea typeface="Tahoma" panose="020B0604030504040204" pitchFamily="34" charset="0"/>
                <a:cs typeface="Tahoma" panose="020B0604030504040204" pitchFamily="34" charset="0"/>
              </a:rPr>
              <a:t>HAZIRLAYAN</a:t>
            </a:r>
          </a:p>
          <a:p>
            <a:pPr algn="ctr"/>
            <a:endParaRPr lang="tr-TR" sz="3000" dirty="0">
              <a:solidFill>
                <a:srgbClr val="000000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25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Muhammet BOZKURT</a:t>
            </a:r>
          </a:p>
          <a:p>
            <a:pPr algn="ctr"/>
            <a:endParaRPr lang="tr-TR" sz="25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info@mebders.com</a:t>
            </a:r>
            <a:endParaRPr lang="tr-TR" sz="20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tr-TR" sz="20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r-TR" sz="20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5"/>
              </a:rPr>
              <a:t>www.mebders.com</a:t>
            </a:r>
            <a:endParaRPr lang="tr-TR" sz="20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tr-TR" sz="2000" dirty="0">
              <a:solidFill>
                <a:srgbClr val="0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5252323" y="4884152"/>
            <a:ext cx="1774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>
                <a:solidFill>
                  <a:srgbClr val="000000"/>
                </a:solidFill>
                <a:latin typeface="Tahoma"/>
              </a:rPr>
              <a:t>©mebders.com</a:t>
            </a:r>
          </a:p>
        </p:txBody>
      </p:sp>
      <p:sp>
        <p:nvSpPr>
          <p:cNvPr id="6" name="Yuvarlatılmış Dikdörtgen 5">
            <a:hlinkClick r:id="" action="ppaction://hlinkshowjump?jump=endshow"/>
          </p:cNvPr>
          <p:cNvSpPr/>
          <p:nvPr/>
        </p:nvSpPr>
        <p:spPr>
          <a:xfrm>
            <a:off x="10202454" y="5656997"/>
            <a:ext cx="1296365" cy="46298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r-TR" sz="1600" dirty="0">
                <a:solidFill>
                  <a:srgbClr val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Kapat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6698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ISPRING_RESOURCE_PATHS_HASH_PRESENTER" val="c3443ab11f94eec0ef4865e5f369d85bd17642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dvertising_Booth_Display">
  <a:themeElements>
    <a:clrScheme name="advertising_booth_display">
      <a:dk1>
        <a:srgbClr val="000000"/>
      </a:dk1>
      <a:lt1>
        <a:srgbClr val="FFFFFF"/>
      </a:lt1>
      <a:dk2>
        <a:srgbClr val="6C0000"/>
      </a:dk2>
      <a:lt2>
        <a:srgbClr val="F0F3FB"/>
      </a:lt2>
      <a:accent1>
        <a:srgbClr val="1F2932"/>
      </a:accent1>
      <a:accent2>
        <a:srgbClr val="595959"/>
      </a:accent2>
      <a:accent3>
        <a:srgbClr val="53B558"/>
      </a:accent3>
      <a:accent4>
        <a:srgbClr val="2C66B2"/>
      </a:accent4>
      <a:accent5>
        <a:srgbClr val="FF9900"/>
      </a:accent5>
      <a:accent6>
        <a:srgbClr val="000000"/>
      </a:accent6>
      <a:hlink>
        <a:srgbClr val="657C95"/>
      </a:hlink>
      <a:folHlink>
        <a:srgbClr val="D8DBE4"/>
      </a:folHlink>
    </a:clrScheme>
    <a:fontScheme name="Özel 1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Advertising_Booth_Display">
  <a:themeElements>
    <a:clrScheme name="advertising_booth_display">
      <a:dk1>
        <a:srgbClr val="000000"/>
      </a:dk1>
      <a:lt1>
        <a:srgbClr val="FFFFFF"/>
      </a:lt1>
      <a:dk2>
        <a:srgbClr val="6C0000"/>
      </a:dk2>
      <a:lt2>
        <a:srgbClr val="F0F3FB"/>
      </a:lt2>
      <a:accent1>
        <a:srgbClr val="1F2932"/>
      </a:accent1>
      <a:accent2>
        <a:srgbClr val="595959"/>
      </a:accent2>
      <a:accent3>
        <a:srgbClr val="53B558"/>
      </a:accent3>
      <a:accent4>
        <a:srgbClr val="2C66B2"/>
      </a:accent4>
      <a:accent5>
        <a:srgbClr val="FF9900"/>
      </a:accent5>
      <a:accent6>
        <a:srgbClr val="000000"/>
      </a:accent6>
      <a:hlink>
        <a:srgbClr val="657C95"/>
      </a:hlink>
      <a:folHlink>
        <a:srgbClr val="D8DBE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4872</TotalTime>
  <Words>158</Words>
  <Application>Microsoft Office PowerPoint</Application>
  <PresentationFormat>Geniş ekran</PresentationFormat>
  <Paragraphs>47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8</vt:i4>
      </vt:variant>
    </vt:vector>
  </HeadingPairs>
  <TitlesOfParts>
    <vt:vector size="14" baseType="lpstr">
      <vt:lpstr>Arial</vt:lpstr>
      <vt:lpstr>Calibri</vt:lpstr>
      <vt:lpstr>Tahoma</vt:lpstr>
      <vt:lpstr>Wingdings</vt:lpstr>
      <vt:lpstr>Advertising_Booth_Display</vt:lpstr>
      <vt:lpstr>1_Advertising_Booth_Display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SilentAll Team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Üç Basamaklı Doğal Sayılar</dc:title>
  <dc:creator>www.mebders.com</dc:creator>
  <cp:lastModifiedBy>Muhammet Bozkurt</cp:lastModifiedBy>
  <cp:revision>313</cp:revision>
  <dcterms:created xsi:type="dcterms:W3CDTF">2015-08-18T22:48:21Z</dcterms:created>
  <dcterms:modified xsi:type="dcterms:W3CDTF">2017-12-31T19:54:41Z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47CDB9D4-C571-40E4-A60F-B84C9155C95F</vt:lpwstr>
  </property>
  <property fmtid="{D5CDD505-2E9C-101B-9397-08002B2CF9AE}" pid="3" name="ArticulatePath">
    <vt:lpwstr>Sunu1</vt:lpwstr>
  </property>
  <property fmtid="{D5CDD505-2E9C-101B-9397-08002B2CF9AE}" pid="4" name="_MarkAsFinal">
    <vt:bool>true</vt:bool>
  </property>
</Properties>
</file>